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1884" r:id="rId3"/>
    <p:sldId id="1886" r:id="rId4"/>
    <p:sldId id="1877" r:id="rId5"/>
    <p:sldId id="1885" r:id="rId6"/>
    <p:sldId id="1887" r:id="rId7"/>
    <p:sldId id="1431" r:id="rId8"/>
    <p:sldId id="1888" r:id="rId9"/>
    <p:sldId id="1867" r:id="rId10"/>
    <p:sldId id="1889" r:id="rId11"/>
    <p:sldId id="1879" r:id="rId12"/>
    <p:sldId id="1711" r:id="rId13"/>
    <p:sldId id="1880" r:id="rId14"/>
    <p:sldId id="1881" r:id="rId15"/>
    <p:sldId id="18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884"/>
            <p14:sldId id="1886"/>
            <p14:sldId id="1877"/>
            <p14:sldId id="1885"/>
            <p14:sldId id="1887"/>
            <p14:sldId id="1431"/>
            <p14:sldId id="1888"/>
            <p14:sldId id="1867"/>
            <p14:sldId id="1889"/>
            <p14:sldId id="1879"/>
            <p14:sldId id="1711"/>
            <p14:sldId id="1880"/>
            <p14:sldId id="1881"/>
            <p14:sldId id="188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FF"/>
    <a:srgbClr val="FFB7FF"/>
    <a:srgbClr val="FF3300"/>
    <a:srgbClr val="FFFFFF"/>
    <a:srgbClr val="FF3399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5274" autoAdjust="0"/>
  </p:normalViewPr>
  <p:slideViewPr>
    <p:cSldViewPr snapToGrid="0">
      <p:cViewPr>
        <p:scale>
          <a:sx n="80" d="100"/>
          <a:sy n="80" d="100"/>
        </p:scale>
        <p:origin x="-708" y="-264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17A8A23-690A-E4F8-8ED3-AF0636624CB4}"/>
              </a:ext>
            </a:extLst>
          </p:cNvPr>
          <p:cNvSpPr txBox="1"/>
          <p:nvPr/>
        </p:nvSpPr>
        <p:spPr>
          <a:xfrm>
            <a:off x="1092529" y="4627023"/>
            <a:ext cx="9876861" cy="1600438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</a:rPr>
              <a:t>Додавання виду 45+30</a:t>
            </a:r>
            <a:r>
              <a:rPr lang="uk-UA" sz="4400" b="1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uk-UA" sz="4400" b="1" smtClean="0">
                <a:solidFill>
                  <a:schemeClr val="bg1"/>
                </a:solidFill>
              </a:rPr>
              <a:t>Порівняння </a:t>
            </a:r>
            <a:r>
              <a:rPr lang="uk-UA" sz="4400" b="1" dirty="0" smtClean="0">
                <a:solidFill>
                  <a:schemeClr val="bg1"/>
                </a:solidFill>
              </a:rPr>
              <a:t>виразів з числами</a:t>
            </a:r>
            <a:endParaRPr lang="uk-UA" sz="44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EAC7419-C442-EF5C-1D2B-E4949AEAF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29" y="1089215"/>
            <a:ext cx="3373513" cy="309004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9357D1B-4F45-737D-2D36-0CF2CB8D7FDE}"/>
              </a:ext>
            </a:extLst>
          </p:cNvPr>
          <p:cNvSpPr txBox="1"/>
          <p:nvPr/>
        </p:nvSpPr>
        <p:spPr>
          <a:xfrm>
            <a:off x="2494728" y="2540797"/>
            <a:ext cx="1364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+ 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6336" y="1357294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123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11397" y="538072"/>
            <a:ext cx="8732066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26946" y="2517099"/>
            <a:ext cx="1921908" cy="29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Скругленный прямоугольник 57"/>
          <p:cNvSpPr/>
          <p:nvPr/>
        </p:nvSpPr>
        <p:spPr>
          <a:xfrm>
            <a:off x="2549161" y="1894251"/>
            <a:ext cx="2394902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35 – 5     3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521875" y="2964034"/>
            <a:ext cx="2394902" cy="520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 + 5  </a:t>
            </a:r>
            <a:r>
              <a:rPr lang="en-US" sz="3600" b="1" dirty="0" smtClean="0">
                <a:solidFill>
                  <a:srgbClr val="7030A0"/>
                </a:solidFill>
              </a:rPr>
              <a:t>    </a:t>
            </a:r>
            <a:r>
              <a:rPr lang="uk-UA" sz="3600" b="1" dirty="0" smtClean="0">
                <a:solidFill>
                  <a:srgbClr val="7030A0"/>
                </a:solidFill>
              </a:rPr>
              <a:t>10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521876" y="3903313"/>
            <a:ext cx="2394902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 – 5    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530918" y="1894251"/>
            <a:ext cx="2804560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30     30 – 10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30918" y="2940130"/>
            <a:ext cx="2804560" cy="520089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34 – 30 </a:t>
            </a:r>
            <a:r>
              <a:rPr lang="en-US" sz="3600" b="1" dirty="0" smtClean="0">
                <a:solidFill>
                  <a:srgbClr val="7030A0"/>
                </a:solidFill>
              </a:rPr>
              <a:t>    </a:t>
            </a:r>
            <a:r>
              <a:rPr lang="uk-UA" sz="3600" b="1" dirty="0" smtClean="0">
                <a:solidFill>
                  <a:srgbClr val="7030A0"/>
                </a:solidFill>
              </a:rPr>
              <a:t>40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509577" y="3951731"/>
            <a:ext cx="2770984" cy="559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23 + 20 </a:t>
            </a:r>
            <a:r>
              <a:rPr lang="en-US" sz="3600" b="1" dirty="0" smtClean="0">
                <a:solidFill>
                  <a:srgbClr val="7030A0"/>
                </a:solidFill>
              </a:rPr>
              <a:t>     </a:t>
            </a:r>
            <a:r>
              <a:rPr lang="uk-UA" sz="3600" b="1" dirty="0" smtClean="0">
                <a:solidFill>
                  <a:srgbClr val="7030A0"/>
                </a:solidFill>
              </a:rPr>
              <a:t>50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86282" y="1894251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46612" y="3864876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047040" y="1371031"/>
            <a:ext cx="68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954914" y="2524389"/>
            <a:ext cx="49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9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901698" y="3444342"/>
            <a:ext cx="68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52131" y="1450892"/>
            <a:ext cx="68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20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02548" y="2524389"/>
            <a:ext cx="34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18723" y="3452196"/>
            <a:ext cx="579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43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04779" y="2900912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032098" y="2837792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32097" y="3937195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&lt;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2455" y="1850823"/>
            <a:ext cx="45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&gt;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37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8" grpId="0"/>
      <p:bldP spid="79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300496" y="440099"/>
            <a:ext cx="9512389" cy="74644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Встав пропущені </a:t>
            </a:r>
            <a:r>
              <a:rPr lang="uk-UA" sz="3600" b="1" dirty="0" smtClean="0">
                <a:solidFill>
                  <a:schemeClr val="bg1"/>
                </a:solidFill>
              </a:rPr>
              <a:t>числа (усна робота)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4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68277" y="3330150"/>
            <a:ext cx="1814951" cy="28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кутник: округлені кути 39">
            <a:extLst>
              <a:ext uri="{FF2B5EF4-FFF2-40B4-BE49-F238E27FC236}">
                <a16:creationId xmlns="" xmlns:a16="http://schemas.microsoft.com/office/drawing/2014/main" id="{D6304FCE-B5DD-778E-02F9-CC6827AF47DE}"/>
              </a:ext>
            </a:extLst>
          </p:cNvPr>
          <p:cNvSpPr/>
          <p:nvPr/>
        </p:nvSpPr>
        <p:spPr>
          <a:xfrm>
            <a:off x="1567542" y="2104214"/>
            <a:ext cx="2802973" cy="59061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rgbClr val="0066FF"/>
                </a:solidFill>
              </a:rPr>
              <a:t>Зменшуване</a:t>
            </a:r>
            <a:r>
              <a:rPr lang="ru-RU" sz="3200" b="1" dirty="0" smtClean="0">
                <a:solidFill>
                  <a:srgbClr val="0066FF"/>
                </a:solidFill>
              </a:rPr>
              <a:t> –  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67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4370516" y="2078491"/>
            <a:ext cx="2465713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66FF"/>
                </a:solidFill>
              </a:rPr>
              <a:t> </a:t>
            </a:r>
            <a:r>
              <a:rPr lang="ru-RU" sz="3200" b="1" dirty="0" err="1" smtClean="0">
                <a:solidFill>
                  <a:srgbClr val="0066FF"/>
                </a:solidFill>
              </a:rPr>
              <a:t>від’ємник</a:t>
            </a:r>
            <a:r>
              <a:rPr lang="ru-RU" sz="3200" b="1" dirty="0" smtClean="0">
                <a:solidFill>
                  <a:srgbClr val="0066FF"/>
                </a:solidFill>
              </a:rPr>
              <a:t> = 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037737" y="1273629"/>
            <a:ext cx="7965755" cy="755593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числа при додаванні й відніманні. Яке з чисел найбільше при додаванні, відніманні?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1999079" y="3789466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18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_ = 10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1999079" y="4685490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54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_ = 50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1999079" y="5508073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75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__ = 5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921175" y="3725389"/>
            <a:ext cx="483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908373" y="4600313"/>
            <a:ext cx="485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73899" y="5472171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70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7407371" y="3692055"/>
            <a:ext cx="2422429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21 + _= 24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8" name="Скругленный прямоугольник 97"/>
          <p:cNvSpPr/>
          <p:nvPr/>
        </p:nvSpPr>
        <p:spPr>
          <a:xfrm>
            <a:off x="7445763" y="4299309"/>
            <a:ext cx="2384037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45 + _ = 47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99" name="Скругленный прямоугольник 98"/>
          <p:cNvSpPr/>
          <p:nvPr/>
        </p:nvSpPr>
        <p:spPr>
          <a:xfrm>
            <a:off x="7445763" y="4889067"/>
            <a:ext cx="2384037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+ 4 = 66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0" name="Скругленный прямоугольник 99"/>
          <p:cNvSpPr/>
          <p:nvPr/>
        </p:nvSpPr>
        <p:spPr>
          <a:xfrm>
            <a:off x="7398936" y="5532477"/>
            <a:ext cx="2430864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+ 1 = 88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276192" y="3637626"/>
            <a:ext cx="49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05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6860758" y="2078491"/>
            <a:ext cx="1777024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66FF"/>
                </a:solidFill>
              </a:rPr>
              <a:t> </a:t>
            </a:r>
            <a:r>
              <a:rPr lang="ru-RU" sz="3200" b="1" dirty="0" err="1" smtClean="0">
                <a:solidFill>
                  <a:srgbClr val="0066FF"/>
                </a:solidFill>
              </a:rPr>
              <a:t>різниця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106" name="Прямокутник: округлені кути 39">
            <a:extLst>
              <a:ext uri="{FF2B5EF4-FFF2-40B4-BE49-F238E27FC236}">
                <a16:creationId xmlns="" xmlns:a16="http://schemas.microsoft.com/office/drawing/2014/main" id="{D6304FCE-B5DD-778E-02F9-CC6827AF47DE}"/>
              </a:ext>
            </a:extLst>
          </p:cNvPr>
          <p:cNvSpPr/>
          <p:nvPr/>
        </p:nvSpPr>
        <p:spPr>
          <a:xfrm>
            <a:off x="6860758" y="2774977"/>
            <a:ext cx="1777024" cy="61051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66FF"/>
                </a:solidFill>
              </a:rPr>
              <a:t>Сума 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107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2037737" y="2774977"/>
            <a:ext cx="2327465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6FF"/>
                </a:solidFill>
              </a:rPr>
              <a:t> </a:t>
            </a:r>
            <a:r>
              <a:rPr lang="ru-RU" sz="3200" b="1" dirty="0" err="1" smtClean="0">
                <a:solidFill>
                  <a:srgbClr val="0066FF"/>
                </a:solidFill>
              </a:rPr>
              <a:t>доданок</a:t>
            </a:r>
            <a:r>
              <a:rPr lang="ru-RU" sz="3200" b="1" dirty="0" smtClean="0">
                <a:solidFill>
                  <a:srgbClr val="0066FF"/>
                </a:solidFill>
              </a:rPr>
              <a:t> +  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108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4370516" y="2774977"/>
            <a:ext cx="2465713" cy="64205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66FF"/>
                </a:solidFill>
              </a:rPr>
              <a:t> </a:t>
            </a:r>
            <a:r>
              <a:rPr lang="ru-RU" sz="3200" b="1" dirty="0" err="1" smtClean="0">
                <a:solidFill>
                  <a:srgbClr val="0066FF"/>
                </a:solidFill>
              </a:rPr>
              <a:t>доданок</a:t>
            </a:r>
            <a:r>
              <a:rPr lang="ru-RU" sz="3200" b="1" dirty="0" smtClean="0">
                <a:solidFill>
                  <a:srgbClr val="0066FF"/>
                </a:solidFill>
              </a:rPr>
              <a:t> =</a:t>
            </a:r>
            <a:endParaRPr lang="x-none" sz="3200" b="1" dirty="0">
              <a:solidFill>
                <a:srgbClr val="0066FF"/>
              </a:solidFill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4697355" y="3809068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6 = 20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4697355" y="4705092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</a:t>
            </a:r>
            <a:r>
              <a:rPr lang="uk-UA" sz="3600" b="1" dirty="0">
                <a:solidFill>
                  <a:srgbClr val="7030A0"/>
                </a:solidFill>
              </a:rPr>
              <a:t>– </a:t>
            </a:r>
            <a:r>
              <a:rPr lang="uk-UA" sz="3600" b="1" dirty="0" smtClean="0">
                <a:solidFill>
                  <a:srgbClr val="7030A0"/>
                </a:solidFill>
              </a:rPr>
              <a:t>5 = 25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4697355" y="5527675"/>
            <a:ext cx="2351236" cy="57452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__ – 40 = 2 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97354" y="3773166"/>
            <a:ext cx="79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679554" y="4685490"/>
            <a:ext cx="78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30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674935" y="5526329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42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357129" y="4242736"/>
            <a:ext cx="47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470584" y="4782428"/>
            <a:ext cx="72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60544" y="5512501"/>
            <a:ext cx="72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830112" y="2101550"/>
            <a:ext cx="2824417" cy="118654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Останній рядок виразів обчисліть самостійно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38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2" grpId="0" animBg="1"/>
      <p:bldP spid="93" grpId="0"/>
      <p:bldP spid="94" grpId="0"/>
      <p:bldP spid="95" grpId="0"/>
      <p:bldP spid="97" grpId="0" animBg="1"/>
      <p:bldP spid="98" grpId="0" animBg="1"/>
      <p:bldP spid="99" grpId="0" animBg="1"/>
      <p:bldP spid="100" grpId="0" animBg="1"/>
      <p:bldP spid="104" grpId="0"/>
      <p:bldP spid="106" grpId="0" animBg="1"/>
      <p:bldP spid="107" grpId="0" animBg="1"/>
      <p:bldP spid="108" grpId="0" animBg="1"/>
      <p:bldP spid="112" grpId="0" animBg="1"/>
      <p:bldP spid="113" grpId="0" animBg="1"/>
      <p:bldP spid="114" grpId="0" animBg="1"/>
      <p:bldP spid="101" grpId="0"/>
      <p:bldP spid="102" grpId="0"/>
      <p:bldP spid="103" grpId="0"/>
      <p:bldP spid="115" grpId="0"/>
      <p:bldP spid="116" grpId="0"/>
      <p:bldP spid="117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3" r="72432" b="64617"/>
          <a:stretch/>
        </p:blipFill>
        <p:spPr>
          <a:xfrm>
            <a:off x="577940" y="1266838"/>
            <a:ext cx="5799109" cy="427739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800330" y="4838789"/>
            <a:ext cx="2411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7030A0"/>
                </a:solidFill>
              </a:rPr>
              <a:t>Відповідь</a:t>
            </a:r>
            <a:r>
              <a:rPr lang="uk-UA" sz="3600" b="1" dirty="0" smtClean="0">
                <a:solidFill>
                  <a:srgbClr val="7030A0"/>
                </a:solidFill>
              </a:rPr>
              <a:t>:</a:t>
            </a:r>
            <a:endParaRPr lang="x-none" sz="3600" dirty="0">
              <a:solidFill>
                <a:srgbClr val="7030A0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372956" y="1266838"/>
            <a:ext cx="843321" cy="90794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604960" y="1613974"/>
            <a:ext cx="684000" cy="432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876189" y="1644059"/>
            <a:ext cx="648502" cy="792614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4432699" y="1713904"/>
            <a:ext cx="283073" cy="226549"/>
            <a:chOff x="3751412" y="3340101"/>
            <a:chExt cx="278500" cy="231775"/>
          </a:xfrm>
        </p:grpSpPr>
        <p:sp>
          <p:nvSpPr>
            <p:cNvPr id="36" name="Овал 35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8417411" y="3376917"/>
            <a:ext cx="196600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Це задача на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7592940" y="3924667"/>
            <a:ext cx="361494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знаходження від’ємника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2BB5F851-AECF-C5FB-B9E7-2ED5DE87E545}"/>
              </a:ext>
            </a:extLst>
          </p:cNvPr>
          <p:cNvSpPr txBox="1"/>
          <p:nvPr/>
        </p:nvSpPr>
        <p:spPr>
          <a:xfrm>
            <a:off x="7592941" y="4479836"/>
            <a:ext cx="363751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Розв’язуємо відніманням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814304" y="483539"/>
            <a:ext cx="8732066" cy="63211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Розв</a:t>
            </a:r>
            <a:r>
              <a:rPr lang="en-US" sz="4000" b="1" dirty="0" smtClean="0">
                <a:solidFill>
                  <a:schemeClr val="bg1"/>
                </a:solidFill>
              </a:rPr>
              <a:t>’</a:t>
            </a:r>
            <a:r>
              <a:rPr lang="uk-UA" sz="4000" b="1" dirty="0" err="1" smtClean="0">
                <a:solidFill>
                  <a:schemeClr val="bg1"/>
                </a:solidFill>
              </a:rPr>
              <a:t>язую</a:t>
            </a:r>
            <a:r>
              <a:rPr lang="uk-UA" sz="4000" b="1" dirty="0" smtClean="0">
                <a:solidFill>
                  <a:schemeClr val="bg1"/>
                </a:solidFill>
              </a:rPr>
              <a:t> задачі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1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8D587C36-A98E-0298-DE33-5C1D109AC33B}"/>
              </a:ext>
            </a:extLst>
          </p:cNvPr>
          <p:cNvSpPr/>
          <p:nvPr/>
        </p:nvSpPr>
        <p:spPr>
          <a:xfrm>
            <a:off x="6638307" y="1307553"/>
            <a:ext cx="5031780" cy="190319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У холодильнику </a:t>
            </a:r>
            <a:r>
              <a:rPr lang="uk-UA" sz="2800" b="1" dirty="0" smtClean="0">
                <a:solidFill>
                  <a:srgbClr val="FF0000"/>
                </a:solidFill>
              </a:rPr>
              <a:t>було </a:t>
            </a:r>
            <a:r>
              <a:rPr lang="uk-UA" sz="2800" b="1" dirty="0" smtClean="0">
                <a:solidFill>
                  <a:srgbClr val="7030A0"/>
                </a:solidFill>
              </a:rPr>
              <a:t>16 йогуртів</a:t>
            </a:r>
            <a:r>
              <a:rPr lang="uk-UA" sz="2000" b="1" dirty="0" smtClean="0">
                <a:solidFill>
                  <a:srgbClr val="7030A0"/>
                </a:solidFill>
              </a:rPr>
              <a:t>. </a:t>
            </a:r>
            <a:r>
              <a:rPr lang="uk-UA" sz="2800" b="1" dirty="0" smtClean="0">
                <a:solidFill>
                  <a:srgbClr val="7030A0"/>
                </a:solidFill>
              </a:rPr>
              <a:t>Після полуденку </a:t>
            </a:r>
            <a:r>
              <a:rPr lang="uk-UA" sz="2800" b="1" dirty="0" smtClean="0">
                <a:solidFill>
                  <a:srgbClr val="FF0000"/>
                </a:solidFill>
              </a:rPr>
              <a:t>залишилося </a:t>
            </a:r>
            <a:r>
              <a:rPr lang="uk-UA" sz="2800" b="1" dirty="0" smtClean="0">
                <a:solidFill>
                  <a:srgbClr val="7030A0"/>
                </a:solidFill>
              </a:rPr>
              <a:t>10. Скільки йогуртів</a:t>
            </a:r>
            <a:r>
              <a:rPr lang="uk-UA" sz="2800" b="1" dirty="0" smtClean="0">
                <a:solidFill>
                  <a:srgbClr val="FF0000"/>
                </a:solidFill>
              </a:rPr>
              <a:t> з’їли </a:t>
            </a:r>
            <a:r>
              <a:rPr lang="uk-UA" sz="2800" b="1" dirty="0" smtClean="0">
                <a:solidFill>
                  <a:srgbClr val="7030A0"/>
                </a:solidFill>
              </a:rPr>
              <a:t>за полуденок?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59" name="Прямокутник: округлені кути 28">
            <a:extLst>
              <a:ext uri="{FF2B5EF4-FFF2-40B4-BE49-F238E27FC236}">
                <a16:creationId xmlns:a16="http://schemas.microsoft.com/office/drawing/2014/main" xmlns="" id="{49B13A72-7383-CE0A-D264-E6240DCA0211}"/>
              </a:ext>
            </a:extLst>
          </p:cNvPr>
          <p:cNvSpPr/>
          <p:nvPr/>
        </p:nvSpPr>
        <p:spPr>
          <a:xfrm>
            <a:off x="586579" y="4156290"/>
            <a:ext cx="4306060" cy="675517"/>
          </a:xfrm>
          <a:prstGeom prst="roundRect">
            <a:avLst/>
          </a:prstGeom>
          <a:noFill/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rgbClr val="7030A0"/>
                </a:solidFill>
              </a:rPr>
              <a:t>16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7030A0"/>
                </a:solidFill>
              </a:rPr>
              <a:t>10 </a:t>
            </a:r>
            <a:r>
              <a:rPr lang="uk-UA" sz="4000" dirty="0">
                <a:solidFill>
                  <a:srgbClr val="7030A0"/>
                </a:solidFill>
              </a:rPr>
              <a:t>= </a:t>
            </a:r>
            <a:r>
              <a:rPr lang="uk-UA" sz="4000" dirty="0" smtClean="0">
                <a:solidFill>
                  <a:srgbClr val="7030A0"/>
                </a:solidFill>
              </a:rPr>
              <a:t>6 (йог.)</a:t>
            </a:r>
            <a:endParaRPr lang="uk-UA" sz="4000" dirty="0">
              <a:solidFill>
                <a:srgbClr val="7030A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DFEBDF0F-AB89-774B-62E0-970E95323E7A}"/>
              </a:ext>
            </a:extLst>
          </p:cNvPr>
          <p:cNvSpPr txBox="1"/>
          <p:nvPr/>
        </p:nvSpPr>
        <p:spPr>
          <a:xfrm>
            <a:off x="800330" y="2106480"/>
            <a:ext cx="3380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Було </a:t>
            </a:r>
            <a:r>
              <a:rPr lang="uk-UA" sz="4000" dirty="0">
                <a:solidFill>
                  <a:srgbClr val="7030A0"/>
                </a:solidFill>
              </a:rPr>
              <a:t>– </a:t>
            </a:r>
            <a:r>
              <a:rPr lang="uk-UA" sz="4000" dirty="0" smtClean="0">
                <a:solidFill>
                  <a:srgbClr val="7030A0"/>
                </a:solidFill>
              </a:rPr>
              <a:t>16 йог.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B20EA3C-3A82-853B-962E-39578160919A}"/>
              </a:ext>
            </a:extLst>
          </p:cNvPr>
          <p:cNvSpPr txBox="1"/>
          <p:nvPr/>
        </p:nvSpPr>
        <p:spPr>
          <a:xfrm>
            <a:off x="851581" y="2776667"/>
            <a:ext cx="3000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</a:rPr>
              <a:t>З</a:t>
            </a:r>
            <a:r>
              <a:rPr lang="en-US" sz="4000" dirty="0">
                <a:solidFill>
                  <a:srgbClr val="7030A0"/>
                </a:solidFill>
              </a:rPr>
              <a:t>’</a:t>
            </a:r>
            <a:r>
              <a:rPr lang="uk-UA" sz="4000" dirty="0" smtClean="0">
                <a:solidFill>
                  <a:srgbClr val="7030A0"/>
                </a:solidFill>
              </a:rPr>
              <a:t>їли– ? йог.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9CBCFE0B-0C0F-5892-58B6-64CC479EC572}"/>
              </a:ext>
            </a:extLst>
          </p:cNvPr>
          <p:cNvSpPr txBox="1"/>
          <p:nvPr/>
        </p:nvSpPr>
        <p:spPr>
          <a:xfrm>
            <a:off x="800330" y="3448404"/>
            <a:ext cx="3599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Залиш.– 10 йог. </a:t>
            </a:r>
            <a:endParaRPr lang="x-none" sz="4000" dirty="0">
              <a:solidFill>
                <a:srgbClr val="7030A0"/>
              </a:solidFill>
            </a:endParaRPr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xmlns="" id="{2BFDFA35-38DF-782C-F63D-D9A945A17883}"/>
              </a:ext>
            </a:extLst>
          </p:cNvPr>
          <p:cNvSpPr/>
          <p:nvPr/>
        </p:nvSpPr>
        <p:spPr>
          <a:xfrm>
            <a:off x="2297612" y="2827140"/>
            <a:ext cx="314174" cy="6574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50D989E3-63DD-35F4-B8BA-F4136050B7B5}"/>
              </a:ext>
            </a:extLst>
          </p:cNvPr>
          <p:cNvSpPr txBox="1"/>
          <p:nvPr/>
        </p:nvSpPr>
        <p:spPr>
          <a:xfrm>
            <a:off x="3156772" y="4847997"/>
            <a:ext cx="3113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</a:rPr>
              <a:t>6</a:t>
            </a:r>
            <a:r>
              <a:rPr lang="uk-UA" sz="3200" dirty="0" smtClean="0">
                <a:solidFill>
                  <a:srgbClr val="7030A0"/>
                </a:solidFill>
              </a:rPr>
              <a:t> йог. з’їли.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8" grpId="0" animBg="1"/>
      <p:bldP spid="39" grpId="0" animBg="1"/>
      <p:bldP spid="40" grpId="0" animBg="1"/>
      <p:bldP spid="59" grpId="0"/>
      <p:bldP spid="62" grpId="0"/>
      <p:bldP spid="63" grpId="0"/>
      <p:bldP spid="65" grpId="0"/>
      <p:bldP spid="66" grpId="0" animBg="1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1557044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1 клас\2 Матем\1 УРОКИ Листопад\7 Арифметичні дії в межах 100\№123 Додав виду 45+30 Порівн виразів з числами\2024-04-30_2311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020" y="1289010"/>
            <a:ext cx="7120660" cy="457838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72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1557044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:a16="http://schemas.microsoft.com/office/drawing/2014/main" xmlns="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7 Арифметичні дії в межах 100\№123 Додав виду 45+30 Порівн виразів з числами\2024-04-30_231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16" y="1208312"/>
            <a:ext cx="6330336" cy="526184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250493" y="556735"/>
            <a:ext cx="9378712" cy="6811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«Плюс – мінус – цікаво» </a:t>
            </a:r>
          </a:p>
        </p:txBody>
      </p:sp>
      <p:pic>
        <p:nvPicPr>
          <p:cNvPr id="32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21917" r="58823"/>
          <a:stretch/>
        </p:blipFill>
        <p:spPr bwMode="auto">
          <a:xfrm>
            <a:off x="5190011" y="1456402"/>
            <a:ext cx="2225870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0" t="21917" r="34935"/>
          <a:stretch/>
        </p:blipFill>
        <p:spPr bwMode="auto">
          <a:xfrm>
            <a:off x="9089571" y="1456402"/>
            <a:ext cx="1539634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1" t="21917" b="4788"/>
          <a:stretch/>
        </p:blipFill>
        <p:spPr bwMode="auto">
          <a:xfrm>
            <a:off x="1598458" y="1399121"/>
            <a:ext cx="1884949" cy="320553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4255" y="4698700"/>
            <a:ext cx="316508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сподобалось на уроці? Що здалося цікавим та корисним?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98721" y="4698700"/>
            <a:ext cx="311741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не сподобалось? Що здалося важким, незрозумілим та нудним?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69985" y="4698700"/>
            <a:ext cx="302181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Про які факти дізналися на уроці? Чого б ще хотіли дізнатися?</a:t>
            </a:r>
          </a:p>
        </p:txBody>
      </p:sp>
      <p:sp>
        <p:nvSpPr>
          <p:cNvPr id="40" name="Овальная выноска 39"/>
          <p:cNvSpPr/>
          <p:nvPr/>
        </p:nvSpPr>
        <p:spPr>
          <a:xfrm>
            <a:off x="44917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4000" y="1018116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42" name="Овальная выноска 41"/>
          <p:cNvSpPr/>
          <p:nvPr/>
        </p:nvSpPr>
        <p:spPr>
          <a:xfrm>
            <a:off x="444972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598721" y="558375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44" name="Овальная выноска 43"/>
          <p:cNvSpPr/>
          <p:nvPr/>
        </p:nvSpPr>
        <p:spPr>
          <a:xfrm>
            <a:off x="7913196" y="1427657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211193" y="1343205"/>
            <a:ext cx="86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268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29587" y="462462"/>
            <a:ext cx="8732066" cy="65876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819DB36-7218-4315-8926-0D3F3B2BF848}"/>
              </a:ext>
            </a:extLst>
          </p:cNvPr>
          <p:cNvSpPr txBox="1"/>
          <p:nvPr/>
        </p:nvSpPr>
        <p:spPr>
          <a:xfrm>
            <a:off x="458966" y="2771197"/>
            <a:ext cx="5535434" cy="2281476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Гарно 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зручно ми сідаєм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Щось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нове завжди вивчаєм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Те,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що вчили - пригадаєм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Будь </a:t>
            </a:r>
            <a:r>
              <a:rPr lang="uk-UA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уважний, починаєм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 panose="02020603050405020304" pitchFamily="18" charset="0"/>
              </a:rPr>
              <a:t>!</a:t>
            </a:r>
            <a:endParaRPr lang="uk-UA" sz="3200" b="1" dirty="0">
              <a:solidFill>
                <a:schemeClr val="tx1">
                  <a:lumMod val="85000"/>
                  <a:lumOff val="15000"/>
                </a:schemeClr>
              </a:solidFill>
              <a:ea typeface="Times New Roman" panose="02020603050405020304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336178" y="1289017"/>
            <a:ext cx="5215509" cy="5026461"/>
            <a:chOff x="286360" y="1456402"/>
            <a:chExt cx="5215509" cy="5026461"/>
          </a:xfrm>
        </p:grpSpPr>
        <p:pic>
          <p:nvPicPr>
            <p:cNvPr id="30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360" y="1456402"/>
              <a:ext cx="5159060" cy="502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51" y="3044779"/>
              <a:ext cx="2628114" cy="3355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7660" y1="27007" x2="27660" y2="27007"/>
                          <a14:foregroundMark x1="28191" y1="18613" x2="28191" y2="18613"/>
                          <a14:foregroundMark x1="41667" y1="11436" x2="41667" y2="11436"/>
                          <a14:foregroundMark x1="48404" y1="26156" x2="48404" y2="26156"/>
                          <a14:foregroundMark x1="42730" y1="39659" x2="42730" y2="39659"/>
                          <a14:foregroundMark x1="49645" y1="54866" x2="49645" y2="54866"/>
                          <a14:foregroundMark x1="28369" y1="52190" x2="28369" y2="52190"/>
                          <a14:foregroundMark x1="23936" y1="58394" x2="23936" y2="58394"/>
                          <a14:foregroundMark x1="36525" y1="57056" x2="36525" y2="57056"/>
                          <a14:foregroundMark x1="71277" y1="60219" x2="71277" y2="60219"/>
                          <a14:foregroundMark x1="82801" y1="63017" x2="82801" y2="63017"/>
                          <a14:foregroundMark x1="58688" y1="58637" x2="58688" y2="58637"/>
                          <a14:foregroundMark x1="56028" y1="55474" x2="56028" y2="55474"/>
                          <a14:foregroundMark x1="38121" y1="52190" x2="38121" y2="52190"/>
                          <a14:foregroundMark x1="10106" y1="15815" x2="10106" y2="15815"/>
                          <a14:foregroundMark x1="8688" y1="22141" x2="8688" y2="22141"/>
                          <a14:foregroundMark x1="11702" y1="28589" x2="11702" y2="28589"/>
                          <a14:foregroundMark x1="15603" y1="29684" x2="15603" y2="29684"/>
                          <a14:foregroundMark x1="22340" y1="22141" x2="22340" y2="22141"/>
                          <a14:foregroundMark x1="32092" y1="21776" x2="32092" y2="21776"/>
                          <a14:foregroundMark x1="41312" y1="18978" x2="41312" y2="18978"/>
                          <a14:foregroundMark x1="44504" y1="18613" x2="44504" y2="18613"/>
                          <a14:foregroundMark x1="42553" y1="21290" x2="42553" y2="21290"/>
                          <a14:foregroundMark x1="52660" y1="20803" x2="52660" y2="20803"/>
                          <a14:foregroundMark x1="55851" y1="23844" x2="55851" y2="23844"/>
                          <a14:foregroundMark x1="56206" y1="22628" x2="56206" y2="22628"/>
                          <a14:foregroundMark x1="58688" y1="24574" x2="58688" y2="24574"/>
                          <a14:foregroundMark x1="59929" y1="27616" x2="59929" y2="27616"/>
                          <a14:foregroundMark x1="62411" y1="26399" x2="62411" y2="26399"/>
                          <a14:foregroundMark x1="67908" y1="26034" x2="67908" y2="26034"/>
                          <a14:foregroundMark x1="67908" y1="22749" x2="67908" y2="22749"/>
                          <a14:foregroundMark x1="66312" y1="18978" x2="66312" y2="18978"/>
                          <a14:foregroundMark x1="68794" y1="19465" x2="68794" y2="19465"/>
                          <a14:foregroundMark x1="66135" y1="15328" x2="66135" y2="15328"/>
                          <a14:foregroundMark x1="60993" y1="14599" x2="60993" y2="14599"/>
                          <a14:foregroundMark x1="55496" y1="16788" x2="55496" y2="16788"/>
                          <a14:foregroundMark x1="52660" y1="17275" x2="52660" y2="17275"/>
                          <a14:foregroundMark x1="50355" y1="12530" x2="50355" y2="12530"/>
                          <a14:foregroundMark x1="55496" y1="10827" x2="55496" y2="10827"/>
                          <a14:foregroundMark x1="53723" y1="7421" x2="53723" y2="7421"/>
                          <a14:foregroundMark x1="44326" y1="10706" x2="44326" y2="10706"/>
                          <a14:foregroundMark x1="39716" y1="7664" x2="39716" y2="7664"/>
                          <a14:foregroundMark x1="29433" y1="9732" x2="29433" y2="9732"/>
                          <a14:foregroundMark x1="25355" y1="10706" x2="24645" y2="10706"/>
                          <a14:foregroundMark x1="17553" y1="12895" x2="17199" y2="13504"/>
                          <a14:foregroundMark x1="14184" y1="15572" x2="14184" y2="15572"/>
                          <a14:foregroundMark x1="13475" y1="19100" x2="13475" y2="19100"/>
                          <a14:foregroundMark x1="12589" y1="22749" x2="12589" y2="22749"/>
                          <a14:foregroundMark x1="13121" y1="25426" x2="13121" y2="25426"/>
                          <a14:foregroundMark x1="18262" y1="24574" x2="18262" y2="24574"/>
                          <a14:foregroundMark x1="16312" y1="27251" x2="16312" y2="27251"/>
                          <a14:foregroundMark x1="13121" y1="30170" x2="13121" y2="30170"/>
                          <a14:foregroundMark x1="12589" y1="27616" x2="12589" y2="27616"/>
                          <a14:foregroundMark x1="8511" y1="25547" x2="8511" y2="25547"/>
                          <a14:foregroundMark x1="11170" y1="25669" x2="11170" y2="25669"/>
                          <a14:foregroundMark x1="14184" y1="22628" x2="14184" y2="22628"/>
                          <a14:foregroundMark x1="15603" y1="25304" x2="15603" y2="25304"/>
                          <a14:foregroundMark x1="18794" y1="22019" x2="18794" y2="22019"/>
                          <a14:foregroundMark x1="9752" y1="22019" x2="9752" y2="22019"/>
                          <a14:foregroundMark x1="10106" y1="19586" x2="10106" y2="19586"/>
                          <a14:foregroundMark x1="11525" y1="18370" x2="11525" y2="18370"/>
                          <a14:foregroundMark x1="12057" y1="20560" x2="12057" y2="20560"/>
                          <a14:foregroundMark x1="14894" y1="20438" x2="14894" y2="20438"/>
                          <a14:foregroundMark x1="18262" y1="19586" x2="18262" y2="19586"/>
                          <a14:foregroundMark x1="15957" y1="21168" x2="15957" y2="21168"/>
                          <a14:foregroundMark x1="16312" y1="18491" x2="16312" y2="18491"/>
                          <a14:foregroundMark x1="14362" y1="17397" x2="14362" y2="17397"/>
                          <a14:foregroundMark x1="12057" y1="14842" x2="12057" y2="14842"/>
                          <a14:foregroundMark x1="12589" y1="13625" x2="12589" y2="13625"/>
                          <a14:foregroundMark x1="14894" y1="12895" x2="14894" y2="12895"/>
                          <a14:foregroundMark x1="16489" y1="12044" x2="16489" y2="12044"/>
                          <a14:foregroundMark x1="18262" y1="10462" x2="18262" y2="10462"/>
                          <a14:foregroundMark x1="20567" y1="9611" x2="20567" y2="9611"/>
                          <a14:foregroundMark x1="22163" y1="9124" x2="22163" y2="9124"/>
                          <a14:foregroundMark x1="16844" y1="16058" x2="16844" y2="16058"/>
                          <a14:foregroundMark x1="17908" y1="17397" x2="17908" y2="17397"/>
                          <a14:foregroundMark x1="19149" y1="18248" x2="19149" y2="18248"/>
                          <a14:foregroundMark x1="20745" y1="19708" x2="20745" y2="19708"/>
                          <a14:foregroundMark x1="23936" y1="19708" x2="23936" y2="19708"/>
                          <a14:foregroundMark x1="25177" y1="21290" x2="25177" y2="21290"/>
                          <a14:foregroundMark x1="27482" y1="20073" x2="27482" y2="20073"/>
                          <a14:foregroundMark x1="28369" y1="21533" x2="28369" y2="21533"/>
                          <a14:foregroundMark x1="25355" y1="19100" x2="25355" y2="19100"/>
                          <a14:foregroundMark x1="22163" y1="17883" x2="22163" y2="17883"/>
                          <a14:foregroundMark x1="20567" y1="15815" x2="20567" y2="15815"/>
                          <a14:foregroundMark x1="19504" y1="14234" x2="19504" y2="14234"/>
                          <a14:foregroundMark x1="19681" y1="13017" x2="19681" y2="13017"/>
                          <a14:foregroundMark x1="19504" y1="11922" x2="19504" y2="11922"/>
                          <a14:foregroundMark x1="21809" y1="11800" x2="21809" y2="11800"/>
                          <a14:foregroundMark x1="21277" y1="14234" x2="21277" y2="14234"/>
                          <a14:foregroundMark x1="23404" y1="15085" x2="23404" y2="15085"/>
                          <a14:foregroundMark x1="25177" y1="17153" x2="25177" y2="17153"/>
                          <a14:foregroundMark x1="29078" y1="17762" x2="29078" y2="17762"/>
                          <a14:foregroundMark x1="31738" y1="18248" x2="31738" y2="18248"/>
                          <a14:foregroundMark x1="32447" y1="19465" x2="32447" y2="19465"/>
                          <a14:foregroundMark x1="34220" y1="20681" x2="34220" y2="20681"/>
                          <a14:foregroundMark x1="35816" y1="20073" x2="35816" y2="20073"/>
                          <a14:foregroundMark x1="35461" y1="18613" x2="35461" y2="18613"/>
                          <a14:foregroundMark x1="32979" y1="17397" x2="32979" y2="17397"/>
                          <a14:foregroundMark x1="29078" y1="15815" x2="29078" y2="15815"/>
                          <a14:foregroundMark x1="27482" y1="14112" x2="27482" y2="14112"/>
                          <a14:foregroundMark x1="28191" y1="12530" x2="28191" y2="12530"/>
                          <a14:foregroundMark x1="32092" y1="12044" x2="32092" y2="12044"/>
                          <a14:foregroundMark x1="26773" y1="9367" x2="26773" y2="9367"/>
                          <a14:foregroundMark x1="28191" y1="7421" x2="28191" y2="7421"/>
                          <a14:foregroundMark x1="30496" y1="5961" x2="30496" y2="5961"/>
                          <a14:foregroundMark x1="31560" y1="8273" x2="31560" y2="8273"/>
                          <a14:foregroundMark x1="33156" y1="11314" x2="33156" y2="11314"/>
                          <a14:foregroundMark x1="34220" y1="14477" x2="34220" y2="14477"/>
                          <a14:foregroundMark x1="37057" y1="15693" x2="37057" y2="15693"/>
                          <a14:foregroundMark x1="38830" y1="15572" x2="38830" y2="15572"/>
                          <a14:foregroundMark x1="43440" y1="16180" x2="43440" y2="16180"/>
                          <a14:foregroundMark x1="45567" y1="20681" x2="45567" y2="20681"/>
                          <a14:foregroundMark x1="37766" y1="39659" x2="37766" y2="39659"/>
                          <a14:foregroundMark x1="35461" y1="13139" x2="35461" y2="13139"/>
                          <a14:foregroundMark x1="34220" y1="10341" x2="34220" y2="10341"/>
                          <a14:foregroundMark x1="33156" y1="8273" x2="33156" y2="8273"/>
                          <a14:foregroundMark x1="33156" y1="7056" x2="33156" y2="7056"/>
                          <a14:foregroundMark x1="33688" y1="5353" x2="33688" y2="5353"/>
                          <a14:foregroundMark x1="36525" y1="4866" x2="36525" y2="4866"/>
                          <a14:foregroundMark x1="33865" y1="3771" x2="33865" y2="3771"/>
                          <a14:foregroundMark x1="37234" y1="3406" x2="37234" y2="3406"/>
                          <a14:foregroundMark x1="41135" y1="4380" x2="41135" y2="4380"/>
                          <a14:foregroundMark x1="43617" y1="4745" x2="43617" y2="4745"/>
                          <a14:foregroundMark x1="79610" y1="59732" x2="79610" y2="59732"/>
                          <a14:foregroundMark x1="78191" y1="62895" x2="78191" y2="62895"/>
                          <a14:foregroundMark x1="71277" y1="63382" x2="71277" y2="63382"/>
                          <a14:foregroundMark x1="87057" y1="63017" x2="87057" y2="63017"/>
                          <a14:foregroundMark x1="86879" y1="60219" x2="86879" y2="60219"/>
                          <a14:foregroundMark x1="68085" y1="63017" x2="68085" y2="63260"/>
                          <a14:foregroundMark x1="52305" y1="53771" x2="52305" y2="53771"/>
                          <a14:foregroundMark x1="47518" y1="57056" x2="47518" y2="57056"/>
                          <a14:foregroundMark x1="44858" y1="50852" x2="44858" y2="50852"/>
                          <a14:foregroundMark x1="37057" y1="50365" x2="37057" y2="50243"/>
                          <a14:foregroundMark x1="30674" y1="51338" x2="30674" y2="51338"/>
                          <a14:foregroundMark x1="26596" y1="58029" x2="26596" y2="58029"/>
                          <a14:foregroundMark x1="22695" y1="60706" x2="22695" y2="60706"/>
                          <a14:foregroundMark x1="36879" y1="87835" x2="36879" y2="87835"/>
                          <a14:foregroundMark x1="31028" y1="88200" x2="31028" y2="88200"/>
                          <a14:foregroundMark x1="30674" y1="92579" x2="30674" y2="92701"/>
                          <a14:foregroundMark x1="36879" y1="94404" x2="37057" y2="94404"/>
                          <a14:foregroundMark x1="38652" y1="93309" x2="38652" y2="93309"/>
                          <a14:foregroundMark x1="31560" y1="96350" x2="31560" y2="96350"/>
                          <a14:foregroundMark x1="37766" y1="96594" x2="37766" y2="96594"/>
                          <a14:foregroundMark x1="47340" y1="95255" x2="47340" y2="95255"/>
                          <a14:foregroundMark x1="55496" y1="95742" x2="55496" y2="95742"/>
                          <a14:foregroundMark x1="53191" y1="94161" x2="53191" y2="94161"/>
                          <a14:foregroundMark x1="56560" y1="93066" x2="56560" y2="93066"/>
                          <a14:foregroundMark x1="47518" y1="93066" x2="47518" y2="93066"/>
                          <a14:foregroundMark x1="52837" y1="90633" x2="52837" y2="90633"/>
                          <a14:foregroundMark x1="52305" y1="88686" x2="52305" y2="88686"/>
                          <a14:foregroundMark x1="42021" y1="16302" x2="42021" y2="16302"/>
                          <a14:foregroundMark x1="39184" y1="12895" x2="39184" y2="12895"/>
                          <a14:foregroundMark x1="37057" y1="9854" x2="37057" y2="9854"/>
                          <a14:foregroundMark x1="35816" y1="7786" x2="35816" y2="7786"/>
                          <a14:foregroundMark x1="38652" y1="6083" x2="38652" y2="6083"/>
                          <a14:foregroundMark x1="42376" y1="6448" x2="42376" y2="6448"/>
                          <a14:foregroundMark x1="44858" y1="12044" x2="44858" y2="12044"/>
                          <a14:foregroundMark x1="45567" y1="15085" x2="45567" y2="15085"/>
                          <a14:foregroundMark x1="47340" y1="17275" x2="47340" y2="17275"/>
                          <a14:foregroundMark x1="49645" y1="15693" x2="49645" y2="15693"/>
                          <a14:foregroundMark x1="48404" y1="13382" x2="48404" y2="13382"/>
                          <a14:foregroundMark x1="26241" y1="28102" x2="26241" y2="28102"/>
                          <a14:foregroundMark x1="67021" y1="59732" x2="67021" y2="597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801" y="2944566"/>
              <a:ext cx="2380068" cy="34688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96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11">
            <a:extLst>
              <a:ext uri="{FF2B5EF4-FFF2-40B4-BE49-F238E27FC236}">
                <a16:creationId xmlns:a16="http://schemas.microsoft.com/office/drawing/2014/main" xmlns="" id="{5F990475-7970-4A7E-E8B3-B3599B752A16}"/>
              </a:ext>
            </a:extLst>
          </p:cNvPr>
          <p:cNvSpPr/>
          <p:nvPr/>
        </p:nvSpPr>
        <p:spPr>
          <a:xfrm>
            <a:off x="1293788" y="489351"/>
            <a:ext cx="9456040" cy="74050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Актуалізація вмінь порівнювати числа в межах 100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45F787F-07F4-A42E-C647-90DD5C1329DC}"/>
              </a:ext>
            </a:extLst>
          </p:cNvPr>
          <p:cNvSpPr txBox="1"/>
          <p:nvPr/>
        </p:nvSpPr>
        <p:spPr>
          <a:xfrm>
            <a:off x="1995740" y="1235077"/>
            <a:ext cx="750700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Розташуй </a:t>
            </a:r>
            <a:r>
              <a:rPr lang="uk-UA" sz="2400" b="1" dirty="0">
                <a:solidFill>
                  <a:srgbClr val="7030A0"/>
                </a:solidFill>
              </a:rPr>
              <a:t>числа в порядку зростання.</a:t>
            </a:r>
          </a:p>
        </p:txBody>
      </p:sp>
      <p:pic>
        <p:nvPicPr>
          <p:cNvPr id="24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B3D40E6B-3A5D-A8B4-D759-D8E8A5AE9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472759" y="2256055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ownload HD Red Balloon Transparent Background - Красный Шарик Пнг  Transparent PNG Image - NicePNG.com">
            <a:extLst>
              <a:ext uri="{FF2B5EF4-FFF2-40B4-BE49-F238E27FC236}">
                <a16:creationId xmlns:a16="http://schemas.microsoft.com/office/drawing/2014/main" xmlns="" id="{0D7436E3-1B78-D281-2509-6395A7F9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9" y="2212076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✓ Воздушный шар #2 скачать клипарт бесплатно - Clipart-DB">
            <a:extLst>
              <a:ext uri="{FF2B5EF4-FFF2-40B4-BE49-F238E27FC236}">
                <a16:creationId xmlns:a16="http://schemas.microsoft.com/office/drawing/2014/main" xmlns="" id="{BD646325-975F-7054-2E9C-91B5FC137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884" y="2256055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5CA3D86E-F41C-D7E8-8A31-7E31656C1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1944826" y="2275428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2FF983C-E68D-BD1E-FA8E-73DFED270A05}"/>
              </a:ext>
            </a:extLst>
          </p:cNvPr>
          <p:cNvSpPr txBox="1"/>
          <p:nvPr/>
        </p:nvSpPr>
        <p:spPr>
          <a:xfrm>
            <a:off x="809083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592537E-0DA7-CD33-2034-F9B856BA633B}"/>
              </a:ext>
            </a:extLst>
          </p:cNvPr>
          <p:cNvSpPr txBox="1"/>
          <p:nvPr/>
        </p:nvSpPr>
        <p:spPr>
          <a:xfrm>
            <a:off x="2060481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FBC1759-99BF-12B4-9856-0ACA5C342494}"/>
              </a:ext>
            </a:extLst>
          </p:cNvPr>
          <p:cNvSpPr txBox="1"/>
          <p:nvPr/>
        </p:nvSpPr>
        <p:spPr>
          <a:xfrm>
            <a:off x="3536023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BD413E-6AEF-A0C0-ADEC-32EB28FEC71E}"/>
              </a:ext>
            </a:extLst>
          </p:cNvPr>
          <p:cNvSpPr txBox="1"/>
          <p:nvPr/>
        </p:nvSpPr>
        <p:spPr>
          <a:xfrm>
            <a:off x="5146064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0E0D026-4158-6CF8-D272-5381258CDEB1}"/>
              </a:ext>
            </a:extLst>
          </p:cNvPr>
          <p:cNvSpPr txBox="1"/>
          <p:nvPr/>
        </p:nvSpPr>
        <p:spPr>
          <a:xfrm>
            <a:off x="6650478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E284CB7-FE02-9633-807B-238ACA344FE5}"/>
              </a:ext>
            </a:extLst>
          </p:cNvPr>
          <p:cNvSpPr txBox="1"/>
          <p:nvPr/>
        </p:nvSpPr>
        <p:spPr>
          <a:xfrm>
            <a:off x="8143030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7A2A780B-D8A5-E8E4-C8F5-47EE62C191FD}"/>
              </a:ext>
            </a:extLst>
          </p:cNvPr>
          <p:cNvSpPr txBox="1"/>
          <p:nvPr/>
        </p:nvSpPr>
        <p:spPr>
          <a:xfrm>
            <a:off x="9502743" y="489889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AED107C-F7D1-019F-EF79-495ACFF79D66}"/>
              </a:ext>
            </a:extLst>
          </p:cNvPr>
          <p:cNvSpPr txBox="1"/>
          <p:nvPr/>
        </p:nvSpPr>
        <p:spPr>
          <a:xfrm>
            <a:off x="10705010" y="4906940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4AB3A30-BC8C-08FF-1638-38D4BAB92A4A}"/>
              </a:ext>
            </a:extLst>
          </p:cNvPr>
          <p:cNvSpPr txBox="1"/>
          <p:nvPr/>
        </p:nvSpPr>
        <p:spPr>
          <a:xfrm>
            <a:off x="772846" y="248414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339A17B-3696-4DE3-5E62-348A9D7171DD}"/>
              </a:ext>
            </a:extLst>
          </p:cNvPr>
          <p:cNvSpPr txBox="1"/>
          <p:nvPr/>
        </p:nvSpPr>
        <p:spPr>
          <a:xfrm>
            <a:off x="2048666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80592A4-6E18-1EAC-00D7-2C2F6E0444EC}"/>
              </a:ext>
            </a:extLst>
          </p:cNvPr>
          <p:cNvSpPr txBox="1"/>
          <p:nvPr/>
        </p:nvSpPr>
        <p:spPr>
          <a:xfrm>
            <a:off x="3380379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BB8BEDC-C7D7-51DD-7BAC-1429F366678E}"/>
              </a:ext>
            </a:extLst>
          </p:cNvPr>
          <p:cNvSpPr txBox="1"/>
          <p:nvPr/>
        </p:nvSpPr>
        <p:spPr>
          <a:xfrm>
            <a:off x="4809296" y="243551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Picture 4" descr="Синий воздушный шарик PNG фото">
            <a:extLst>
              <a:ext uri="{FF2B5EF4-FFF2-40B4-BE49-F238E27FC236}">
                <a16:creationId xmlns:a16="http://schemas.microsoft.com/office/drawing/2014/main" xmlns="" id="{0C5E717C-808B-B742-DAE5-08D6708A0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6390569" y="2242837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Download HD Red Balloon Transparent Background - Красный Шарик Пнг  Transparent PNG Image - NicePNG.com">
            <a:extLst>
              <a:ext uri="{FF2B5EF4-FFF2-40B4-BE49-F238E27FC236}">
                <a16:creationId xmlns:a16="http://schemas.microsoft.com/office/drawing/2014/main" xmlns="" id="{1093FB7D-9978-E14E-5C41-E18837FB8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397" y="2279751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:a16="http://schemas.microsoft.com/office/drawing/2014/main" xmlns="" id="{EC7992D6-47A8-AFD5-80DC-FC092C841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9112443" y="2279751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✓ Воздушный шар #2 скачать клипарт бесплатно - Clipart-DB">
            <a:extLst>
              <a:ext uri="{FF2B5EF4-FFF2-40B4-BE49-F238E27FC236}">
                <a16:creationId xmlns:a16="http://schemas.microsoft.com/office/drawing/2014/main" xmlns="" id="{7DC0047D-7BC1-E5C2-B147-73C9E612E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016" y="2245961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FB9B186-FEF7-65D4-2F91-47830F21C36D}"/>
              </a:ext>
            </a:extLst>
          </p:cNvPr>
          <p:cNvSpPr txBox="1"/>
          <p:nvPr/>
        </p:nvSpPr>
        <p:spPr>
          <a:xfrm>
            <a:off x="6509302" y="2447785"/>
            <a:ext cx="898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DC24EEF-2348-836B-1B12-4A2F7F96E4BD}"/>
              </a:ext>
            </a:extLst>
          </p:cNvPr>
          <p:cNvSpPr txBox="1"/>
          <p:nvPr/>
        </p:nvSpPr>
        <p:spPr>
          <a:xfrm>
            <a:off x="8017273" y="244865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18BA30E-3081-0AFA-58F9-8EC53217F9ED}"/>
              </a:ext>
            </a:extLst>
          </p:cNvPr>
          <p:cNvSpPr txBox="1"/>
          <p:nvPr/>
        </p:nvSpPr>
        <p:spPr>
          <a:xfrm>
            <a:off x="9346876" y="244865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FF6C2BF5-5523-F603-5681-0252218A7278}"/>
              </a:ext>
            </a:extLst>
          </p:cNvPr>
          <p:cNvSpPr txBox="1"/>
          <p:nvPr/>
        </p:nvSpPr>
        <p:spPr>
          <a:xfrm>
            <a:off x="10749828" y="2445566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688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58" grpId="0"/>
      <p:bldP spid="59" grpId="0"/>
      <p:bldP spid="60" grpId="0"/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182502" y="427461"/>
            <a:ext cx="8732066" cy="5672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 Робота з таблицею «Сотня» </a:t>
            </a:r>
          </a:p>
        </p:txBody>
      </p:sp>
      <p:graphicFrame>
        <p:nvGraphicFramePr>
          <p:cNvPr id="27" name="Таблиця 11">
            <a:extLst>
              <a:ext uri="{FF2B5EF4-FFF2-40B4-BE49-F238E27FC236}">
                <a16:creationId xmlns="" xmlns:a16="http://schemas.microsoft.com/office/drawing/2014/main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22655"/>
              </p:ext>
            </p:extLst>
          </p:nvPr>
        </p:nvGraphicFramePr>
        <p:xfrm>
          <a:off x="3636866" y="994737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2868209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CC7038A-3700-2AC0-0110-9F0B689153E5}"/>
              </a:ext>
            </a:extLst>
          </p:cNvPr>
          <p:cNvSpPr txBox="1"/>
          <p:nvPr/>
        </p:nvSpPr>
        <p:spPr>
          <a:xfrm>
            <a:off x="5440983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AB7FF98-C988-22D1-E475-A2277D010A2E}"/>
              </a:ext>
            </a:extLst>
          </p:cNvPr>
          <p:cNvSpPr txBox="1"/>
          <p:nvPr/>
        </p:nvSpPr>
        <p:spPr>
          <a:xfrm>
            <a:off x="4544867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473BC303-C94D-D7BC-8705-BCEAB39B3414}"/>
              </a:ext>
            </a:extLst>
          </p:cNvPr>
          <p:cNvSpPr txBox="1"/>
          <p:nvPr/>
        </p:nvSpPr>
        <p:spPr>
          <a:xfrm>
            <a:off x="612237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9597A8D5-B848-5BB5-18BA-4419083DC269}"/>
              </a:ext>
            </a:extLst>
          </p:cNvPr>
          <p:cNvSpPr txBox="1"/>
          <p:nvPr/>
        </p:nvSpPr>
        <p:spPr>
          <a:xfrm>
            <a:off x="773537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="" xmlns:a16="http://schemas.microsoft.com/office/drawing/2014/main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="" xmlns:a16="http://schemas.microsoft.com/office/drawing/2014/main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="" xmlns:a16="http://schemas.microsoft.com/office/drawing/2014/main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="" xmlns:a16="http://schemas.microsoft.com/office/drawing/2014/main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5E01FA1-DDDF-CC0B-9A74-A01C51634B9D}"/>
              </a:ext>
            </a:extLst>
          </p:cNvPr>
          <p:cNvSpPr/>
          <p:nvPr/>
        </p:nvSpPr>
        <p:spPr>
          <a:xfrm>
            <a:off x="327776" y="1134724"/>
            <a:ext cx="3197355" cy="101411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Зачитайте числа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від </a:t>
            </a:r>
            <a:r>
              <a:rPr lang="uk-UA" sz="2000" b="1" dirty="0" smtClean="0">
                <a:solidFill>
                  <a:srgbClr val="FF0000"/>
                </a:solidFill>
              </a:rPr>
              <a:t>38 </a:t>
            </a:r>
            <a:r>
              <a:rPr lang="uk-UA" sz="2000" b="1" dirty="0">
                <a:solidFill>
                  <a:srgbClr val="7030A0"/>
                </a:solidFill>
              </a:rPr>
              <a:t>до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</a:rPr>
              <a:t>45</a:t>
            </a:r>
            <a:r>
              <a:rPr lang="uk-UA" sz="2000" b="1" dirty="0">
                <a:solidFill>
                  <a:srgbClr val="FF0000"/>
                </a:solidFill>
              </a:rPr>
              <a:t>, </a:t>
            </a:r>
            <a:r>
              <a:rPr lang="uk-UA" sz="2000" b="1" dirty="0">
                <a:solidFill>
                  <a:srgbClr val="7030A0"/>
                </a:solidFill>
              </a:rPr>
              <a:t>від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</a:rPr>
              <a:t>67 </a:t>
            </a:r>
            <a:r>
              <a:rPr lang="uk-UA" sz="2000" b="1" dirty="0">
                <a:solidFill>
                  <a:srgbClr val="7030A0"/>
                </a:solidFill>
              </a:rPr>
              <a:t>до </a:t>
            </a:r>
            <a:r>
              <a:rPr lang="uk-UA" sz="2000" b="1" dirty="0" smtClean="0">
                <a:solidFill>
                  <a:srgbClr val="FF0000"/>
                </a:solidFill>
              </a:rPr>
              <a:t>74</a:t>
            </a:r>
            <a:r>
              <a:rPr lang="uk-UA" sz="2000" b="1" dirty="0">
                <a:solidFill>
                  <a:srgbClr val="FF0000"/>
                </a:solidFill>
              </a:rPr>
              <a:t>, </a:t>
            </a:r>
            <a:r>
              <a:rPr lang="uk-UA" sz="2000" b="1" dirty="0">
                <a:solidFill>
                  <a:srgbClr val="7030A0"/>
                </a:solidFill>
              </a:rPr>
              <a:t>від</a:t>
            </a:r>
            <a:r>
              <a:rPr lang="uk-UA" sz="2000" b="1" dirty="0">
                <a:solidFill>
                  <a:srgbClr val="FF0000"/>
                </a:solidFill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</a:rPr>
              <a:t>92 </a:t>
            </a:r>
            <a:r>
              <a:rPr lang="uk-UA" sz="2000" b="1" dirty="0">
                <a:solidFill>
                  <a:srgbClr val="7030A0"/>
                </a:solidFill>
              </a:rPr>
              <a:t>до </a:t>
            </a:r>
            <a:r>
              <a:rPr lang="uk-UA" sz="2000" b="1" dirty="0" smtClean="0">
                <a:solidFill>
                  <a:srgbClr val="FF0000"/>
                </a:solidFill>
              </a:rPr>
              <a:t>85</a:t>
            </a:r>
            <a:r>
              <a:rPr lang="uk-UA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0CAB5B62-4BC5-0AE3-E231-C6088BC87AD6}"/>
              </a:ext>
            </a:extLst>
          </p:cNvPr>
          <p:cNvSpPr/>
          <p:nvPr/>
        </p:nvSpPr>
        <p:spPr>
          <a:xfrm>
            <a:off x="327776" y="2181152"/>
            <a:ext cx="3146808" cy="7142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Прочитайте числа, </a:t>
            </a:r>
            <a:r>
              <a:rPr lang="uk-UA" sz="2000" b="1" dirty="0">
                <a:solidFill>
                  <a:srgbClr val="FF0000"/>
                </a:solidFill>
              </a:rPr>
              <a:t>менші </a:t>
            </a:r>
            <a:r>
              <a:rPr lang="uk-UA" sz="2000" b="1" dirty="0" smtClean="0">
                <a:solidFill>
                  <a:srgbClr val="FF0000"/>
                </a:solidFill>
              </a:rPr>
              <a:t>53</a:t>
            </a:r>
            <a:r>
              <a:rPr lang="uk-UA" sz="2000" b="1" dirty="0">
                <a:solidFill>
                  <a:srgbClr val="FF0000"/>
                </a:solidFill>
              </a:rPr>
              <a:t>, </a:t>
            </a:r>
            <a:r>
              <a:rPr lang="uk-UA" sz="2000" b="1" dirty="0" smtClean="0">
                <a:solidFill>
                  <a:srgbClr val="7030A0"/>
                </a:solidFill>
              </a:rPr>
              <a:t>але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>
                <a:solidFill>
                  <a:srgbClr val="FF0000"/>
                </a:solidFill>
              </a:rPr>
              <a:t>більші </a:t>
            </a:r>
            <a:r>
              <a:rPr lang="uk-UA" sz="2000" b="1" dirty="0" smtClean="0">
                <a:solidFill>
                  <a:srgbClr val="FF0000"/>
                </a:solidFill>
              </a:rPr>
              <a:t>47</a:t>
            </a:r>
            <a:r>
              <a:rPr lang="uk-UA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2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94D8C29-197C-A0C7-1AD6-F99F7AEC70EF}"/>
              </a:ext>
            </a:extLst>
          </p:cNvPr>
          <p:cNvSpPr/>
          <p:nvPr/>
        </p:nvSpPr>
        <p:spPr>
          <a:xfrm>
            <a:off x="293396" y="2938909"/>
            <a:ext cx="3197355" cy="70812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числа </a:t>
            </a:r>
            <a:r>
              <a:rPr lang="uk-UA" sz="2000" b="1" dirty="0" smtClean="0">
                <a:solidFill>
                  <a:srgbClr val="FF0000"/>
                </a:solidFill>
              </a:rPr>
              <a:t>четвертого</a:t>
            </a:r>
            <a:r>
              <a:rPr lang="uk-UA" sz="2000" b="1" dirty="0" smtClean="0">
                <a:solidFill>
                  <a:srgbClr val="7030A0"/>
                </a:solidFill>
              </a:rPr>
              <a:t> (</a:t>
            </a:r>
            <a:r>
              <a:rPr lang="uk-UA" sz="2000" b="1" dirty="0" smtClean="0">
                <a:solidFill>
                  <a:srgbClr val="FF0000"/>
                </a:solidFill>
              </a:rPr>
              <a:t>сьомого) </a:t>
            </a:r>
            <a:r>
              <a:rPr lang="uk-UA" sz="2000" b="1" dirty="0">
                <a:solidFill>
                  <a:srgbClr val="7030A0"/>
                </a:solidFill>
              </a:rPr>
              <a:t>десятка.</a:t>
            </a:r>
          </a:p>
        </p:txBody>
      </p:sp>
      <p:sp>
        <p:nvSpPr>
          <p:cNvPr id="15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EECEDFC-0234-EF1B-06A0-5F507B1434F2}"/>
              </a:ext>
            </a:extLst>
          </p:cNvPr>
          <p:cNvSpPr/>
          <p:nvPr/>
        </p:nvSpPr>
        <p:spPr>
          <a:xfrm>
            <a:off x="195943" y="3699907"/>
            <a:ext cx="3278641" cy="77411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</a:t>
            </a:r>
            <a:r>
              <a:rPr lang="uk-UA" sz="2000" b="1" dirty="0">
                <a:solidFill>
                  <a:srgbClr val="FF0000"/>
                </a:solidFill>
              </a:rPr>
              <a:t>найбільше </a:t>
            </a:r>
            <a:r>
              <a:rPr lang="uk-UA" sz="2000" b="1" dirty="0">
                <a:solidFill>
                  <a:srgbClr val="7030A0"/>
                </a:solidFill>
              </a:rPr>
              <a:t>число </a:t>
            </a:r>
            <a:r>
              <a:rPr lang="uk-UA" sz="2000" b="1" dirty="0" smtClean="0">
                <a:solidFill>
                  <a:srgbClr val="FF0000"/>
                </a:solidFill>
              </a:rPr>
              <a:t>п’ятого</a:t>
            </a:r>
            <a:r>
              <a:rPr lang="uk-UA" sz="2000" b="1" dirty="0" smtClean="0">
                <a:solidFill>
                  <a:srgbClr val="7030A0"/>
                </a:solidFill>
              </a:rPr>
              <a:t>(третього) </a:t>
            </a:r>
            <a:r>
              <a:rPr lang="uk-UA" sz="2000" b="1" dirty="0" smtClean="0">
                <a:solidFill>
                  <a:srgbClr val="FF0000"/>
                </a:solidFill>
              </a:rPr>
              <a:t>десятка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15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25E01FA1-DDDF-CC0B-9A74-A01C51634B9D}"/>
              </a:ext>
            </a:extLst>
          </p:cNvPr>
          <p:cNvSpPr/>
          <p:nvPr/>
        </p:nvSpPr>
        <p:spPr>
          <a:xfrm>
            <a:off x="277229" y="4547586"/>
            <a:ext cx="3197355" cy="77552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Прочитай </a:t>
            </a:r>
            <a:r>
              <a:rPr lang="uk-UA" sz="2000" b="1" dirty="0">
                <a:solidFill>
                  <a:srgbClr val="7030A0"/>
                </a:solidFill>
              </a:rPr>
              <a:t>числа, у складі яких є </a:t>
            </a:r>
            <a:r>
              <a:rPr lang="uk-UA" sz="2000" b="1" dirty="0" smtClean="0">
                <a:solidFill>
                  <a:srgbClr val="FF0000"/>
                </a:solidFill>
              </a:rPr>
              <a:t>4 </a:t>
            </a:r>
            <a:r>
              <a:rPr lang="uk-UA" sz="2000" b="1" dirty="0">
                <a:solidFill>
                  <a:srgbClr val="FF0000"/>
                </a:solidFill>
              </a:rPr>
              <a:t>одиниць</a:t>
            </a:r>
            <a:r>
              <a:rPr lang="uk-UA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BAAE9FE6-950A-C0BA-E176-2942BC7088B7}"/>
              </a:ext>
            </a:extLst>
          </p:cNvPr>
          <p:cNvSpPr/>
          <p:nvPr/>
        </p:nvSpPr>
        <p:spPr>
          <a:xfrm>
            <a:off x="195943" y="5386214"/>
            <a:ext cx="3197355" cy="10341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Назви </a:t>
            </a:r>
            <a:r>
              <a:rPr lang="uk-UA" sz="2000" b="1" dirty="0">
                <a:solidFill>
                  <a:srgbClr val="7030A0"/>
                </a:solidFill>
              </a:rPr>
              <a:t>числа, що на десяток менші та більші поданого: </a:t>
            </a:r>
            <a:r>
              <a:rPr lang="uk-UA" sz="2000" b="1" dirty="0" smtClean="0">
                <a:solidFill>
                  <a:srgbClr val="7030A0"/>
                </a:solidFill>
              </a:rPr>
              <a:t>47, 60, 73.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0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" descr="тетрадь в клетку PNG, векторы, PSD и пнг для бесплатной загрузки | Pngtre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7" t="18893" r="8115" b="16546"/>
          <a:stretch/>
        </p:blipFill>
        <p:spPr bwMode="auto">
          <a:xfrm>
            <a:off x="852182" y="1626299"/>
            <a:ext cx="5967652" cy="444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Плакат вырубной Мишка за партой (29.242.00) - купить в Москве недорого: для  учета. Плакаты в интернет-магазине С-5.ru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6" b="100000" l="0" r="100000">
                        <a14:foregroundMark x1="95738" y1="55711" x2="95738" y2="55711"/>
                        <a14:foregroundMark x1="98361" y1="56876" x2="98361" y2="568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358" y="1695259"/>
            <a:ext cx="3187980" cy="448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5"/>
          <a:srcRect l="15167" t="16779" r="8694" b="9382"/>
          <a:stretch/>
        </p:blipFill>
        <p:spPr>
          <a:xfrm rot="2489759">
            <a:off x="10390862" y="5713722"/>
            <a:ext cx="105682" cy="15555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5"/>
          <a:srcRect l="15167" t="16779" r="8694" b="9382"/>
          <a:stretch/>
        </p:blipFill>
        <p:spPr>
          <a:xfrm rot="4384916">
            <a:off x="10577923" y="5979471"/>
            <a:ext cx="105682" cy="155550"/>
          </a:xfrm>
          <a:prstGeom prst="rect">
            <a:avLst/>
          </a:prstGeom>
        </p:spPr>
      </p:pic>
      <p:sp>
        <p:nvSpPr>
          <p:cNvPr id="74" name="Выноска-облако 73"/>
          <p:cNvSpPr/>
          <p:nvPr/>
        </p:nvSpPr>
        <p:spPr>
          <a:xfrm>
            <a:off x="6733158" y="1285538"/>
            <a:ext cx="1600200" cy="1184651"/>
          </a:xfrm>
          <a:prstGeom prst="cloudCallout">
            <a:avLst>
              <a:gd name="adj1" fmla="val 108148"/>
              <a:gd name="adj2" fmla="val 45873"/>
            </a:avLst>
          </a:prstGeom>
          <a:noFill/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4" descr="Яндекс.Фотки переехали | Иллюстрации еды, Пчела, Ме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613" y="1417989"/>
            <a:ext cx="965291" cy="8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1546703" y="2256381"/>
            <a:ext cx="202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36 – 1 = 37</a:t>
            </a:r>
            <a:endParaRPr lang="ru-RU" sz="32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464964" y="2961639"/>
            <a:ext cx="2120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28 + 1 = 29</a:t>
            </a:r>
            <a:endParaRPr lang="ru-RU" sz="3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1464964" y="3700116"/>
            <a:ext cx="2128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39 – 9 = 30</a:t>
            </a:r>
            <a:endParaRPr lang="ru-RU" sz="3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1504333" y="4429296"/>
            <a:ext cx="202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40 + 7 = 47</a:t>
            </a:r>
            <a:endParaRPr lang="ru-RU" sz="3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911921" y="2242368"/>
            <a:ext cx="22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50 + 20 = 30</a:t>
            </a:r>
            <a:endParaRPr lang="ru-RU" sz="3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3951837" y="2946247"/>
            <a:ext cx="2044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68 – 60 = 8</a:t>
            </a:r>
            <a:endParaRPr lang="ru-RU" sz="3200" b="1" dirty="0"/>
          </a:p>
        </p:txBody>
      </p:sp>
      <p:pic>
        <p:nvPicPr>
          <p:cNvPr id="82" name="Picture 8" descr="Ручка векторы, картинки, клипарт Ручка | скачать на Depositphoto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00" b="97500" l="72167" r="94500">
                        <a14:foregroundMark x1="84167" y1="7000" x2="84167" y2="7000"/>
                        <a14:foregroundMark x1="84500" y1="4833" x2="84500" y2="4833"/>
                        <a14:foregroundMark x1="91333" y1="34167" x2="91333" y2="34167"/>
                        <a14:foregroundMark x1="90333" y1="26500" x2="90333" y2="26500"/>
                        <a14:foregroundMark x1="90167" y1="48000" x2="90167" y2="48000"/>
                        <a14:foregroundMark x1="90333" y1="28167" x2="90333" y2="28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067" r="5880"/>
          <a:stretch/>
        </p:blipFill>
        <p:spPr bwMode="auto">
          <a:xfrm rot="2372233" flipH="1">
            <a:off x="6360168" y="3996975"/>
            <a:ext cx="264204" cy="154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Прямая соединительная линия 82"/>
          <p:cNvCxnSpPr/>
          <p:nvPr/>
        </p:nvCxnSpPr>
        <p:spPr>
          <a:xfrm>
            <a:off x="3093769" y="2416890"/>
            <a:ext cx="393700" cy="279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flipH="1">
            <a:off x="3135610" y="2380509"/>
            <a:ext cx="248642" cy="352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367314" y="2218310"/>
            <a:ext cx="63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</a:rPr>
              <a:t>35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cxnSp>
        <p:nvCxnSpPr>
          <p:cNvPr id="111" name="Прямая соединительная линия 110"/>
          <p:cNvCxnSpPr/>
          <p:nvPr/>
        </p:nvCxnSpPr>
        <p:spPr>
          <a:xfrm>
            <a:off x="5599771" y="2394112"/>
            <a:ext cx="393700" cy="279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5641612" y="2357731"/>
            <a:ext cx="248642" cy="352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5890254" y="2218309"/>
            <a:ext cx="63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FF0000"/>
                </a:solidFill>
              </a:rPr>
              <a:t>70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163782" y="430231"/>
            <a:ext cx="9666514" cy="67270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Гра «Чи правильно ведмедик обчислив вирази?»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8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TextBox 1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Прямоугольник 11">
            <a:extLst>
              <a:ext uri="{FF2B5EF4-FFF2-40B4-BE49-F238E27FC236}">
                <a16:creationId xmlns:a16="http://schemas.microsoft.com/office/drawing/2014/main" xmlns="" id="{5218CE5B-6837-9594-B41C-2E5B884656FB}"/>
              </a:ext>
            </a:extLst>
          </p:cNvPr>
          <p:cNvSpPr/>
          <p:nvPr/>
        </p:nvSpPr>
        <p:spPr>
          <a:xfrm>
            <a:off x="1664395" y="465026"/>
            <a:ext cx="8732066" cy="7034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Дослідження «Що ти знаєш про число?» 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5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:a16="http://schemas.microsoft.com/office/drawing/2014/main" xmlns="" id="{6857EFA8-7D48-F37F-9D2C-A889E419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0" y="1762558"/>
            <a:ext cx="2008622" cy="381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Проекционные экраны: Проекционный экран, настенно-потолочный, 120&amp;quot;, 240см х  180см">
            <a:extLst>
              <a:ext uri="{FF2B5EF4-FFF2-40B4-BE49-F238E27FC236}">
                <a16:creationId xmlns:a16="http://schemas.microsoft.com/office/drawing/2014/main" xmlns="" id="{6E5CAD31-7206-6781-FD7A-31FE62F06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0" t="9134" r="4646" b="6240"/>
          <a:stretch/>
        </p:blipFill>
        <p:spPr bwMode="auto">
          <a:xfrm>
            <a:off x="2495069" y="1168514"/>
            <a:ext cx="8691488" cy="463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3D4DD60-9916-857A-1744-E03666A0FC87}"/>
              </a:ext>
            </a:extLst>
          </p:cNvPr>
          <p:cNvSpPr txBox="1"/>
          <p:nvPr/>
        </p:nvSpPr>
        <p:spPr>
          <a:xfrm>
            <a:off x="3191165" y="1874445"/>
            <a:ext cx="75615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Дайте характеристику числу 72 за планом. </a:t>
            </a:r>
          </a:p>
          <a:p>
            <a:endParaRPr lang="ru-RU" sz="2400" b="1" dirty="0">
              <a:solidFill>
                <a:srgbClr val="7030A0"/>
              </a:solidFill>
            </a:endParaRP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Яке це число — одноцифрове чи двоцифрове? </a:t>
            </a: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За допомогою яких цифр воно записано?  </a:t>
            </a: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Що позначає кожна цифра в записі числа 72?  </a:t>
            </a: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Як число 72 можна утворити з десятків та одиниць?  </a:t>
            </a: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Назвіть наступне та попереднє числа до числа 72.  </a:t>
            </a:r>
          </a:p>
          <a:p>
            <a:pPr marL="342900" indent="-342900">
              <a:buAutoNum type="arabicParenR"/>
            </a:pPr>
            <a:r>
              <a:rPr lang="uk-UA" sz="2400" b="1" dirty="0">
                <a:solidFill>
                  <a:srgbClr val="7030A0"/>
                </a:solidFill>
              </a:rPr>
              <a:t>Як число 72 можна утворити з наступного до нього? попереднього?</a:t>
            </a:r>
          </a:p>
        </p:txBody>
      </p:sp>
    </p:spTree>
    <p:extLst>
      <p:ext uri="{BB962C8B-B14F-4D97-AF65-F5344CB8AC3E}">
        <p14:creationId xmlns:p14="http://schemas.microsoft.com/office/powerpoint/2010/main" val="110620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99590" y="646928"/>
            <a:ext cx="8732066" cy="81175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5984" y="1878816"/>
            <a:ext cx="513044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Сьогодні на уроці ми будемо порівнювати вирази з числами, розв’язувати задачі.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996662" y="1966015"/>
            <a:ext cx="2468707" cy="382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" y="2158463"/>
            <a:ext cx="2058124" cy="45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711397" y="538072"/>
            <a:ext cx="8732066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1711398" y="1371600"/>
            <a:ext cx="873206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Прочитай числовий ряд. Яка закономірність в ньому?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Збільш на 1 кожне число. Який розряд змінився? З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більш </a:t>
            </a:r>
            <a:r>
              <a:rPr lang="uk-UA" sz="2400" b="1" dirty="0">
                <a:solidFill>
                  <a:srgbClr val="7030A0"/>
                </a:solidFill>
              </a:rPr>
              <a:t>на </a:t>
            </a:r>
            <a:r>
              <a:rPr lang="uk-UA" sz="2400" b="1" dirty="0" smtClean="0">
                <a:solidFill>
                  <a:srgbClr val="7030A0"/>
                </a:solidFill>
              </a:rPr>
              <a:t>40 кожне число другого ряду. </a:t>
            </a:r>
            <a:r>
              <a:rPr lang="uk-UA" sz="2400" b="1" dirty="0">
                <a:solidFill>
                  <a:srgbClr val="7030A0"/>
                </a:solidFill>
              </a:rPr>
              <a:t>Що </a:t>
            </a:r>
            <a:r>
              <a:rPr lang="uk-UA" sz="2400" b="1" dirty="0" smtClean="0">
                <a:solidFill>
                  <a:srgbClr val="7030A0"/>
                </a:solidFill>
              </a:rPr>
              <a:t>змінилось</a:t>
            </a:r>
            <a:r>
              <a:rPr lang="uk-UA" sz="2400" b="1" dirty="0">
                <a:solidFill>
                  <a:srgbClr val="7030A0"/>
                </a:solidFill>
              </a:rPr>
              <a:t>? </a:t>
            </a:r>
          </a:p>
        </p:txBody>
      </p:sp>
      <p:pic>
        <p:nvPicPr>
          <p:cNvPr id="5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26946" y="2517099"/>
            <a:ext cx="2366872" cy="366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2346013" y="2694549"/>
            <a:ext cx="71840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3  6  9  12  15  18  21  24  27  30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2346013" y="3443921"/>
            <a:ext cx="71840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4  7  10  13  16  19  22  25  28  31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CB2C08E5-D5E7-C6FB-9137-B12861ADA181}"/>
              </a:ext>
            </a:extLst>
          </p:cNvPr>
          <p:cNvSpPr txBox="1"/>
          <p:nvPr/>
        </p:nvSpPr>
        <p:spPr>
          <a:xfrm>
            <a:off x="2346013" y="4201410"/>
            <a:ext cx="72151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44  47  50  53  56  59  62  65  68  71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5718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7958320" y="2141557"/>
            <a:ext cx="249656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36 + 50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944833" y="1312746"/>
            <a:ext cx="2523537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72 + 20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980667" y="3695322"/>
            <a:ext cx="249656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54 + 30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951225" y="2905218"/>
            <a:ext cx="249656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50 + 30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736304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:a16="http://schemas.microsoft.com/office/drawing/2014/main" xmlns="" id="{4266A799-A246-3D8E-46BB-8E8FD307BD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05548" y="2252386"/>
            <a:ext cx="2065266" cy="319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75212" y="2859897"/>
            <a:ext cx="67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16016" y="3670136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84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663915" y="1271866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92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98653" y="2108370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86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216628" y="4575142"/>
            <a:ext cx="7965755" cy="47687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Останній стовпчик обчисліть в зошиті самостійно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082776" y="1305053"/>
            <a:ext cx="2613973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20 + 40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15843" y="1285750"/>
            <a:ext cx="786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65576" y="2092995"/>
            <a:ext cx="2606049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28 + 40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06349" y="2059808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68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980667" y="1302890"/>
            <a:ext cx="2619180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40 + 10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808880" y="1240123"/>
            <a:ext cx="723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951225" y="2092994"/>
            <a:ext cx="264862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47 + 10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72949" y="2029277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57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082776" y="2861611"/>
            <a:ext cx="2606049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30 + 60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97859" y="2788546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90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2040203" y="3689044"/>
            <a:ext cx="2648622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39 + 60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5783" y="3662136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99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7842308" y="3713142"/>
            <a:ext cx="2496561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30 + 37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828821" y="2884331"/>
            <a:ext cx="2523537" cy="5799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7030A0"/>
                </a:solidFill>
              </a:rPr>
              <a:t>50 + 43 =</a:t>
            </a:r>
            <a:endParaRPr lang="uk-UA" sz="3600" b="1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547903" y="2843451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93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582641" y="3679955"/>
            <a:ext cx="79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67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54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6" grpId="0"/>
      <p:bldP spid="5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14049</TotalTime>
  <Words>783</Words>
  <Application>Microsoft Office PowerPoint</Application>
  <PresentationFormat>Произвольный</PresentationFormat>
  <Paragraphs>274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1435</cp:revision>
  <dcterms:created xsi:type="dcterms:W3CDTF">2018-01-05T16:38:53Z</dcterms:created>
  <dcterms:modified xsi:type="dcterms:W3CDTF">2024-05-01T07:08:14Z</dcterms:modified>
</cp:coreProperties>
</file>