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985" r:id="rId3"/>
    <p:sldId id="2927" r:id="rId4"/>
    <p:sldId id="2984" r:id="rId5"/>
    <p:sldId id="2978" r:id="rId6"/>
    <p:sldId id="2979" r:id="rId7"/>
    <p:sldId id="2961" r:id="rId8"/>
    <p:sldId id="2977" r:id="rId9"/>
    <p:sldId id="2976" r:id="rId10"/>
    <p:sldId id="29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EF5"/>
    <a:srgbClr val="FA36D0"/>
    <a:srgbClr val="295FFF"/>
    <a:srgbClr val="FF7979"/>
    <a:srgbClr val="00B050"/>
    <a:srgbClr val="2F3242"/>
    <a:srgbClr val="1694E9"/>
    <a:srgbClr val="002060"/>
    <a:srgbClr val="000000"/>
    <a:srgbClr val="DCD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7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632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 dir="vert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gif"/><Relationship Id="rId12" Type="http://schemas.openxmlformats.org/officeDocument/2006/relationships/image" Target="../media/image3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78429" y="4668086"/>
            <a:ext cx="9154885" cy="10215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 err="1">
                <a:solidFill>
                  <a:schemeClr val="bg1"/>
                </a:solidFill>
              </a:rPr>
              <a:t>Підсумковий</a:t>
            </a:r>
            <a:r>
              <a:rPr lang="ru-RU" sz="5400" b="1" dirty="0">
                <a:solidFill>
                  <a:schemeClr val="bg1"/>
                </a:solidFill>
              </a:rPr>
              <a:t> урок</a:t>
            </a:r>
            <a:endParaRPr lang="uk-UA" sz="5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39730" y="1250914"/>
            <a:ext cx="4093584" cy="1532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Післябукварний</a:t>
            </a:r>
            <a:r>
              <a:rPr lang="uk-UA" sz="2800" b="1" dirty="0" smtClean="0">
                <a:solidFill>
                  <a:schemeClr val="bg1"/>
                </a:solidFill>
              </a:rPr>
              <a:t> період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123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!!! Есміра Україна Читання в родині\OIG.qKHayN_tjZUrW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183" y="894803"/>
            <a:ext cx="3412445" cy="341244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74647" y="494528"/>
            <a:ext cx="9329857" cy="9632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Рефлексія «Яблучний настрій». Обери емотикон, який відповідає твоєму настрою в кінці уроку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2A016C1-9300-41F0-9BC6-B35835FCDB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3" b="22813"/>
          <a:stretch/>
        </p:blipFill>
        <p:spPr>
          <a:xfrm>
            <a:off x="1276642" y="1529161"/>
            <a:ext cx="9427863" cy="48125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114D2C-C1D8-4522-BC61-ED45351584C4}"/>
              </a:ext>
            </a:extLst>
          </p:cNvPr>
          <p:cNvSpPr txBox="1"/>
          <p:nvPr/>
        </p:nvSpPr>
        <p:spPr>
          <a:xfrm>
            <a:off x="1986113" y="1553248"/>
            <a:ext cx="2760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6C1013"/>
                </a:solidFill>
              </a:rPr>
              <a:t>Я з усім </a:t>
            </a:r>
            <a:r>
              <a:rPr lang="uk-UA" sz="2400" b="1" dirty="0" smtClean="0">
                <a:solidFill>
                  <a:srgbClr val="6C1013"/>
                </a:solidFill>
              </a:rPr>
              <a:t>впорався</a:t>
            </a:r>
            <a:endParaRPr lang="uk-UA" sz="2400" b="1" dirty="0">
              <a:solidFill>
                <a:srgbClr val="6C101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0C00276-E035-40B9-97AD-EA609E587B4C}"/>
              </a:ext>
            </a:extLst>
          </p:cNvPr>
          <p:cNvSpPr txBox="1"/>
          <p:nvPr/>
        </p:nvSpPr>
        <p:spPr>
          <a:xfrm>
            <a:off x="4746171" y="1580848"/>
            <a:ext cx="3374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6C1013"/>
                </a:solidFill>
              </a:rPr>
              <a:t>Мене урок розлютив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A66FC8B-76EF-4077-8A8A-18F32CEBD126}"/>
              </a:ext>
            </a:extLst>
          </p:cNvPr>
          <p:cNvSpPr txBox="1"/>
          <p:nvPr/>
        </p:nvSpPr>
        <p:spPr>
          <a:xfrm>
            <a:off x="9508583" y="1529161"/>
            <a:ext cx="2391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6C1013"/>
                </a:solidFill>
              </a:rPr>
              <a:t>Все було легко та просто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FFBFCE0-0251-4BB9-A612-87DA6DB82A63}"/>
              </a:ext>
            </a:extLst>
          </p:cNvPr>
          <p:cNvSpPr txBox="1"/>
          <p:nvPr/>
        </p:nvSpPr>
        <p:spPr>
          <a:xfrm>
            <a:off x="178726" y="3793914"/>
            <a:ext cx="2391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6C1013"/>
                </a:solidFill>
              </a:rPr>
              <a:t>Було складно та </a:t>
            </a:r>
            <a:r>
              <a:rPr lang="uk-UA" sz="2400" b="1" dirty="0" smtClean="0">
                <a:solidFill>
                  <a:srgbClr val="6C1013"/>
                </a:solidFill>
              </a:rPr>
              <a:t>не </a:t>
            </a:r>
            <a:r>
              <a:rPr lang="uk-UA" sz="2400" b="1" dirty="0">
                <a:solidFill>
                  <a:srgbClr val="6C1013"/>
                </a:solidFill>
              </a:rPr>
              <a:t>зрозуміло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97BB5D-62A2-4E38-BB89-8F4D54392F57}"/>
              </a:ext>
            </a:extLst>
          </p:cNvPr>
          <p:cNvSpPr txBox="1"/>
          <p:nvPr/>
        </p:nvSpPr>
        <p:spPr>
          <a:xfrm>
            <a:off x="4230223" y="3923807"/>
            <a:ext cx="4122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6C1013"/>
                </a:solidFill>
              </a:rPr>
              <a:t>Більше сміху ніж навчання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B1D2875-BFF4-4440-AAA9-AFE83C9180AA}"/>
              </a:ext>
            </a:extLst>
          </p:cNvPr>
          <p:cNvSpPr txBox="1"/>
          <p:nvPr/>
        </p:nvSpPr>
        <p:spPr>
          <a:xfrm>
            <a:off x="8523515" y="3749635"/>
            <a:ext cx="3185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6C1013"/>
                </a:solidFill>
              </a:rPr>
              <a:t>Чекаю наступний урок</a:t>
            </a:r>
          </a:p>
        </p:txBody>
      </p:sp>
    </p:spTree>
    <p:extLst>
      <p:ext uri="{BB962C8B-B14F-4D97-AF65-F5344CB8AC3E}">
        <p14:creationId xmlns:p14="http://schemas.microsoft.com/office/powerpoint/2010/main" val="9615566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Картинки до тестів\Емоції Смайли\Плескання долон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497" y="4478735"/>
            <a:ext cx="1887647" cy="192656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21321" y="460074"/>
            <a:ext cx="8732067" cy="7219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4402" y="1922122"/>
            <a:ext cx="5002564" cy="7557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Хто </a:t>
            </a:r>
            <a:r>
              <a:rPr lang="uk-UA" sz="2400" b="1" dirty="0"/>
              <a:t>прийшов із гарним настроєм – рукою махніть</a:t>
            </a:r>
            <a:r>
              <a:rPr lang="uk-UA" sz="2400" b="1" dirty="0" smtClean="0"/>
              <a:t>.</a:t>
            </a:r>
            <a:endParaRPr lang="uk-UA" sz="2400" b="1" dirty="0"/>
          </a:p>
        </p:txBody>
      </p:sp>
      <p:pic>
        <p:nvPicPr>
          <p:cNvPr id="7" name="Picture 4" descr="Пин от пользователя Светлана Андреева на доске Смайлики | Смайлики ..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63" y="1282173"/>
            <a:ext cx="2076696" cy="1817866"/>
          </a:xfrm>
          <a:prstGeom prst="roundRect">
            <a:avLst/>
          </a:prstGeom>
          <a:solidFill>
            <a:srgbClr val="7030A0"/>
          </a:solidFill>
          <a:extLst/>
        </p:spPr>
      </p:pic>
      <p:sp>
        <p:nvSpPr>
          <p:cNvPr id="9" name="Прямоугольник 8"/>
          <p:cNvSpPr/>
          <p:nvPr/>
        </p:nvSpPr>
        <p:spPr>
          <a:xfrm>
            <a:off x="562996" y="2764970"/>
            <a:ext cx="4993969" cy="5310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Хто </a:t>
            </a:r>
            <a:r>
              <a:rPr lang="uk-UA" sz="2400" b="1" dirty="0"/>
              <a:t>чує мене – головою кивніть</a:t>
            </a:r>
            <a:r>
              <a:rPr lang="uk-UA" sz="2400" b="1" dirty="0" smtClean="0"/>
              <a:t>.</a:t>
            </a:r>
            <a:endParaRPr lang="uk-UA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62996" y="3374326"/>
            <a:ext cx="4993969" cy="788824"/>
          </a:xfrm>
          <a:prstGeom prst="rect">
            <a:avLst/>
          </a:prstGeom>
          <a:solidFill>
            <a:srgbClr val="C31D58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Хто </a:t>
            </a:r>
            <a:r>
              <a:rPr lang="uk-UA" sz="2400" b="1" dirty="0"/>
              <a:t>бачить мене – прошу оком моргніть</a:t>
            </a:r>
            <a:r>
              <a:rPr lang="uk-UA" sz="2400" b="1" dirty="0" smtClean="0"/>
              <a:t>.</a:t>
            </a:r>
            <a:endParaRPr lang="uk-UA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4401" y="4302088"/>
            <a:ext cx="4993969" cy="817756"/>
          </a:xfrm>
          <a:prstGeom prst="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Хто </a:t>
            </a:r>
            <a:r>
              <a:rPr lang="uk-UA" sz="2400" b="1" dirty="0"/>
              <a:t>найвеселіший – ви всім усміхніться.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4402" y="5277814"/>
            <a:ext cx="4993969" cy="817756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Хто вміє дружити – </a:t>
            </a:r>
            <a:r>
              <a:rPr lang="uk-UA" sz="2400" b="1" dirty="0" err="1"/>
              <a:t>поплещіть</a:t>
            </a:r>
            <a:r>
              <a:rPr lang="uk-UA" sz="2400" b="1" dirty="0"/>
              <a:t> у </a:t>
            </a:r>
            <a:r>
              <a:rPr lang="uk-UA" sz="2400" b="1" dirty="0" smtClean="0"/>
              <a:t>долоні.</a:t>
            </a:r>
            <a:endParaRPr lang="uk-UA" sz="2400" b="1" dirty="0"/>
          </a:p>
        </p:txBody>
      </p:sp>
      <p:pic>
        <p:nvPicPr>
          <p:cNvPr id="13" name="Picture 2" descr="Blink, cartoon, character, emoji, emotion, face, smiley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831" y="3051074"/>
            <a:ext cx="2052556" cy="20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Медіавіконце: як стати поінформованою людиною? | Урок на 2 завдання. Чита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55548" y="1263441"/>
            <a:ext cx="3014384" cy="47145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Вітаю вас друзі</a:t>
            </a:r>
            <a:r>
              <a:rPr lang="uk-UA" sz="2400" b="1" dirty="0" smtClean="0"/>
              <a:t>!</a:t>
            </a:r>
            <a:endParaRPr lang="uk-UA" sz="2400" b="1" dirty="0"/>
          </a:p>
        </p:txBody>
      </p:sp>
      <p:pic>
        <p:nvPicPr>
          <p:cNvPr id="1029" name="Picture 5" descr="D:\Картинки до тестів\Емоції Смайли\Задумливий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424" y="1734899"/>
            <a:ext cx="1976143" cy="223230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593" y="3780186"/>
            <a:ext cx="1946540" cy="207874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45281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13791" y="503897"/>
            <a:ext cx="8732066" cy="5888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«Бліц»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7853" y="1254546"/>
            <a:ext cx="6343061" cy="53040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hangingPunct="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  <a:tabLst>
                <a:tab pos="3060700" algn="l"/>
              </a:tabLst>
            </a:pPr>
            <a:r>
              <a:rPr lang="uk-UA" sz="2400" b="1" dirty="0" smtClean="0">
                <a:solidFill>
                  <a:srgbClr val="C00000"/>
                </a:solidFill>
                <a:effectLst/>
                <a:ea typeface="Batang"/>
                <a:cs typeface="Arial" panose="020B0604020202020204" pitchFamily="34" charset="0"/>
              </a:rPr>
              <a:t>Скільки літер ми вивчили?  Назви їх</a:t>
            </a:r>
          </a:p>
          <a:p>
            <a:pPr marL="342900" indent="-342900" hangingPunct="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  <a:tabLst>
                <a:tab pos="3060700" algn="l"/>
              </a:tabLst>
            </a:pPr>
            <a:r>
              <a:rPr lang="uk-UA" sz="2400" b="1" dirty="0" smtClean="0">
                <a:solidFill>
                  <a:srgbClr val="00B050"/>
                </a:solidFill>
                <a:ea typeface="Batang"/>
                <a:cs typeface="Arial" panose="020B0604020202020204" pitchFamily="34" charset="0"/>
              </a:rPr>
              <a:t>Скільки голосних звуків в українській мові?</a:t>
            </a:r>
          </a:p>
          <a:p>
            <a:pPr marL="342900" indent="-342900" hangingPunct="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  <a:tabLst>
                <a:tab pos="3060700" algn="l"/>
              </a:tabLst>
            </a:pPr>
            <a:r>
              <a:rPr lang="uk-UA" sz="2400" b="1" dirty="0" smtClean="0">
                <a:solidFill>
                  <a:srgbClr val="0070C0"/>
                </a:solidFill>
                <a:effectLst/>
                <a:ea typeface="Batang"/>
                <a:cs typeface="Arial" panose="020B0604020202020204" pitchFamily="34" charset="0"/>
              </a:rPr>
              <a:t>А скільки букв їх позначає?</a:t>
            </a:r>
          </a:p>
          <a:p>
            <a:pPr marL="342900" indent="-342900" hangingPunct="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  <a:tabLst>
                <a:tab pos="3060700" algn="l"/>
              </a:tabLst>
            </a:pPr>
            <a:r>
              <a:rPr lang="uk-UA" sz="2400" b="1" dirty="0" smtClean="0">
                <a:solidFill>
                  <a:srgbClr val="FA36D0"/>
                </a:solidFill>
                <a:ea typeface="Batang"/>
                <a:cs typeface="Arial" panose="020B0604020202020204" pitchFamily="34" charset="0"/>
              </a:rPr>
              <a:t>Яка буква не позначає звука?</a:t>
            </a:r>
          </a:p>
          <a:p>
            <a:pPr marL="342900" indent="-342900" hangingPunct="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  <a:tabLst>
                <a:tab pos="3060700" algn="l"/>
              </a:tabLst>
            </a:pPr>
            <a:r>
              <a:rPr lang="uk-UA" sz="2400" b="1" dirty="0" smtClean="0">
                <a:solidFill>
                  <a:srgbClr val="7030A0"/>
                </a:solidFill>
                <a:effectLst/>
                <a:ea typeface="Batang"/>
                <a:cs typeface="Arial" panose="020B0604020202020204" pitchFamily="34" charset="0"/>
              </a:rPr>
              <a:t>Яка буква позначає два приголосних звука?</a:t>
            </a:r>
          </a:p>
          <a:p>
            <a:pPr marL="342900" indent="-342900" hangingPunct="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  <a:tabLst>
                <a:tab pos="3060700" algn="l"/>
              </a:tabLst>
            </a:pPr>
            <a:r>
              <a:rPr lang="uk-UA" sz="2400" b="1" dirty="0" smtClean="0">
                <a:solidFill>
                  <a:srgbClr val="FF0000"/>
                </a:solidFill>
                <a:ea typeface="Batang"/>
                <a:cs typeface="Arial" panose="020B0604020202020204" pitchFamily="34" charset="0"/>
              </a:rPr>
              <a:t>Які буквосполучення позначають один звук</a:t>
            </a:r>
            <a:r>
              <a:rPr lang="uk-UA" sz="2400" b="1" dirty="0">
                <a:solidFill>
                  <a:srgbClr val="FF0000"/>
                </a:solidFill>
                <a:ea typeface="Batang"/>
                <a:cs typeface="Arial" panose="020B0604020202020204" pitchFamily="34" charset="0"/>
              </a:rPr>
              <a:t>? </a:t>
            </a:r>
            <a:endParaRPr lang="uk-UA" sz="2400" b="1" dirty="0" smtClean="0">
              <a:solidFill>
                <a:srgbClr val="FF0000"/>
              </a:solidFill>
              <a:ea typeface="Batang"/>
              <a:cs typeface="Arial" panose="020B0604020202020204" pitchFamily="34" charset="0"/>
            </a:endParaRPr>
          </a:p>
          <a:p>
            <a:pPr marL="342900" indent="-342900" hangingPunct="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  <a:tabLst>
                <a:tab pos="3060700" algn="l"/>
              </a:tabLst>
            </a:pPr>
            <a:r>
              <a:rPr lang="uk-UA" sz="2400" b="1" dirty="0" smtClean="0">
                <a:solidFill>
                  <a:srgbClr val="295FFF"/>
                </a:solidFill>
                <a:ea typeface="Batang"/>
                <a:cs typeface="Arial" panose="020B0604020202020204" pitchFamily="34" charset="0"/>
              </a:rPr>
              <a:t>Назви слово, близьке за значенням до слова </a:t>
            </a:r>
            <a:r>
              <a:rPr lang="uk-UA" sz="2400" b="1" i="1" dirty="0" smtClean="0">
                <a:solidFill>
                  <a:srgbClr val="295FFF"/>
                </a:solidFill>
                <a:ea typeface="Batang"/>
                <a:cs typeface="Arial" panose="020B0604020202020204" pitchFamily="34" charset="0"/>
              </a:rPr>
              <a:t>ГОВОРИТЬ</a:t>
            </a:r>
            <a:r>
              <a:rPr lang="uk-UA" sz="2400" b="1" dirty="0">
                <a:solidFill>
                  <a:srgbClr val="295FFF"/>
                </a:solidFill>
                <a:ea typeface="Batang"/>
                <a:cs typeface="Arial" panose="020B0604020202020204" pitchFamily="34" charset="0"/>
              </a:rPr>
              <a:t>.</a:t>
            </a:r>
            <a:endParaRPr lang="uk-UA" sz="2400" b="1" dirty="0" smtClean="0">
              <a:solidFill>
                <a:srgbClr val="295FFF"/>
              </a:solidFill>
              <a:effectLst/>
              <a:ea typeface="Batang"/>
              <a:cs typeface="Arial" panose="020B0604020202020204" pitchFamily="34" charset="0"/>
            </a:endParaRPr>
          </a:p>
          <a:p>
            <a:pPr marL="342900" indent="-342900" hangingPunct="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  <a:tabLst>
                <a:tab pos="3060700" algn="l"/>
              </a:tabLst>
            </a:pP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a typeface="Batang"/>
                <a:cs typeface="Arial" panose="020B0604020202020204" pitchFamily="34" charset="0"/>
              </a:rPr>
              <a:t>Назви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a typeface="Batang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a typeface="Batang"/>
                <a:cs typeface="Arial" panose="020B0604020202020204" pitchFamily="34" charset="0"/>
              </a:rPr>
              <a:t>слово,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a typeface="Batang"/>
                <a:cs typeface="Arial" panose="020B0604020202020204" pitchFamily="34" charset="0"/>
              </a:rPr>
              <a:t>протилежне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a typeface="Batang"/>
                <a:cs typeface="Arial" panose="020B0604020202020204" pitchFamily="34" charset="0"/>
              </a:rPr>
              <a:t> за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ea typeface="Batang"/>
                <a:cs typeface="Arial" panose="020B0604020202020204" pitchFamily="34" charset="0"/>
              </a:rPr>
              <a:t>значенням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a typeface="Batang"/>
                <a:cs typeface="Arial" panose="020B0604020202020204" pitchFamily="34" charset="0"/>
              </a:rPr>
              <a:t> до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a typeface="Batang"/>
                <a:cs typeface="Arial" panose="020B0604020202020204" pitchFamily="34" charset="0"/>
              </a:rPr>
              <a:t>слова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ea typeface="Batang"/>
                <a:cs typeface="Arial" panose="020B0604020202020204" pitchFamily="34" charset="0"/>
              </a:rPr>
              <a:t>НІЧ</a:t>
            </a:r>
            <a:endParaRPr lang="uk-UA" sz="2400" b="1" dirty="0" smtClean="0">
              <a:solidFill>
                <a:schemeClr val="accent6">
                  <a:lumMod val="75000"/>
                </a:schemeClr>
              </a:solidFill>
              <a:ea typeface="Batang"/>
              <a:cs typeface="Arial" panose="020B0604020202020204" pitchFamily="34" charset="0"/>
            </a:endParaRPr>
          </a:p>
          <a:p>
            <a:pPr marL="342900" indent="-342900" hangingPunct="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  <a:tabLst>
                <a:tab pos="3060700" algn="l"/>
              </a:tabLst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ffectLst/>
                <a:ea typeface="Batang"/>
                <a:cs typeface="Arial" panose="020B0604020202020204" pitchFamily="34" charset="0"/>
              </a:rPr>
              <a:t>Наведи приклад слів, які мають кілька значень.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/>
              <a:ea typeface="Batang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971" y="1396060"/>
            <a:ext cx="5024124" cy="408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09535" y="3721888"/>
            <a:ext cx="1077539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400" b="1" dirty="0" err="1" smtClean="0">
                <a:solidFill>
                  <a:schemeClr val="bg1"/>
                </a:solidFill>
              </a:rPr>
              <a:t>дж</a:t>
            </a:r>
            <a:r>
              <a:rPr lang="uk-UA" sz="2400" b="1" dirty="0" smtClean="0">
                <a:solidFill>
                  <a:schemeClr val="bg1"/>
                </a:solidFill>
              </a:rPr>
              <a:t>, </a:t>
            </a:r>
            <a:r>
              <a:rPr lang="uk-UA" sz="2400" b="1" dirty="0" err="1" smtClean="0">
                <a:solidFill>
                  <a:schemeClr val="bg1"/>
                </a:solidFill>
              </a:rPr>
              <a:t>дз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89992" y="4473003"/>
            <a:ext cx="1839208" cy="461665"/>
          </a:xfrm>
          <a:prstGeom prst="rect">
            <a:avLst/>
          </a:prstGeom>
          <a:solidFill>
            <a:srgbClr val="295F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розповідає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70388" y="5271127"/>
            <a:ext cx="91960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день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17987" y="6096897"/>
            <a:ext cx="291121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Коса, кран, ручка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42592" y="2579160"/>
            <a:ext cx="428322" cy="46166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щ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07055" y="2117496"/>
            <a:ext cx="155425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6 зв. 10 б.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958855" y="2579161"/>
            <a:ext cx="336952" cy="461665"/>
          </a:xfrm>
          <a:prstGeom prst="rect">
            <a:avLst/>
          </a:prstGeom>
          <a:solidFill>
            <a:srgbClr val="FA36D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2164112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271813" y="1281600"/>
            <a:ext cx="5357587" cy="452431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36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Зима – </a:t>
            </a:r>
            <a:r>
              <a:rPr lang="uk-UA" altLang="ru-RU" sz="3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eaLnBrk="1" hangingPunct="1"/>
            <a:r>
              <a:rPr lang="uk-UA" altLang="ru-RU" sz="36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знайшов –  </a:t>
            </a:r>
            <a:r>
              <a:rPr lang="uk-UA" alt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uk-UA" altLang="ru-RU" sz="36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початок – </a:t>
            </a:r>
            <a:r>
              <a:rPr lang="uk-UA" altLang="ru-RU" sz="36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 eaLnBrk="1" hangingPunct="1"/>
            <a:r>
              <a:rPr lang="uk-UA" altLang="ru-RU" sz="36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веселі – </a:t>
            </a:r>
            <a:r>
              <a:rPr lang="uk-UA" altLang="ru-RU" sz="36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uk-UA" altLang="ru-RU" sz="3600" b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altLang="ru-RU" sz="36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холод – </a:t>
            </a:r>
            <a:r>
              <a:rPr lang="uk-UA" altLang="ru-RU" sz="36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eaLnBrk="1" hangingPunct="1"/>
            <a:r>
              <a:rPr lang="uk-UA" altLang="ru-RU" sz="36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наївся –  </a:t>
            </a:r>
            <a:r>
              <a:rPr lang="uk-UA" alt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uk-UA" altLang="ru-RU" sz="36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справа – </a:t>
            </a:r>
            <a:r>
              <a:rPr lang="uk-UA" altLang="ru-RU" sz="36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eaLnBrk="1" hangingPunct="1"/>
            <a:r>
              <a:rPr lang="uk-UA" altLang="ru-RU" sz="36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лінивий – </a:t>
            </a:r>
            <a:r>
              <a:rPr lang="uk-UA" altLang="ru-RU" sz="3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altLang="ru-RU" sz="36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endParaRPr lang="ru-RU" altLang="ru-RU" sz="36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201057" y="412693"/>
            <a:ext cx="9782629" cy="70802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RU" sz="4000" b="1" dirty="0">
                <a:solidFill>
                  <a:schemeClr val="bg1"/>
                </a:solidFill>
                <a:latin typeface="+mn-lt"/>
              </a:rPr>
              <a:t>Гра « Добери до слів суперників»</a:t>
            </a:r>
            <a:r>
              <a:rPr lang="ru-RU" altLang="ru-RU" sz="40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" r="68559" b="58580"/>
          <a:stretch>
            <a:fillRect/>
          </a:stretch>
        </p:blipFill>
        <p:spPr bwMode="auto">
          <a:xfrm>
            <a:off x="7102930" y="1264002"/>
            <a:ext cx="2813956" cy="210076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311071" y="1264002"/>
            <a:ext cx="10450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літо</a:t>
            </a:r>
            <a:endParaRPr lang="ru-RU" alt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508828" y="2421272"/>
            <a:ext cx="17598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кінець</a:t>
            </a:r>
            <a:endParaRPr lang="ru-RU" alt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264802" y="3563858"/>
            <a:ext cx="14913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тепло</a:t>
            </a:r>
            <a:endParaRPr lang="ru-RU" alt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311069" y="4551311"/>
            <a:ext cx="13262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зліва</a:t>
            </a:r>
            <a:endParaRPr lang="ru-RU" alt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578676" y="1907231"/>
            <a:ext cx="21172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загубив</a:t>
            </a:r>
            <a:endParaRPr lang="ru-RU" alt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311069" y="3039589"/>
            <a:ext cx="15240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сумні</a:t>
            </a:r>
            <a:endParaRPr lang="ru-RU" alt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165021" y="4067307"/>
            <a:ext cx="23821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зголоднів</a:t>
            </a:r>
            <a:endParaRPr lang="ru-RU" alt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508828" y="5159584"/>
            <a:ext cx="3120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працьовитий</a:t>
            </a:r>
            <a:endParaRPr lang="ru-RU" alt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57999" y="3561279"/>
            <a:ext cx="4550229" cy="142687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Прочитай прислів’я.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яка в ньому помилка?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Зміни в ньому підкреслене слово на протилежне за значенням. Поясни значення прислів’я</a:t>
            </a:r>
            <a:endParaRPr lang="uk-U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79772" y="5055038"/>
            <a:ext cx="4528456" cy="646331"/>
          </a:xfrm>
          <a:prstGeom prst="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u="sng" dirty="0" smtClean="0"/>
              <a:t>Лінь</a:t>
            </a:r>
            <a:r>
              <a:rPr lang="uk-UA" sz="3200" b="1" dirty="0" smtClean="0"/>
              <a:t>  людей годує.</a:t>
            </a:r>
            <a:endParaRPr lang="uk-UA" sz="3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026728" y="5128011"/>
            <a:ext cx="1306286" cy="486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Праця 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102475519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373053" y="4649860"/>
            <a:ext cx="5791361" cy="19819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238081" y="1469571"/>
            <a:ext cx="5791361" cy="52795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37457" y="1469572"/>
            <a:ext cx="5791361" cy="3102428"/>
          </a:xfrm>
          <a:prstGeom prst="rect">
            <a:avLst/>
          </a:prstGeom>
          <a:solidFill>
            <a:srgbClr val="FCCEF5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G:\Конспекти уроку\Картинки\то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12" y="2556474"/>
            <a:ext cx="2763223" cy="1858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G:\Конспекти уроку\Картинки\порт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50" y="2559304"/>
            <a:ext cx="2547258" cy="192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436914" y="494530"/>
            <a:ext cx="9383809" cy="8226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Мовна гра </a:t>
            </a:r>
            <a:r>
              <a:rPr lang="uk-UA" sz="4000" b="1" dirty="0" smtClean="0">
                <a:solidFill>
                  <a:schemeClr val="bg1"/>
                </a:solidFill>
              </a:rPr>
              <a:t>«Зміни букву в слові»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0360" y="1620031"/>
            <a:ext cx="1839685" cy="8226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5400" b="1" u="sng" dirty="0" smtClean="0">
                <a:solidFill>
                  <a:schemeClr val="bg1"/>
                </a:solidFill>
              </a:rPr>
              <a:t>т</a:t>
            </a:r>
            <a:r>
              <a:rPr lang="uk-UA" sz="5400" b="1" dirty="0" smtClean="0">
                <a:solidFill>
                  <a:schemeClr val="bg1"/>
                </a:solidFill>
              </a:rPr>
              <a:t>орт</a:t>
            </a:r>
            <a:endParaRPr lang="uk-UA" sz="5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22674" y="1581518"/>
            <a:ext cx="1970234" cy="8226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5400" b="1" dirty="0" smtClean="0">
                <a:solidFill>
                  <a:schemeClr val="bg1"/>
                </a:solidFill>
              </a:rPr>
              <a:t>_ орт</a:t>
            </a:r>
            <a:endParaRPr lang="uk-UA" sz="54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3745" y="1662388"/>
            <a:ext cx="527997" cy="660901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</a:rPr>
              <a:t>п</a:t>
            </a:r>
            <a:endParaRPr lang="uk-UA" sz="5400" b="1" dirty="0">
              <a:solidFill>
                <a:schemeClr val="bg1"/>
              </a:solidFill>
            </a:endParaRPr>
          </a:p>
        </p:txBody>
      </p:sp>
      <p:pic>
        <p:nvPicPr>
          <p:cNvPr id="24" name="Picture 3" descr="D:\ДОКУМЕНТАЦИЯ\ПРЕЗЕНТАЦІЇ\шаблоны\анимация\люди\68796015_1294230309_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442" y="1620028"/>
            <a:ext cx="1710529" cy="237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D:\ДОКУМЕНТАЦИЯ\ПРЕЗЕНТАЦІЇ\шаблоны\анимация\люди\9ммм (16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466" y="3959071"/>
            <a:ext cx="5451387" cy="263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G:\Конспекти уроку\Картинки\so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632" y="2195990"/>
            <a:ext cx="3993221" cy="1148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Овал 26"/>
          <p:cNvSpPr/>
          <p:nvPr/>
        </p:nvSpPr>
        <p:spPr>
          <a:xfrm>
            <a:off x="6367237" y="4050340"/>
            <a:ext cx="1698994" cy="26158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Прямоугольник 27"/>
          <p:cNvSpPr/>
          <p:nvPr/>
        </p:nvSpPr>
        <p:spPr>
          <a:xfrm>
            <a:off x="533400" y="4776100"/>
            <a:ext cx="2122714" cy="8226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err="1" smtClean="0">
                <a:solidFill>
                  <a:schemeClr val="bg1"/>
                </a:solidFill>
              </a:rPr>
              <a:t>с</a:t>
            </a:r>
            <a:r>
              <a:rPr lang="uk-UA" sz="5400" b="1" dirty="0" err="1" smtClean="0">
                <a:solidFill>
                  <a:schemeClr val="bg1"/>
                </a:solidFill>
              </a:rPr>
              <a:t>__м</a:t>
            </a:r>
            <a:endParaRPr lang="uk-UA" sz="54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354968" y="5613247"/>
            <a:ext cx="2095703" cy="8226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err="1" smtClean="0">
                <a:solidFill>
                  <a:schemeClr val="bg1"/>
                </a:solidFill>
              </a:rPr>
              <a:t>с</a:t>
            </a:r>
            <a:r>
              <a:rPr lang="uk-UA" sz="5400" b="1" dirty="0" err="1" smtClean="0">
                <a:solidFill>
                  <a:schemeClr val="bg1"/>
                </a:solidFill>
              </a:rPr>
              <a:t>__м</a:t>
            </a:r>
            <a:endParaRPr lang="uk-UA" sz="54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820887" y="4787120"/>
            <a:ext cx="2072021" cy="8226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err="1" smtClean="0">
                <a:solidFill>
                  <a:schemeClr val="bg1"/>
                </a:solidFill>
              </a:rPr>
              <a:t>с</a:t>
            </a:r>
            <a:r>
              <a:rPr lang="uk-UA" sz="5400" b="1" dirty="0" err="1" smtClean="0">
                <a:solidFill>
                  <a:schemeClr val="bg1"/>
                </a:solidFill>
              </a:rPr>
              <a:t>__м</a:t>
            </a:r>
            <a:endParaRPr lang="uk-UA" sz="54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190360" y="4838193"/>
            <a:ext cx="594898" cy="672281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</a:rPr>
              <a:t>у</a:t>
            </a:r>
            <a:endParaRPr lang="uk-UA" sz="54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450671" y="4838193"/>
            <a:ext cx="653223" cy="672281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</a:rPr>
              <a:t>о</a:t>
            </a:r>
            <a:endParaRPr lang="uk-UA" sz="54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968503" y="5688427"/>
            <a:ext cx="600463" cy="672281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</a:rPr>
              <a:t>а</a:t>
            </a:r>
            <a:endParaRPr lang="uk-UA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64734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18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6238081" y="1469571"/>
            <a:ext cx="5791361" cy="52795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37457" y="1469572"/>
            <a:ext cx="5791361" cy="5083628"/>
          </a:xfrm>
          <a:prstGeom prst="rect">
            <a:avLst/>
          </a:prstGeom>
          <a:solidFill>
            <a:srgbClr val="FCCEF5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141824" y="5613247"/>
            <a:ext cx="2560806" cy="8226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err="1" smtClean="0">
                <a:solidFill>
                  <a:schemeClr val="bg1"/>
                </a:solidFill>
              </a:rPr>
              <a:t>сл</a:t>
            </a:r>
            <a:r>
              <a:rPr lang="uk-UA" sz="5400" b="1" dirty="0" smtClean="0">
                <a:solidFill>
                  <a:schemeClr val="bg1"/>
                </a:solidFill>
              </a:rPr>
              <a:t>__ ва</a:t>
            </a:r>
            <a:endParaRPr lang="uk-UA" sz="5400" b="1" dirty="0">
              <a:solidFill>
                <a:schemeClr val="bg1"/>
              </a:solidFill>
            </a:endParaRPr>
          </a:p>
        </p:txBody>
      </p:sp>
      <p:pic>
        <p:nvPicPr>
          <p:cNvPr id="18" name="Picture 2" descr="D:\ДОКУМЕНТАЦИЯ\ПРЕЗЕНТАЦІЇ\шаблоны\анимация\люди\0c0a8053414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8" y="1317171"/>
            <a:ext cx="2201412" cy="314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Users\Mari\Desktop\Картинки\dbdee13c60c9204fee7ec8d256b5f9f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213" y="1894421"/>
            <a:ext cx="1657221" cy="173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G:\Конспекти уроку\Картинки\sliv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823" y="1983450"/>
            <a:ext cx="1673792" cy="1813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436914" y="494530"/>
            <a:ext cx="9383809" cy="8226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Мовна гра </a:t>
            </a:r>
            <a:r>
              <a:rPr lang="uk-UA" sz="4000" b="1" dirty="0" smtClean="0">
                <a:solidFill>
                  <a:schemeClr val="bg1"/>
                </a:solidFill>
              </a:rPr>
              <a:t>«Зміни букву в слові»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3559" y="4463143"/>
            <a:ext cx="2579756" cy="8226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err="1" smtClean="0">
                <a:solidFill>
                  <a:schemeClr val="bg1"/>
                </a:solidFill>
              </a:rPr>
              <a:t>сл</a:t>
            </a:r>
            <a:r>
              <a:rPr lang="uk-UA" sz="5400" b="1" dirty="0" smtClean="0">
                <a:solidFill>
                  <a:schemeClr val="bg1"/>
                </a:solidFill>
              </a:rPr>
              <a:t>__ ва</a:t>
            </a:r>
            <a:endParaRPr lang="uk-UA" sz="54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439734" y="4463143"/>
            <a:ext cx="751195" cy="822642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</a:rPr>
              <a:t>а</a:t>
            </a:r>
            <a:endParaRPr lang="uk-UA" sz="54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046629" y="5640839"/>
            <a:ext cx="751195" cy="822642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</a:rPr>
              <a:t>о</a:t>
            </a:r>
            <a:endParaRPr lang="uk-UA" sz="54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89208" y="4463143"/>
            <a:ext cx="2618054" cy="8226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err="1" smtClean="0">
                <a:solidFill>
                  <a:schemeClr val="bg1"/>
                </a:solidFill>
              </a:rPr>
              <a:t>сл</a:t>
            </a:r>
            <a:r>
              <a:rPr lang="uk-UA" sz="5400" b="1" dirty="0" smtClean="0">
                <a:solidFill>
                  <a:schemeClr val="bg1"/>
                </a:solidFill>
              </a:rPr>
              <a:t>__ ва</a:t>
            </a:r>
            <a:endParaRPr lang="uk-UA" sz="54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164677" y="4454039"/>
            <a:ext cx="751195" cy="822642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</a:rPr>
              <a:t>и</a:t>
            </a:r>
            <a:endParaRPr lang="uk-UA" sz="5400" b="1" dirty="0">
              <a:solidFill>
                <a:schemeClr val="bg1"/>
              </a:solidFill>
            </a:endParaRPr>
          </a:p>
        </p:txBody>
      </p:sp>
      <p:pic>
        <p:nvPicPr>
          <p:cNvPr id="43" name="Picture 5" descr="7519bcd8c322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958" y="5276681"/>
            <a:ext cx="2673927" cy="150478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4" name="Picture 2" descr="G:\Конспекти уроку\Картинки\лаки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033" y="3485279"/>
            <a:ext cx="2583207" cy="1791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G:\Конспекти уроку\Картинки\ліки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926" y="3716050"/>
            <a:ext cx="3166559" cy="14941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6270170" y="1696081"/>
            <a:ext cx="2271671" cy="8226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</a:rPr>
              <a:t>л__ </a:t>
            </a:r>
            <a:r>
              <a:rPr lang="uk-UA" sz="5400" b="1" dirty="0" err="1" smtClean="0">
                <a:solidFill>
                  <a:schemeClr val="bg1"/>
                </a:solidFill>
              </a:rPr>
              <a:t>ки</a:t>
            </a:r>
            <a:endParaRPr lang="uk-UA" sz="54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002486" y="1732861"/>
            <a:ext cx="2326336" cy="8226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</a:rPr>
              <a:t>л__ </a:t>
            </a:r>
            <a:r>
              <a:rPr lang="uk-UA" sz="5400" b="1" dirty="0" err="1" smtClean="0">
                <a:solidFill>
                  <a:schemeClr val="bg1"/>
                </a:solidFill>
              </a:rPr>
              <a:t>ки</a:t>
            </a:r>
            <a:endParaRPr lang="uk-UA" sz="54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783286" y="2662637"/>
            <a:ext cx="2228246" cy="8226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</a:rPr>
              <a:t>л__ </a:t>
            </a:r>
            <a:r>
              <a:rPr lang="uk-UA" sz="5400" b="1" dirty="0" err="1" smtClean="0">
                <a:solidFill>
                  <a:schemeClr val="bg1"/>
                </a:solidFill>
              </a:rPr>
              <a:t>ки</a:t>
            </a:r>
            <a:endParaRPr lang="uk-UA" sz="54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900720" y="1678129"/>
            <a:ext cx="751195" cy="822642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</a:rPr>
              <a:t>а</a:t>
            </a:r>
            <a:endParaRPr lang="uk-UA" sz="5400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9635934" y="1696081"/>
            <a:ext cx="751195" cy="822642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</a:rPr>
              <a:t>і</a:t>
            </a:r>
            <a:endParaRPr lang="uk-UA" sz="5400" b="1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294446" y="2662637"/>
            <a:ext cx="751195" cy="822642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</a:rPr>
              <a:t>у</a:t>
            </a:r>
            <a:endParaRPr lang="uk-UA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832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2" grpId="0" animBg="1"/>
      <p:bldP spid="34" grpId="0" animBg="1"/>
      <p:bldP spid="33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88657" y="494530"/>
            <a:ext cx="8732066" cy="8226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Мовна гра </a:t>
            </a:r>
            <a:r>
              <a:rPr lang="uk-UA" sz="4000" b="1" dirty="0" smtClean="0">
                <a:solidFill>
                  <a:schemeClr val="bg1"/>
                </a:solidFill>
              </a:rPr>
              <a:t>«Вгадай </a:t>
            </a:r>
            <a:r>
              <a:rPr lang="uk-UA" sz="4000" b="1" dirty="0">
                <a:solidFill>
                  <a:schemeClr val="bg1"/>
                </a:solidFill>
              </a:rPr>
              <a:t>слово»</a:t>
            </a: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849788" y="1737417"/>
            <a:ext cx="1609500" cy="637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ка</a:t>
            </a:r>
            <a:r>
              <a:rPr lang="uk-UA" sz="4000" b="1" dirty="0" err="1" smtClean="0">
                <a:solidFill>
                  <a:schemeClr val="bg1"/>
                </a:solidFill>
              </a:rPr>
              <a:t>руч</a:t>
            </a:r>
            <a:endParaRPr lang="ru-RU" sz="4000" b="1" dirty="0">
              <a:solidFill>
                <a:schemeClr val="bg1"/>
              </a:solidFill>
            </a:endParaRPr>
          </a:p>
          <a:p>
            <a:pPr algn="ctr"/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4434" y="1427493"/>
            <a:ext cx="1603378" cy="216024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849788" y="1760122"/>
            <a:ext cx="1609500" cy="637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sz="4000" b="1" dirty="0">
                <a:solidFill>
                  <a:schemeClr val="bg1"/>
                </a:solidFill>
              </a:rPr>
              <a:t>ручка</a:t>
            </a:r>
          </a:p>
          <a:p>
            <a:pPr algn="ctr"/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2614157" y="1760122"/>
            <a:ext cx="1609500" cy="637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sz="4000" b="1" dirty="0" err="1" smtClean="0">
                <a:solidFill>
                  <a:schemeClr val="bg1"/>
                </a:solidFill>
              </a:rPr>
              <a:t>налеп</a:t>
            </a:r>
            <a:endParaRPr lang="ru-RU" sz="4000" b="1" dirty="0">
              <a:solidFill>
                <a:schemeClr val="bg1"/>
              </a:solidFill>
            </a:endParaRPr>
          </a:p>
          <a:p>
            <a:pPr algn="ctr"/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ÐÐ°ÑÑÐ¸Ð½ÐºÐ¸ Ð¿Ð¾ Ð·Ð°Ð¿ÑÐ¾ÑÑ Ð°Ð½Ð¸Ð¼Ð°ÑÐ¸Ñ Ð¿ÐµÐ½Ð°Ð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724" y="4475806"/>
            <a:ext cx="3701905" cy="186892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66144" y="3939898"/>
            <a:ext cx="1653626" cy="227476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25" name="Содержимое 2"/>
          <p:cNvSpPr txBox="1">
            <a:spLocks/>
          </p:cNvSpPr>
          <p:nvPr/>
        </p:nvSpPr>
        <p:spPr>
          <a:xfrm>
            <a:off x="4321629" y="1786383"/>
            <a:ext cx="1609500" cy="637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sz="4000" b="1" dirty="0" err="1" smtClean="0">
                <a:solidFill>
                  <a:schemeClr val="bg1"/>
                </a:solidFill>
              </a:rPr>
              <a:t>тишоз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6" name="Содержимое 2"/>
          <p:cNvSpPr txBox="1">
            <a:spLocks/>
          </p:cNvSpPr>
          <p:nvPr/>
        </p:nvSpPr>
        <p:spPr>
          <a:xfrm>
            <a:off x="4321629" y="1786383"/>
            <a:ext cx="1609500" cy="637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sz="4000" b="1" dirty="0" err="1" smtClean="0">
                <a:solidFill>
                  <a:schemeClr val="bg1"/>
                </a:solidFill>
              </a:rPr>
              <a:t>зошит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849788" y="2772355"/>
            <a:ext cx="2283366" cy="637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sz="4000" b="1" dirty="0" err="1" smtClean="0">
                <a:solidFill>
                  <a:schemeClr val="bg1"/>
                </a:solidFill>
              </a:rPr>
              <a:t>вецьолі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1" name="Содержимое 2"/>
          <p:cNvSpPr txBox="1">
            <a:spLocks/>
          </p:cNvSpPr>
          <p:nvPr/>
        </p:nvSpPr>
        <p:spPr>
          <a:xfrm>
            <a:off x="2738235" y="3687664"/>
            <a:ext cx="1583394" cy="637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sz="4000" b="1" dirty="0" err="1" smtClean="0">
                <a:solidFill>
                  <a:schemeClr val="bg1"/>
                </a:solidFill>
              </a:rPr>
              <a:t>ганик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2" name="Содержимое 2"/>
          <p:cNvSpPr txBox="1">
            <a:spLocks/>
          </p:cNvSpPr>
          <p:nvPr/>
        </p:nvSpPr>
        <p:spPr>
          <a:xfrm>
            <a:off x="2738235" y="3699618"/>
            <a:ext cx="1583394" cy="637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книга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4" name="Содержимое 2"/>
          <p:cNvSpPr txBox="1">
            <a:spLocks/>
          </p:cNvSpPr>
          <p:nvPr/>
        </p:nvSpPr>
        <p:spPr>
          <a:xfrm>
            <a:off x="3928454" y="2772355"/>
            <a:ext cx="2002675" cy="637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sz="4000" b="1" dirty="0" err="1" smtClean="0">
                <a:solidFill>
                  <a:schemeClr val="bg1"/>
                </a:solidFill>
              </a:rPr>
              <a:t>каліній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5" name="Содержимое 2"/>
          <p:cNvSpPr txBox="1">
            <a:spLocks/>
          </p:cNvSpPr>
          <p:nvPr/>
        </p:nvSpPr>
        <p:spPr>
          <a:xfrm>
            <a:off x="3928454" y="2772355"/>
            <a:ext cx="2002675" cy="637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sz="4000" b="1" dirty="0" err="1" smtClean="0">
                <a:solidFill>
                  <a:schemeClr val="bg1"/>
                </a:solidFill>
              </a:rPr>
              <a:t>лінійка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2614157" y="1767784"/>
            <a:ext cx="1609500" cy="637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пенал</a:t>
            </a:r>
            <a:endParaRPr lang="ru-RU" sz="4000" b="1" dirty="0">
              <a:solidFill>
                <a:schemeClr val="bg1"/>
              </a:solidFill>
            </a:endParaRPr>
          </a:p>
          <a:p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849788" y="2772355"/>
            <a:ext cx="2283366" cy="637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sz="4000" b="1" dirty="0" err="1" smtClean="0">
                <a:solidFill>
                  <a:schemeClr val="bg1"/>
                </a:solidFill>
              </a:rPr>
              <a:t>олівець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Картинки до тестів\Емоції Книга\Рисунок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405" y="3761118"/>
            <a:ext cx="2013287" cy="250066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ридбати Лінійка металева 30 см широкая МТ 10030/2 в Україні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7" t="-1" r="632" b="12571"/>
          <a:stretch/>
        </p:blipFill>
        <p:spPr bwMode="auto">
          <a:xfrm>
            <a:off x="4466449" y="4475806"/>
            <a:ext cx="2214103" cy="186450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ртинки до тестів\Емоції Олівці\images (2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145" y="1427493"/>
            <a:ext cx="1952625" cy="233362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35500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 animBg="1"/>
      <p:bldP spid="32" grpId="0" animBg="1"/>
      <p:bldP spid="35" grpId="0" animBg="1"/>
      <p:bldP spid="13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пнг колобок (11).png"/>
          <p:cNvPicPr>
            <a:picLocks noChangeAspect="1"/>
          </p:cNvPicPr>
          <p:nvPr/>
        </p:nvPicPr>
        <p:blipFill>
          <a:blip r:embed="rId2" cstate="print"/>
          <a:srcRect t="24259" b="27119"/>
          <a:stretch>
            <a:fillRect/>
          </a:stretch>
        </p:blipFill>
        <p:spPr>
          <a:xfrm>
            <a:off x="9102628" y="1434264"/>
            <a:ext cx="2968163" cy="1082388"/>
          </a:xfrm>
          <a:prstGeom prst="rect">
            <a:avLst/>
          </a:prstGeom>
        </p:spPr>
      </p:pic>
      <p:pic>
        <p:nvPicPr>
          <p:cNvPr id="17" name="Picture 2" descr="G:\Конспекти уроку\Картинки\001660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566" y="2097950"/>
            <a:ext cx="2202093" cy="2263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авильный пятиугольник 17"/>
          <p:cNvSpPr/>
          <p:nvPr/>
        </p:nvSpPr>
        <p:spPr>
          <a:xfrm>
            <a:off x="4772058" y="1195361"/>
            <a:ext cx="2291249" cy="1720215"/>
          </a:xfrm>
          <a:prstGeom prst="pentagon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latin typeface="Mistral" pitchFamily="66" charset="0"/>
                <a:cs typeface="MV Boli" pitchFamily="2" charset="0"/>
              </a:rPr>
              <a:t>КА</a:t>
            </a:r>
            <a:endParaRPr lang="ru-RU" sz="80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/>
              <a:latin typeface="Mistral" pitchFamily="66" charset="0"/>
              <a:cs typeface="MV Boli" pitchFamily="2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58" y="2952936"/>
            <a:ext cx="2327970" cy="3522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22" y="4310686"/>
            <a:ext cx="2658759" cy="2315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G:\Конспекти уроку\Картинки\katalog_product_imagebig_1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61" y="4459226"/>
            <a:ext cx="2107946" cy="1912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images\Киці\339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191" y="4321628"/>
            <a:ext cx="1588867" cy="234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G:\Конспекти уроку\Картинки\sam_086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429" y="4321628"/>
            <a:ext cx="2070562" cy="2070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107" y="2671796"/>
            <a:ext cx="2477787" cy="15633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G:\Конспекти уроку\Картинки\1316462507_4cbd1cc562127512db39c1596019e20f8ccf681342503c7ef619c56d2efc54fa_full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87" y="1298745"/>
            <a:ext cx="2634551" cy="1722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347393" y="349174"/>
            <a:ext cx="9375035" cy="846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Мовна гра </a:t>
            </a:r>
            <a:r>
              <a:rPr lang="uk-UA" sz="4000" b="1" dirty="0" smtClean="0">
                <a:solidFill>
                  <a:schemeClr val="bg1"/>
                </a:solidFill>
              </a:rPr>
              <a:t>«Впізнай слова»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Кульки\кулька зелена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579" y="3027732"/>
            <a:ext cx="1077109" cy="143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Тварини\Бджола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667" y="1453428"/>
            <a:ext cx="1928934" cy="134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92405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89539" y="494529"/>
            <a:ext cx="8732066" cy="7791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«Мікрофон»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6793" y="1658146"/>
            <a:ext cx="4970091" cy="27853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робили</a:t>
            </a:r>
            <a:r>
              <a:rPr lang="ru-RU" sz="3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ru-RU" sz="3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</a:t>
            </a:r>
            <a:r>
              <a:rPr lang="ru-RU" sz="3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</a:t>
            </a:r>
            <a:r>
              <a:rPr lang="ru-RU" sz="3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розумієш</a:t>
            </a:r>
            <a:r>
              <a:rPr lang="ru-RU" sz="3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вислів</a:t>
            </a:r>
            <a:r>
              <a:rPr lang="ru-RU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3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дружити</a:t>
            </a:r>
            <a:r>
              <a:rPr lang="ru-RU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</a:t>
            </a:r>
            <a:r>
              <a:rPr lang="ru-RU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словом</a:t>
            </a:r>
            <a:r>
              <a:rPr lang="ru-RU" sz="3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3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хочеш</a:t>
            </a:r>
            <a:r>
              <a:rPr lang="ru-RU" sz="3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дружити</a:t>
            </a:r>
            <a:r>
              <a:rPr lang="ru-RU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</a:t>
            </a:r>
            <a:r>
              <a:rPr lang="ru-RU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словами?  </a:t>
            </a:r>
            <a:endParaRPr lang="uk-UA" sz="3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253652" y="2147685"/>
            <a:ext cx="3489300" cy="42088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30" t="22565" r="14586"/>
          <a:stretch/>
        </p:blipFill>
        <p:spPr>
          <a:xfrm>
            <a:off x="9040729" y="2856449"/>
            <a:ext cx="2748991" cy="344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2207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14444</TotalTime>
  <Words>346</Words>
  <Application>Microsoft Office PowerPoint</Application>
  <PresentationFormat>Произвольный</PresentationFormat>
  <Paragraphs>98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2305</cp:revision>
  <dcterms:created xsi:type="dcterms:W3CDTF">2018-01-05T16:38:53Z</dcterms:created>
  <dcterms:modified xsi:type="dcterms:W3CDTF">2024-05-23T08:31:29Z</dcterms:modified>
</cp:coreProperties>
</file>