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339" r:id="rId3"/>
    <p:sldId id="1723" r:id="rId4"/>
    <p:sldId id="1865" r:id="rId5"/>
    <p:sldId id="1877" r:id="rId6"/>
    <p:sldId id="1838" r:id="rId7"/>
    <p:sldId id="1431" r:id="rId8"/>
    <p:sldId id="1688" r:id="rId9"/>
    <p:sldId id="1886" r:id="rId10"/>
    <p:sldId id="1880" r:id="rId11"/>
    <p:sldId id="1885" r:id="rId12"/>
    <p:sldId id="1881" r:id="rId13"/>
    <p:sldId id="1884" r:id="rId14"/>
    <p:sldId id="1883" r:id="rId15"/>
    <p:sldId id="1804" r:id="rId16"/>
    <p:sldId id="188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01168AD-DE70-4609-8084-6B013F293A82}">
          <p14:sldIdLst>
            <p14:sldId id="258"/>
            <p14:sldId id="339"/>
            <p14:sldId id="1723"/>
            <p14:sldId id="1865"/>
            <p14:sldId id="1877"/>
            <p14:sldId id="1838"/>
            <p14:sldId id="1431"/>
            <p14:sldId id="1688"/>
            <p14:sldId id="1886"/>
            <p14:sldId id="1880"/>
            <p14:sldId id="1885"/>
            <p14:sldId id="1881"/>
            <p14:sldId id="1884"/>
            <p14:sldId id="1883"/>
            <p14:sldId id="1804"/>
            <p14:sldId id="1882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D9FF"/>
    <a:srgbClr val="FFB7FF"/>
    <a:srgbClr val="FF3300"/>
    <a:srgbClr val="FFFFFF"/>
    <a:srgbClr val="354B80"/>
    <a:srgbClr val="99FFCC"/>
    <a:srgbClr val="CCFF66"/>
    <a:srgbClr val="FF99FF"/>
    <a:srgbClr val="ECDA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5274" autoAdjust="0"/>
  </p:normalViewPr>
  <p:slideViewPr>
    <p:cSldViewPr snapToGrid="0">
      <p:cViewPr varScale="1">
        <p:scale>
          <a:sx n="88" d="100"/>
          <a:sy n="88" d="100"/>
        </p:scale>
        <p:origin x="-426" y="-108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18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02.05.2024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02.05.2024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02.05.2024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1.png"/><Relationship Id="rId7" Type="http://schemas.microsoft.com/office/2007/relationships/hdphoto" Target="../media/hdphoto4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hyperlink" Target="https://wordwall.net/uk/embed/a7bcf76671d742c7a4a21bbaf3edea03?themeId=51&amp;templateId=46&amp;fontStackId=0" TargetMode="Externa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17A8A23-690A-E4F8-8ED3-AF0636624CB4}"/>
              </a:ext>
            </a:extLst>
          </p:cNvPr>
          <p:cNvSpPr txBox="1"/>
          <p:nvPr/>
        </p:nvSpPr>
        <p:spPr>
          <a:xfrm>
            <a:off x="1222973" y="4449521"/>
            <a:ext cx="9706284" cy="173664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chemeClr val="bg1"/>
                </a:solidFill>
              </a:rPr>
              <a:t>Віднімання </a:t>
            </a:r>
            <a:r>
              <a:rPr lang="uk-UA" sz="4800" b="1" dirty="0">
                <a:solidFill>
                  <a:schemeClr val="bg1"/>
                </a:solidFill>
              </a:rPr>
              <a:t>виду 45 </a:t>
            </a:r>
            <a:r>
              <a:rPr lang="uk-UA" sz="4800" b="1" dirty="0" smtClean="0">
                <a:solidFill>
                  <a:schemeClr val="bg1"/>
                </a:solidFill>
              </a:rPr>
              <a:t>– 20.</a:t>
            </a:r>
          </a:p>
          <a:p>
            <a:pPr algn="ctr"/>
            <a:r>
              <a:rPr lang="uk-UA" sz="4800" b="1" dirty="0" smtClean="0">
                <a:solidFill>
                  <a:schemeClr val="bg1"/>
                </a:solidFill>
              </a:rPr>
              <a:t>Обчислення в межах 100 </a:t>
            </a:r>
            <a:endParaRPr lang="uk-UA" sz="4800" b="1" dirty="0">
              <a:solidFill>
                <a:schemeClr val="bg1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FF99069-6041-E839-027D-BD2E28C83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974" y="1223740"/>
            <a:ext cx="3163969" cy="2898111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A0859AE-B085-EBD6-FBB5-D8E65802DBAE}"/>
              </a:ext>
            </a:extLst>
          </p:cNvPr>
          <p:cNvSpPr txBox="1"/>
          <p:nvPr/>
        </p:nvSpPr>
        <p:spPr>
          <a:xfrm>
            <a:off x="2180392" y="2289404"/>
            <a:ext cx="1788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 – 20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36336" y="1357294"/>
            <a:ext cx="3102426" cy="2553891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Математика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1 клас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Розділ </a:t>
            </a:r>
            <a:r>
              <a:rPr lang="en-US" sz="2400" b="1" dirty="0" smtClean="0">
                <a:solidFill>
                  <a:schemeClr val="bg1"/>
                </a:solidFill>
              </a:rPr>
              <a:t>V</a:t>
            </a:r>
            <a:r>
              <a:rPr lang="uk-UA" sz="2400" b="1" dirty="0" smtClean="0">
                <a:solidFill>
                  <a:schemeClr val="bg1"/>
                </a:solidFill>
              </a:rPr>
              <a:t>ІІ 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</a:rPr>
              <a:t>Арифметичні дії в межах 100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Урок 123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0877A6B5-72B6-89A7-EFF9-E376420B10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" t="673" r="72432" b="64617"/>
          <a:stretch/>
        </p:blipFill>
        <p:spPr>
          <a:xfrm>
            <a:off x="577940" y="1266838"/>
            <a:ext cx="5799109" cy="4277397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0D989E3-63DD-35F4-B8BA-F4136050B7B5}"/>
              </a:ext>
            </a:extLst>
          </p:cNvPr>
          <p:cNvSpPr txBox="1"/>
          <p:nvPr/>
        </p:nvSpPr>
        <p:spPr>
          <a:xfrm>
            <a:off x="800330" y="4838789"/>
            <a:ext cx="2411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Відповідь</a:t>
            </a:r>
            <a:r>
              <a:rPr lang="uk-UA" sz="3600" b="1" dirty="0" smtClean="0">
                <a:solidFill>
                  <a:srgbClr val="7030A0"/>
                </a:solidFill>
              </a:rPr>
              <a:t>:</a:t>
            </a:r>
            <a:endParaRPr lang="x-none" sz="3600" dirty="0">
              <a:solidFill>
                <a:srgbClr val="7030A0"/>
              </a:solidFill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E6586AB9-6DA4-47BF-B770-35CCE3E424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8" t="34761" r="62131" b="34165"/>
          <a:stretch/>
        </p:blipFill>
        <p:spPr>
          <a:xfrm>
            <a:off x="3372956" y="1266838"/>
            <a:ext cx="843321" cy="90794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0" t="51891" r="62121" b="41888"/>
          <a:stretch/>
        </p:blipFill>
        <p:spPr>
          <a:xfrm>
            <a:off x="4604960" y="1613974"/>
            <a:ext cx="684000" cy="4320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FCA9EF44-F204-4732-BFBB-CA1D0A9149D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0" t="9037" r="68458" b="66055"/>
          <a:stretch/>
        </p:blipFill>
        <p:spPr>
          <a:xfrm>
            <a:off x="3876189" y="1644059"/>
            <a:ext cx="648502" cy="792614"/>
          </a:xfrm>
          <a:prstGeom prst="rect">
            <a:avLst/>
          </a:prstGeom>
        </p:spPr>
      </p:pic>
      <p:grpSp>
        <p:nvGrpSpPr>
          <p:cNvPr id="32" name="Группа 31"/>
          <p:cNvGrpSpPr/>
          <p:nvPr/>
        </p:nvGrpSpPr>
        <p:grpSpPr>
          <a:xfrm>
            <a:off x="4432699" y="1713904"/>
            <a:ext cx="283073" cy="226549"/>
            <a:chOff x="3751412" y="3340101"/>
            <a:chExt cx="278500" cy="231775"/>
          </a:xfrm>
        </p:grpSpPr>
        <p:sp>
          <p:nvSpPr>
            <p:cNvPr id="36" name="Овал 35"/>
            <p:cNvSpPr/>
            <p:nvPr/>
          </p:nvSpPr>
          <p:spPr>
            <a:xfrm rot="1164979">
              <a:off x="3751412" y="3340101"/>
              <a:ext cx="161925" cy="23177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3895032" y="3348048"/>
              <a:ext cx="134880" cy="215879"/>
            </a:xfrm>
            <a:custGeom>
              <a:avLst/>
              <a:gdLst>
                <a:gd name="connsiteX0" fmla="*/ 71380 w 134880"/>
                <a:gd name="connsiteY0" fmla="*/ 0 h 215879"/>
                <a:gd name="connsiteX1" fmla="*/ 4705 w 134880"/>
                <a:gd name="connsiteY1" fmla="*/ 149225 h 215879"/>
                <a:gd name="connsiteX2" fmla="*/ 14230 w 134880"/>
                <a:gd name="connsiteY2" fmla="*/ 212725 h 215879"/>
                <a:gd name="connsiteX3" fmla="*/ 84080 w 134880"/>
                <a:gd name="connsiteY3" fmla="*/ 200025 h 215879"/>
                <a:gd name="connsiteX4" fmla="*/ 134880 w 134880"/>
                <a:gd name="connsiteY4" fmla="*/ 146050 h 21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80" h="215879">
                  <a:moveTo>
                    <a:pt x="71380" y="0"/>
                  </a:moveTo>
                  <a:cubicBezTo>
                    <a:pt x="42805" y="56885"/>
                    <a:pt x="14230" y="113771"/>
                    <a:pt x="4705" y="149225"/>
                  </a:cubicBezTo>
                  <a:cubicBezTo>
                    <a:pt x="-4820" y="184679"/>
                    <a:pt x="1001" y="204258"/>
                    <a:pt x="14230" y="212725"/>
                  </a:cubicBezTo>
                  <a:cubicBezTo>
                    <a:pt x="27459" y="221192"/>
                    <a:pt x="63972" y="211137"/>
                    <a:pt x="84080" y="200025"/>
                  </a:cubicBezTo>
                  <a:cubicBezTo>
                    <a:pt x="104188" y="188913"/>
                    <a:pt x="119534" y="167481"/>
                    <a:pt x="134880" y="14605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2BB5F851-AECF-C5FB-B9E7-2ED5DE87E545}"/>
              </a:ext>
            </a:extLst>
          </p:cNvPr>
          <p:cNvSpPr txBox="1"/>
          <p:nvPr/>
        </p:nvSpPr>
        <p:spPr>
          <a:xfrm>
            <a:off x="8253726" y="3681987"/>
            <a:ext cx="196600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Це задача на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2BB5F851-AECF-C5FB-B9E7-2ED5DE87E545}"/>
              </a:ext>
            </a:extLst>
          </p:cNvPr>
          <p:cNvSpPr txBox="1"/>
          <p:nvPr/>
        </p:nvSpPr>
        <p:spPr>
          <a:xfrm>
            <a:off x="7429255" y="4263215"/>
            <a:ext cx="361494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знаходження від’ємника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2BB5F851-AECF-C5FB-B9E7-2ED5DE87E545}"/>
              </a:ext>
            </a:extLst>
          </p:cNvPr>
          <p:cNvSpPr txBox="1"/>
          <p:nvPr/>
        </p:nvSpPr>
        <p:spPr>
          <a:xfrm>
            <a:off x="7406687" y="4792657"/>
            <a:ext cx="363751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Розв’язуємо відніманням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11">
            <a:extLst>
              <a:ext uri="{FF2B5EF4-FFF2-40B4-BE49-F238E27FC236}">
                <a16:creationId xmlns="" xmlns:a16="http://schemas.microsoft.com/office/drawing/2014/main" id="{7A039DD5-B75A-4134-3C89-2ED97C0983D9}"/>
              </a:ext>
            </a:extLst>
          </p:cNvPr>
          <p:cNvSpPr/>
          <p:nvPr/>
        </p:nvSpPr>
        <p:spPr>
          <a:xfrm>
            <a:off x="1814304" y="483539"/>
            <a:ext cx="8732066" cy="63211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 smtClean="0">
                <a:solidFill>
                  <a:schemeClr val="bg1"/>
                </a:solidFill>
              </a:rPr>
              <a:t>Розв</a:t>
            </a:r>
            <a:r>
              <a:rPr lang="en-US" sz="4000" b="1" dirty="0" smtClean="0">
                <a:solidFill>
                  <a:schemeClr val="bg1"/>
                </a:solidFill>
              </a:rPr>
              <a:t>’</a:t>
            </a:r>
            <a:r>
              <a:rPr lang="uk-UA" sz="4000" b="1" dirty="0" err="1" smtClean="0">
                <a:solidFill>
                  <a:schemeClr val="bg1"/>
                </a:solidFill>
              </a:rPr>
              <a:t>язую</a:t>
            </a:r>
            <a:r>
              <a:rPr lang="uk-UA" sz="4000" b="1" dirty="0" smtClean="0">
                <a:solidFill>
                  <a:schemeClr val="bg1"/>
                </a:solidFill>
              </a:rPr>
              <a:t> задачі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1" name="Скругленная прямоугольная выноска 17">
            <a:extLst>
              <a:ext uri="{FF2B5EF4-FFF2-40B4-BE49-F238E27FC236}">
                <a16:creationId xmlns="" xmlns:a16="http://schemas.microsoft.com/office/drawing/2014/main" id="{8D587C36-A98E-0298-DE33-5C1D109AC33B}"/>
              </a:ext>
            </a:extLst>
          </p:cNvPr>
          <p:cNvSpPr/>
          <p:nvPr/>
        </p:nvSpPr>
        <p:spPr>
          <a:xfrm>
            <a:off x="6638307" y="1307553"/>
            <a:ext cx="5031780" cy="2317390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У Марійки </a:t>
            </a:r>
            <a:r>
              <a:rPr lang="uk-UA" sz="2800" b="1" dirty="0" smtClean="0">
                <a:solidFill>
                  <a:srgbClr val="FF0000"/>
                </a:solidFill>
              </a:rPr>
              <a:t>було </a:t>
            </a:r>
            <a:r>
              <a:rPr lang="uk-UA" sz="2800" b="1" dirty="0" smtClean="0">
                <a:solidFill>
                  <a:srgbClr val="7030A0"/>
                </a:solidFill>
              </a:rPr>
              <a:t>100 гривень</a:t>
            </a:r>
            <a:r>
              <a:rPr lang="uk-UA" sz="2000" b="1" dirty="0" smtClean="0">
                <a:solidFill>
                  <a:srgbClr val="7030A0"/>
                </a:solidFill>
              </a:rPr>
              <a:t>. </a:t>
            </a:r>
            <a:r>
              <a:rPr lang="uk-UA" sz="2800" b="1" dirty="0" smtClean="0">
                <a:solidFill>
                  <a:srgbClr val="7030A0"/>
                </a:solidFill>
              </a:rPr>
              <a:t>Після того як вона </a:t>
            </a:r>
            <a:r>
              <a:rPr lang="uk-UA" sz="2800" b="1" dirty="0" smtClean="0">
                <a:solidFill>
                  <a:srgbClr val="FF0000"/>
                </a:solidFill>
              </a:rPr>
              <a:t>купила</a:t>
            </a:r>
            <a:r>
              <a:rPr lang="uk-UA" sz="2800" b="1" dirty="0" smtClean="0">
                <a:solidFill>
                  <a:srgbClr val="7030A0"/>
                </a:solidFill>
              </a:rPr>
              <a:t> квиток у кіно, у неї  </a:t>
            </a:r>
            <a:r>
              <a:rPr lang="uk-UA" sz="2800" b="1" dirty="0" smtClean="0">
                <a:solidFill>
                  <a:srgbClr val="FF0000"/>
                </a:solidFill>
              </a:rPr>
              <a:t>залишилося </a:t>
            </a:r>
            <a:r>
              <a:rPr lang="uk-UA" sz="2800" b="1" dirty="0" smtClean="0">
                <a:solidFill>
                  <a:srgbClr val="7030A0"/>
                </a:solidFill>
              </a:rPr>
              <a:t>60 грн. Скільки гривень коштує квиток? 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59" name="Прямокутник: округлені кути 28">
            <a:extLst>
              <a:ext uri="{FF2B5EF4-FFF2-40B4-BE49-F238E27FC236}">
                <a16:creationId xmlns="" xmlns:a16="http://schemas.microsoft.com/office/drawing/2014/main" id="{49B13A72-7383-CE0A-D264-E6240DCA0211}"/>
              </a:ext>
            </a:extLst>
          </p:cNvPr>
          <p:cNvSpPr/>
          <p:nvPr/>
        </p:nvSpPr>
        <p:spPr>
          <a:xfrm>
            <a:off x="847843" y="4156290"/>
            <a:ext cx="4306060" cy="675517"/>
          </a:xfrm>
          <a:prstGeom prst="roundRect">
            <a:avLst/>
          </a:prstGeom>
          <a:noFill/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srgbClr val="7030A0"/>
                </a:solidFill>
              </a:rPr>
              <a:t>100 </a:t>
            </a:r>
            <a:r>
              <a:rPr lang="uk-UA" sz="4000" dirty="0">
                <a:solidFill>
                  <a:srgbClr val="7030A0"/>
                </a:solidFill>
              </a:rPr>
              <a:t>– </a:t>
            </a:r>
            <a:r>
              <a:rPr lang="uk-UA" sz="4000" dirty="0" smtClean="0">
                <a:solidFill>
                  <a:srgbClr val="7030A0"/>
                </a:solidFill>
              </a:rPr>
              <a:t>60 </a:t>
            </a:r>
            <a:r>
              <a:rPr lang="uk-UA" sz="4000" dirty="0">
                <a:solidFill>
                  <a:srgbClr val="7030A0"/>
                </a:solidFill>
              </a:rPr>
              <a:t>= </a:t>
            </a:r>
            <a:r>
              <a:rPr lang="uk-UA" sz="4000" dirty="0" smtClean="0">
                <a:solidFill>
                  <a:srgbClr val="7030A0"/>
                </a:solidFill>
              </a:rPr>
              <a:t>40 (грн)</a:t>
            </a:r>
            <a:endParaRPr lang="uk-UA" sz="4000" dirty="0">
              <a:solidFill>
                <a:srgbClr val="7030A0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DFEBDF0F-AB89-774B-62E0-970E95323E7A}"/>
              </a:ext>
            </a:extLst>
          </p:cNvPr>
          <p:cNvSpPr txBox="1"/>
          <p:nvPr/>
        </p:nvSpPr>
        <p:spPr>
          <a:xfrm>
            <a:off x="800330" y="2106480"/>
            <a:ext cx="3380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rgbClr val="7030A0"/>
                </a:solidFill>
              </a:rPr>
              <a:t>Було </a:t>
            </a:r>
            <a:r>
              <a:rPr lang="uk-UA" sz="4000" dirty="0">
                <a:solidFill>
                  <a:srgbClr val="7030A0"/>
                </a:solidFill>
              </a:rPr>
              <a:t>– </a:t>
            </a:r>
            <a:r>
              <a:rPr lang="uk-UA" sz="4000" dirty="0" smtClean="0">
                <a:solidFill>
                  <a:srgbClr val="7030A0"/>
                </a:solidFill>
              </a:rPr>
              <a:t>100грн </a:t>
            </a:r>
            <a:endParaRPr lang="x-none" sz="4000" dirty="0">
              <a:solidFill>
                <a:srgbClr val="7030A0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5B20EA3C-3A82-853B-962E-39578160919A}"/>
              </a:ext>
            </a:extLst>
          </p:cNvPr>
          <p:cNvSpPr txBox="1"/>
          <p:nvPr/>
        </p:nvSpPr>
        <p:spPr>
          <a:xfrm>
            <a:off x="851580" y="2776667"/>
            <a:ext cx="4095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rgbClr val="7030A0"/>
                </a:solidFill>
              </a:rPr>
              <a:t>Витратила– ? грн</a:t>
            </a:r>
            <a:endParaRPr lang="x-none" sz="4000" dirty="0">
              <a:solidFill>
                <a:srgbClr val="7030A0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9CBCFE0B-0C0F-5892-58B6-64CC479EC572}"/>
              </a:ext>
            </a:extLst>
          </p:cNvPr>
          <p:cNvSpPr txBox="1"/>
          <p:nvPr/>
        </p:nvSpPr>
        <p:spPr>
          <a:xfrm>
            <a:off x="800330" y="3448404"/>
            <a:ext cx="3599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rgbClr val="7030A0"/>
                </a:solidFill>
              </a:rPr>
              <a:t>Залиш.– 60 грн </a:t>
            </a:r>
            <a:endParaRPr lang="x-none" sz="4000" dirty="0">
              <a:solidFill>
                <a:srgbClr val="7030A0"/>
              </a:solidFill>
            </a:endParaRPr>
          </a:p>
        </p:txBody>
      </p:sp>
      <p:sp>
        <p:nvSpPr>
          <p:cNvPr id="66" name="Овал 65">
            <a:extLst>
              <a:ext uri="{FF2B5EF4-FFF2-40B4-BE49-F238E27FC236}">
                <a16:creationId xmlns="" xmlns:a16="http://schemas.microsoft.com/office/drawing/2014/main" id="{2BFDFA35-38DF-782C-F63D-D9A945A17883}"/>
              </a:ext>
            </a:extLst>
          </p:cNvPr>
          <p:cNvSpPr/>
          <p:nvPr/>
        </p:nvSpPr>
        <p:spPr>
          <a:xfrm>
            <a:off x="3480442" y="2843727"/>
            <a:ext cx="314174" cy="6574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50D989E3-63DD-35F4-B8BA-F4136050B7B5}"/>
              </a:ext>
            </a:extLst>
          </p:cNvPr>
          <p:cNvSpPr txBox="1"/>
          <p:nvPr/>
        </p:nvSpPr>
        <p:spPr>
          <a:xfrm>
            <a:off x="3232975" y="4804453"/>
            <a:ext cx="3254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rgbClr val="7030A0"/>
                </a:solidFill>
              </a:rPr>
              <a:t>40 грн квиток</a:t>
            </a:r>
            <a:r>
              <a:rPr lang="uk-UA" sz="3200" dirty="0" smtClean="0">
                <a:solidFill>
                  <a:srgbClr val="7030A0"/>
                </a:solidFill>
              </a:rPr>
              <a:t>.</a:t>
            </a:r>
            <a:endParaRPr lang="x-none" sz="3200" dirty="0">
              <a:solidFill>
                <a:srgbClr val="7030A0"/>
              </a:solidFill>
            </a:endParaRPr>
          </a:p>
        </p:txBody>
      </p:sp>
      <p:sp>
        <p:nvSpPr>
          <p:cNvPr id="4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1124"/>
            <a:ext cx="1054100" cy="11011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118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37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8" grpId="0" animBg="1"/>
      <p:bldP spid="39" grpId="0" animBg="1"/>
      <p:bldP spid="40" grpId="0" animBg="1"/>
      <p:bldP spid="59" grpId="0"/>
      <p:bldP spid="62" grpId="0"/>
      <p:bldP spid="63" grpId="0"/>
      <p:bldP spid="65" grpId="0"/>
      <p:bldP spid="66" grpId="0" animBg="1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nilo decorativo animal cangu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4313" y="1557044"/>
            <a:ext cx="2110374" cy="3522917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885889" y="520435"/>
            <a:ext cx="8672063" cy="68787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4" name="Прямоугольник 4">
            <a:extLst>
              <a:ext uri="{FF2B5EF4-FFF2-40B4-BE49-F238E27FC236}">
                <a16:creationId xmlns="" xmlns:a16="http://schemas.microsoft.com/office/drawing/2014/main" id="{12BB6A25-E484-0A3A-55BA-66A8AFC38A94}"/>
              </a:ext>
            </a:extLst>
          </p:cNvPr>
          <p:cNvSpPr/>
          <p:nvPr/>
        </p:nvSpPr>
        <p:spPr>
          <a:xfrm>
            <a:off x="-12386" y="5867400"/>
            <a:ext cx="1035643" cy="99059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45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1 клас\2 Матем\1 УРОКИ Листопад\7 Арифметичні дії в межах 100\№124 Віднімання виду 45 - 20\2024-05-02_0008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898" y="1208312"/>
            <a:ext cx="6344209" cy="5257802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07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nilo decorativo animal cangu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4313" y="1557044"/>
            <a:ext cx="2110374" cy="3522917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885889" y="520435"/>
            <a:ext cx="8672063" cy="68787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4" name="Прямоугольник 4">
            <a:extLst>
              <a:ext uri="{FF2B5EF4-FFF2-40B4-BE49-F238E27FC236}">
                <a16:creationId xmlns="" xmlns:a16="http://schemas.microsoft.com/office/drawing/2014/main" id="{12BB6A25-E484-0A3A-55BA-66A8AFC38A94}"/>
              </a:ext>
            </a:extLst>
          </p:cNvPr>
          <p:cNvSpPr/>
          <p:nvPr/>
        </p:nvSpPr>
        <p:spPr>
          <a:xfrm>
            <a:off x="-12386" y="5867400"/>
            <a:ext cx="1035643" cy="99059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45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075" name="Picture 3" descr="D:\1 клас\2 Матем\1 УРОКИ Листопад\7 Арифметичні дії в межах 100\№124 Віднімання виду 45 - 20\2024-05-02_0011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457" y="1294439"/>
            <a:ext cx="7172495" cy="4940535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88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nilo decorativo animal cangu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5435" y="1459072"/>
            <a:ext cx="2110374" cy="3522917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885889" y="520435"/>
            <a:ext cx="8672063" cy="68787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4" name="Прямоугольник 4">
            <a:extLst>
              <a:ext uri="{FF2B5EF4-FFF2-40B4-BE49-F238E27FC236}">
                <a16:creationId xmlns="" xmlns:a16="http://schemas.microsoft.com/office/drawing/2014/main" id="{12BB6A25-E484-0A3A-55BA-66A8AFC38A94}"/>
              </a:ext>
            </a:extLst>
          </p:cNvPr>
          <p:cNvSpPr/>
          <p:nvPr/>
        </p:nvSpPr>
        <p:spPr>
          <a:xfrm>
            <a:off x="-12386" y="5867400"/>
            <a:ext cx="1035643" cy="99059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46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D:\1 клас\2 Матем\1 УРОКИ Листопад\7 Арифметичні дії в межах 100\№124 Віднімання виду 45 - 20\2024-05-02_0003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122" y="1433966"/>
            <a:ext cx="7642830" cy="3548023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84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nilo decorativo animal cangu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47684" y="1393758"/>
            <a:ext cx="2110374" cy="3522917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924427" y="326741"/>
            <a:ext cx="4790573" cy="68787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4" name="Прямоугольник 4">
            <a:extLst>
              <a:ext uri="{FF2B5EF4-FFF2-40B4-BE49-F238E27FC236}">
                <a16:creationId xmlns="" xmlns:a16="http://schemas.microsoft.com/office/drawing/2014/main" id="{12BB6A25-E484-0A3A-55BA-66A8AFC38A94}"/>
              </a:ext>
            </a:extLst>
          </p:cNvPr>
          <p:cNvSpPr/>
          <p:nvPr/>
        </p:nvSpPr>
        <p:spPr>
          <a:xfrm>
            <a:off x="-12386" y="5867400"/>
            <a:ext cx="1035643" cy="99059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46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1 клас\2 Матем\1 УРОКИ Листопад\7 Арифметичні дії в межах 100\№124 Віднімання виду 45 - 20\2024-05-02_0005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6741"/>
            <a:ext cx="5787799" cy="5983521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3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1606265" y="424084"/>
            <a:ext cx="8811364" cy="72980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>
                <a:solidFill>
                  <a:schemeClr val="bg1"/>
                </a:solidFill>
              </a:rPr>
              <a:t>Online </a:t>
            </a:r>
            <a:r>
              <a:rPr lang="uk-UA" altLang="uk-UA" sz="4000" b="1" smtClean="0">
                <a:solidFill>
                  <a:schemeClr val="bg1"/>
                </a:solidFill>
              </a:rPr>
              <a:t>завдання</a:t>
            </a:r>
            <a:endParaRPr lang="en-US" alt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415902" y="1870364"/>
            <a:ext cx="2598052" cy="4538966"/>
          </a:xfrm>
          <a:prstGeom prst="rect">
            <a:avLst/>
          </a:prstGeom>
        </p:spPr>
      </p:pic>
      <p:pic>
        <p:nvPicPr>
          <p:cNvPr id="10" name="Рисунок 9">
            <a:hlinkClick r:id="rId5"/>
            <a:extLst>
              <a:ext uri="{FF2B5EF4-FFF2-40B4-BE49-F238E27FC236}">
                <a16:creationId xmlns:a16="http://schemas.microsoft.com/office/drawing/2014/main" xmlns="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131133" y="2201620"/>
            <a:ext cx="4265586" cy="4587906"/>
          </a:xfrm>
          <a:prstGeom prst="rect">
            <a:avLst/>
          </a:prstGeom>
        </p:spPr>
      </p:pic>
      <p:sp>
        <p:nvSpPr>
          <p:cNvPr id="13" name="Бульбашка прямої мови: прямокутна з округленими кутами 14">
            <a:extLst>
              <a:ext uri="{FF2B5EF4-FFF2-40B4-BE49-F238E27FC236}">
                <a16:creationId xmlns:a16="http://schemas.microsoft.com/office/drawing/2014/main" xmlns="" id="{40C535D8-E54A-66BB-B01B-D0A4914AA87E}"/>
              </a:ext>
            </a:extLst>
          </p:cNvPr>
          <p:cNvSpPr/>
          <p:nvPr/>
        </p:nvSpPr>
        <p:spPr>
          <a:xfrm>
            <a:off x="4972096" y="1339730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 descr="https://wordwall.net/resourceajax/qr?shareLocation=4&amp;activityId=711182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809" y="2201620"/>
            <a:ext cx="1237609" cy="123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9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250493" y="556735"/>
            <a:ext cx="9378712" cy="68112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«Плюс – мінус – цікаво» </a:t>
            </a:r>
          </a:p>
        </p:txBody>
      </p:sp>
      <p:pic>
        <p:nvPicPr>
          <p:cNvPr id="32" name="Picture 2" descr="Симпатичный маленький мальчик стоит в замешательстве, думает и понимает.  векторная иллюстрация | Премиум вектор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1" t="21917" r="58823"/>
          <a:stretch/>
        </p:blipFill>
        <p:spPr bwMode="auto">
          <a:xfrm>
            <a:off x="5190011" y="1456402"/>
            <a:ext cx="2225870" cy="314825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Симпатичный маленький мальчик стоит в замешательстве, думает и понимает.  векторная иллюстрация | Премиум вектор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50" t="21917" r="34935"/>
          <a:stretch/>
        </p:blipFill>
        <p:spPr bwMode="auto">
          <a:xfrm>
            <a:off x="9089571" y="1456402"/>
            <a:ext cx="1539634" cy="314825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Симпатичный маленький мальчик стоит в замешательстве, думает и понимает.  векторная иллюстрация | Премиум вектор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41" t="21917" b="4788"/>
          <a:stretch/>
        </p:blipFill>
        <p:spPr bwMode="auto">
          <a:xfrm>
            <a:off x="1598458" y="1399121"/>
            <a:ext cx="1884949" cy="3205535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814255" y="4698700"/>
            <a:ext cx="3165089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/>
              <a:t>Що сподобалось на уроці? Що здалося цікавим та корисним?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598721" y="4698700"/>
            <a:ext cx="3117415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/>
              <a:t>Що не сподобалось? Що здалося важким, незрозумілим та нудним?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369985" y="4698700"/>
            <a:ext cx="3021814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/>
              <a:t>Про які факти дізналися на уроці? Чого б ще хотіли дізнатися?</a:t>
            </a:r>
          </a:p>
        </p:txBody>
      </p:sp>
      <p:sp>
        <p:nvSpPr>
          <p:cNvPr id="40" name="Овальная выноска 39"/>
          <p:cNvSpPr/>
          <p:nvPr/>
        </p:nvSpPr>
        <p:spPr>
          <a:xfrm>
            <a:off x="449173" y="1391130"/>
            <a:ext cx="1158240" cy="1042958"/>
          </a:xfrm>
          <a:prstGeom prst="wedgeEllipseCallout">
            <a:avLst>
              <a:gd name="adj1" fmla="val 62325"/>
              <a:gd name="adj2" fmla="val 30937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614000" y="1018116"/>
            <a:ext cx="8602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sp>
        <p:nvSpPr>
          <p:cNvPr id="42" name="Овальная выноска 41"/>
          <p:cNvSpPr/>
          <p:nvPr/>
        </p:nvSpPr>
        <p:spPr>
          <a:xfrm>
            <a:off x="4449723" y="1391130"/>
            <a:ext cx="1158240" cy="1042958"/>
          </a:xfrm>
          <a:prstGeom prst="wedgeEllipseCallout">
            <a:avLst>
              <a:gd name="adj1" fmla="val 62325"/>
              <a:gd name="adj2" fmla="val 30937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4598721" y="558375"/>
            <a:ext cx="8602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</a:p>
        </p:txBody>
      </p:sp>
      <p:sp>
        <p:nvSpPr>
          <p:cNvPr id="44" name="Овальная выноска 43"/>
          <p:cNvSpPr/>
          <p:nvPr/>
        </p:nvSpPr>
        <p:spPr>
          <a:xfrm>
            <a:off x="7913196" y="1427657"/>
            <a:ext cx="1158240" cy="1042958"/>
          </a:xfrm>
          <a:prstGeom prst="wedgeEllipseCallout">
            <a:avLst>
              <a:gd name="adj1" fmla="val 62325"/>
              <a:gd name="adj2" fmla="val 30937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8211193" y="1343205"/>
            <a:ext cx="860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1048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629587" y="462462"/>
            <a:ext cx="8732066" cy="65876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819DB36-7218-4315-8926-0D3F3B2BF848}"/>
              </a:ext>
            </a:extLst>
          </p:cNvPr>
          <p:cNvSpPr txBox="1"/>
          <p:nvPr/>
        </p:nvSpPr>
        <p:spPr>
          <a:xfrm>
            <a:off x="458966" y="2771197"/>
            <a:ext cx="5535434" cy="2281476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00B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Гарно 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й </a:t>
            </a:r>
            <a:r>
              <a:rPr lang="uk-UA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зручно ми сідаєм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uk-UA" sz="3200" b="1" dirty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uk-UA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Щось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нове завжди вивчаєм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3200" b="1" dirty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Те, </a:t>
            </a:r>
            <a:r>
              <a:rPr lang="uk-UA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що вчили - пригадаєм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uk-UA" sz="3200" b="1" dirty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Будь </a:t>
            </a:r>
            <a:r>
              <a:rPr lang="uk-UA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уважний, починаєм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!</a:t>
            </a:r>
            <a:endParaRPr lang="uk-UA" sz="3200" b="1" dirty="0">
              <a:solidFill>
                <a:schemeClr val="tx1">
                  <a:lumMod val="85000"/>
                  <a:lumOff val="15000"/>
                </a:schemeClr>
              </a:solidFill>
              <a:ea typeface="Times New Roman" panose="02020603050405020304" pitchFamily="18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6336178" y="1289017"/>
            <a:ext cx="5215509" cy="5026461"/>
            <a:chOff x="286360" y="1456402"/>
            <a:chExt cx="5215509" cy="5026461"/>
          </a:xfrm>
        </p:grpSpPr>
        <p:pic>
          <p:nvPicPr>
            <p:cNvPr id="30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60" y="1456402"/>
              <a:ext cx="5159060" cy="5026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051" y="3044779"/>
              <a:ext cx="2628114" cy="33555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27660" y1="27007" x2="27660" y2="27007"/>
                          <a14:foregroundMark x1="28191" y1="18613" x2="28191" y2="18613"/>
                          <a14:foregroundMark x1="41667" y1="11436" x2="41667" y2="11436"/>
                          <a14:foregroundMark x1="48404" y1="26156" x2="48404" y2="26156"/>
                          <a14:foregroundMark x1="42730" y1="39659" x2="42730" y2="39659"/>
                          <a14:foregroundMark x1="49645" y1="54866" x2="49645" y2="54866"/>
                          <a14:foregroundMark x1="28369" y1="52190" x2="28369" y2="52190"/>
                          <a14:foregroundMark x1="23936" y1="58394" x2="23936" y2="58394"/>
                          <a14:foregroundMark x1="36525" y1="57056" x2="36525" y2="57056"/>
                          <a14:foregroundMark x1="71277" y1="60219" x2="71277" y2="60219"/>
                          <a14:foregroundMark x1="82801" y1="63017" x2="82801" y2="63017"/>
                          <a14:foregroundMark x1="58688" y1="58637" x2="58688" y2="58637"/>
                          <a14:foregroundMark x1="56028" y1="55474" x2="56028" y2="55474"/>
                          <a14:foregroundMark x1="38121" y1="52190" x2="38121" y2="52190"/>
                          <a14:foregroundMark x1="10106" y1="15815" x2="10106" y2="15815"/>
                          <a14:foregroundMark x1="8688" y1="22141" x2="8688" y2="22141"/>
                          <a14:foregroundMark x1="11702" y1="28589" x2="11702" y2="28589"/>
                          <a14:foregroundMark x1="15603" y1="29684" x2="15603" y2="29684"/>
                          <a14:foregroundMark x1="22340" y1="22141" x2="22340" y2="22141"/>
                          <a14:foregroundMark x1="32092" y1="21776" x2="32092" y2="21776"/>
                          <a14:foregroundMark x1="41312" y1="18978" x2="41312" y2="18978"/>
                          <a14:foregroundMark x1="44504" y1="18613" x2="44504" y2="18613"/>
                          <a14:foregroundMark x1="42553" y1="21290" x2="42553" y2="21290"/>
                          <a14:foregroundMark x1="52660" y1="20803" x2="52660" y2="20803"/>
                          <a14:foregroundMark x1="55851" y1="23844" x2="55851" y2="23844"/>
                          <a14:foregroundMark x1="56206" y1="22628" x2="56206" y2="22628"/>
                          <a14:foregroundMark x1="58688" y1="24574" x2="58688" y2="24574"/>
                          <a14:foregroundMark x1="59929" y1="27616" x2="59929" y2="27616"/>
                          <a14:foregroundMark x1="62411" y1="26399" x2="62411" y2="26399"/>
                          <a14:foregroundMark x1="67908" y1="26034" x2="67908" y2="26034"/>
                          <a14:foregroundMark x1="67908" y1="22749" x2="67908" y2="22749"/>
                          <a14:foregroundMark x1="66312" y1="18978" x2="66312" y2="18978"/>
                          <a14:foregroundMark x1="68794" y1="19465" x2="68794" y2="19465"/>
                          <a14:foregroundMark x1="66135" y1="15328" x2="66135" y2="15328"/>
                          <a14:foregroundMark x1="60993" y1="14599" x2="60993" y2="14599"/>
                          <a14:foregroundMark x1="55496" y1="16788" x2="55496" y2="16788"/>
                          <a14:foregroundMark x1="52660" y1="17275" x2="52660" y2="17275"/>
                          <a14:foregroundMark x1="50355" y1="12530" x2="50355" y2="12530"/>
                          <a14:foregroundMark x1="55496" y1="10827" x2="55496" y2="10827"/>
                          <a14:foregroundMark x1="53723" y1="7421" x2="53723" y2="7421"/>
                          <a14:foregroundMark x1="44326" y1="10706" x2="44326" y2="10706"/>
                          <a14:foregroundMark x1="39716" y1="7664" x2="39716" y2="7664"/>
                          <a14:foregroundMark x1="29433" y1="9732" x2="29433" y2="9732"/>
                          <a14:foregroundMark x1="25355" y1="10706" x2="24645" y2="10706"/>
                          <a14:foregroundMark x1="17553" y1="12895" x2="17199" y2="13504"/>
                          <a14:foregroundMark x1="14184" y1="15572" x2="14184" y2="15572"/>
                          <a14:foregroundMark x1="13475" y1="19100" x2="13475" y2="19100"/>
                          <a14:foregroundMark x1="12589" y1="22749" x2="12589" y2="22749"/>
                          <a14:foregroundMark x1="13121" y1="25426" x2="13121" y2="25426"/>
                          <a14:foregroundMark x1="18262" y1="24574" x2="18262" y2="24574"/>
                          <a14:foregroundMark x1="16312" y1="27251" x2="16312" y2="27251"/>
                          <a14:foregroundMark x1="13121" y1="30170" x2="13121" y2="30170"/>
                          <a14:foregroundMark x1="12589" y1="27616" x2="12589" y2="27616"/>
                          <a14:foregroundMark x1="8511" y1="25547" x2="8511" y2="25547"/>
                          <a14:foregroundMark x1="11170" y1="25669" x2="11170" y2="25669"/>
                          <a14:foregroundMark x1="14184" y1="22628" x2="14184" y2="22628"/>
                          <a14:foregroundMark x1="15603" y1="25304" x2="15603" y2="25304"/>
                          <a14:foregroundMark x1="18794" y1="22019" x2="18794" y2="22019"/>
                          <a14:foregroundMark x1="9752" y1="22019" x2="9752" y2="22019"/>
                          <a14:foregroundMark x1="10106" y1="19586" x2="10106" y2="19586"/>
                          <a14:foregroundMark x1="11525" y1="18370" x2="11525" y2="18370"/>
                          <a14:foregroundMark x1="12057" y1="20560" x2="12057" y2="20560"/>
                          <a14:foregroundMark x1="14894" y1="20438" x2="14894" y2="20438"/>
                          <a14:foregroundMark x1="18262" y1="19586" x2="18262" y2="19586"/>
                          <a14:foregroundMark x1="15957" y1="21168" x2="15957" y2="21168"/>
                          <a14:foregroundMark x1="16312" y1="18491" x2="16312" y2="18491"/>
                          <a14:foregroundMark x1="14362" y1="17397" x2="14362" y2="17397"/>
                          <a14:foregroundMark x1="12057" y1="14842" x2="12057" y2="14842"/>
                          <a14:foregroundMark x1="12589" y1="13625" x2="12589" y2="13625"/>
                          <a14:foregroundMark x1="14894" y1="12895" x2="14894" y2="12895"/>
                          <a14:foregroundMark x1="16489" y1="12044" x2="16489" y2="12044"/>
                          <a14:foregroundMark x1="18262" y1="10462" x2="18262" y2="10462"/>
                          <a14:foregroundMark x1="20567" y1="9611" x2="20567" y2="9611"/>
                          <a14:foregroundMark x1="22163" y1="9124" x2="22163" y2="9124"/>
                          <a14:foregroundMark x1="16844" y1="16058" x2="16844" y2="16058"/>
                          <a14:foregroundMark x1="17908" y1="17397" x2="17908" y2="17397"/>
                          <a14:foregroundMark x1="19149" y1="18248" x2="19149" y2="18248"/>
                          <a14:foregroundMark x1="20745" y1="19708" x2="20745" y2="19708"/>
                          <a14:foregroundMark x1="23936" y1="19708" x2="23936" y2="19708"/>
                          <a14:foregroundMark x1="25177" y1="21290" x2="25177" y2="21290"/>
                          <a14:foregroundMark x1="27482" y1="20073" x2="27482" y2="20073"/>
                          <a14:foregroundMark x1="28369" y1="21533" x2="28369" y2="21533"/>
                          <a14:foregroundMark x1="25355" y1="19100" x2="25355" y2="19100"/>
                          <a14:foregroundMark x1="22163" y1="17883" x2="22163" y2="17883"/>
                          <a14:foregroundMark x1="20567" y1="15815" x2="20567" y2="15815"/>
                          <a14:foregroundMark x1="19504" y1="14234" x2="19504" y2="14234"/>
                          <a14:foregroundMark x1="19681" y1="13017" x2="19681" y2="13017"/>
                          <a14:foregroundMark x1="19504" y1="11922" x2="19504" y2="11922"/>
                          <a14:foregroundMark x1="21809" y1="11800" x2="21809" y2="11800"/>
                          <a14:foregroundMark x1="21277" y1="14234" x2="21277" y2="14234"/>
                          <a14:foregroundMark x1="23404" y1="15085" x2="23404" y2="15085"/>
                          <a14:foregroundMark x1="25177" y1="17153" x2="25177" y2="17153"/>
                          <a14:foregroundMark x1="29078" y1="17762" x2="29078" y2="17762"/>
                          <a14:foregroundMark x1="31738" y1="18248" x2="31738" y2="18248"/>
                          <a14:foregroundMark x1="32447" y1="19465" x2="32447" y2="19465"/>
                          <a14:foregroundMark x1="34220" y1="20681" x2="34220" y2="20681"/>
                          <a14:foregroundMark x1="35816" y1="20073" x2="35816" y2="20073"/>
                          <a14:foregroundMark x1="35461" y1="18613" x2="35461" y2="18613"/>
                          <a14:foregroundMark x1="32979" y1="17397" x2="32979" y2="17397"/>
                          <a14:foregroundMark x1="29078" y1="15815" x2="29078" y2="15815"/>
                          <a14:foregroundMark x1="27482" y1="14112" x2="27482" y2="14112"/>
                          <a14:foregroundMark x1="28191" y1="12530" x2="28191" y2="12530"/>
                          <a14:foregroundMark x1="32092" y1="12044" x2="32092" y2="12044"/>
                          <a14:foregroundMark x1="26773" y1="9367" x2="26773" y2="9367"/>
                          <a14:foregroundMark x1="28191" y1="7421" x2="28191" y2="7421"/>
                          <a14:foregroundMark x1="30496" y1="5961" x2="30496" y2="5961"/>
                          <a14:foregroundMark x1="31560" y1="8273" x2="31560" y2="8273"/>
                          <a14:foregroundMark x1="33156" y1="11314" x2="33156" y2="11314"/>
                          <a14:foregroundMark x1="34220" y1="14477" x2="34220" y2="14477"/>
                          <a14:foregroundMark x1="37057" y1="15693" x2="37057" y2="15693"/>
                          <a14:foregroundMark x1="38830" y1="15572" x2="38830" y2="15572"/>
                          <a14:foregroundMark x1="43440" y1="16180" x2="43440" y2="16180"/>
                          <a14:foregroundMark x1="45567" y1="20681" x2="45567" y2="20681"/>
                          <a14:foregroundMark x1="37766" y1="39659" x2="37766" y2="39659"/>
                          <a14:foregroundMark x1="35461" y1="13139" x2="35461" y2="13139"/>
                          <a14:foregroundMark x1="34220" y1="10341" x2="34220" y2="10341"/>
                          <a14:foregroundMark x1="33156" y1="8273" x2="33156" y2="8273"/>
                          <a14:foregroundMark x1="33156" y1="7056" x2="33156" y2="7056"/>
                          <a14:foregroundMark x1="33688" y1="5353" x2="33688" y2="5353"/>
                          <a14:foregroundMark x1="36525" y1="4866" x2="36525" y2="4866"/>
                          <a14:foregroundMark x1="33865" y1="3771" x2="33865" y2="3771"/>
                          <a14:foregroundMark x1="37234" y1="3406" x2="37234" y2="3406"/>
                          <a14:foregroundMark x1="41135" y1="4380" x2="41135" y2="4380"/>
                          <a14:foregroundMark x1="43617" y1="4745" x2="43617" y2="4745"/>
                          <a14:foregroundMark x1="79610" y1="59732" x2="79610" y2="59732"/>
                          <a14:foregroundMark x1="78191" y1="62895" x2="78191" y2="62895"/>
                          <a14:foregroundMark x1="71277" y1="63382" x2="71277" y2="63382"/>
                          <a14:foregroundMark x1="87057" y1="63017" x2="87057" y2="63017"/>
                          <a14:foregroundMark x1="86879" y1="60219" x2="86879" y2="60219"/>
                          <a14:foregroundMark x1="68085" y1="63017" x2="68085" y2="63260"/>
                          <a14:foregroundMark x1="52305" y1="53771" x2="52305" y2="53771"/>
                          <a14:foregroundMark x1="47518" y1="57056" x2="47518" y2="57056"/>
                          <a14:foregroundMark x1="44858" y1="50852" x2="44858" y2="50852"/>
                          <a14:foregroundMark x1="37057" y1="50365" x2="37057" y2="50243"/>
                          <a14:foregroundMark x1="30674" y1="51338" x2="30674" y2="51338"/>
                          <a14:foregroundMark x1="26596" y1="58029" x2="26596" y2="58029"/>
                          <a14:foregroundMark x1="22695" y1="60706" x2="22695" y2="60706"/>
                          <a14:foregroundMark x1="36879" y1="87835" x2="36879" y2="87835"/>
                          <a14:foregroundMark x1="31028" y1="88200" x2="31028" y2="88200"/>
                          <a14:foregroundMark x1="30674" y1="92579" x2="30674" y2="92701"/>
                          <a14:foregroundMark x1="36879" y1="94404" x2="37057" y2="94404"/>
                          <a14:foregroundMark x1="38652" y1="93309" x2="38652" y2="93309"/>
                          <a14:foregroundMark x1="31560" y1="96350" x2="31560" y2="96350"/>
                          <a14:foregroundMark x1="37766" y1="96594" x2="37766" y2="96594"/>
                          <a14:foregroundMark x1="47340" y1="95255" x2="47340" y2="95255"/>
                          <a14:foregroundMark x1="55496" y1="95742" x2="55496" y2="95742"/>
                          <a14:foregroundMark x1="53191" y1="94161" x2="53191" y2="94161"/>
                          <a14:foregroundMark x1="56560" y1="93066" x2="56560" y2="93066"/>
                          <a14:foregroundMark x1="47518" y1="93066" x2="47518" y2="93066"/>
                          <a14:foregroundMark x1="52837" y1="90633" x2="52837" y2="90633"/>
                          <a14:foregroundMark x1="52305" y1="88686" x2="52305" y2="88686"/>
                          <a14:foregroundMark x1="42021" y1="16302" x2="42021" y2="16302"/>
                          <a14:foregroundMark x1="39184" y1="12895" x2="39184" y2="12895"/>
                          <a14:foregroundMark x1="37057" y1="9854" x2="37057" y2="9854"/>
                          <a14:foregroundMark x1="35816" y1="7786" x2="35816" y2="7786"/>
                          <a14:foregroundMark x1="38652" y1="6083" x2="38652" y2="6083"/>
                          <a14:foregroundMark x1="42376" y1="6448" x2="42376" y2="6448"/>
                          <a14:foregroundMark x1="44858" y1="12044" x2="44858" y2="12044"/>
                          <a14:foregroundMark x1="45567" y1="15085" x2="45567" y2="15085"/>
                          <a14:foregroundMark x1="47340" y1="17275" x2="47340" y2="17275"/>
                          <a14:foregroundMark x1="49645" y1="15693" x2="49645" y2="15693"/>
                          <a14:foregroundMark x1="48404" y1="13382" x2="48404" y2="13382"/>
                          <a14:foregroundMark x1="26241" y1="28102" x2="26241" y2="28102"/>
                          <a14:foregroundMark x1="67021" y1="59732" x2="67021" y2="5973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1801" y="2944566"/>
              <a:ext cx="2380068" cy="34688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573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750857" y="434776"/>
            <a:ext cx="8626284" cy="67556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Гра </a:t>
            </a:r>
            <a:r>
              <a:rPr lang="uk-UA" sz="4000" b="1" dirty="0">
                <a:solidFill>
                  <a:schemeClr val="bg1"/>
                </a:solidFill>
              </a:rPr>
              <a:t>«Гол» </a:t>
            </a:r>
          </a:p>
        </p:txBody>
      </p:sp>
      <p:pic>
        <p:nvPicPr>
          <p:cNvPr id="19" name="Picture 4" descr="Картинки по запросу футбольные ворота | Картинки, Воро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83" y="1456402"/>
            <a:ext cx="2575433" cy="214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Футбольный мяч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680" y="2277216"/>
            <a:ext cx="1159652" cy="11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1036320" y="1676436"/>
            <a:ext cx="1572768" cy="38074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27 </a:t>
            </a:r>
            <a:r>
              <a:rPr lang="uk-UA" sz="3200" b="1" dirty="0">
                <a:solidFill>
                  <a:srgbClr val="FFFF00"/>
                </a:solidFill>
              </a:rPr>
              <a:t>+ 3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68340" y="2424197"/>
            <a:ext cx="9496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Picture 4" descr="Картинки по запросу футбольные ворота | Картинки, Воро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006" y="1456402"/>
            <a:ext cx="2575433" cy="214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Футбольный мяч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903" y="2277216"/>
            <a:ext cx="1159652" cy="11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5043543" y="1676436"/>
            <a:ext cx="1572768" cy="38074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50 – </a:t>
            </a:r>
            <a:r>
              <a:rPr lang="uk-UA" sz="3200" b="1" dirty="0" smtClean="0">
                <a:solidFill>
                  <a:srgbClr val="FFFF00"/>
                </a:solidFill>
              </a:rPr>
              <a:t>4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96559" y="2400507"/>
            <a:ext cx="9496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Picture 4" descr="Картинки по запросу футбольные ворота | Картинки, Воро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229" y="1456402"/>
            <a:ext cx="2575433" cy="214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Футбольный мяч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26" y="2277216"/>
            <a:ext cx="1159652" cy="11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Скругленный прямоугольник 28"/>
          <p:cNvSpPr/>
          <p:nvPr/>
        </p:nvSpPr>
        <p:spPr>
          <a:xfrm>
            <a:off x="9050766" y="1676436"/>
            <a:ext cx="1572768" cy="38074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72 + 2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540944" y="2435723"/>
            <a:ext cx="9496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74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" name="Picture 4" descr="Картинки по запросу футбольные ворота | Картинки, Воро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" y="4172708"/>
            <a:ext cx="2575433" cy="214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Футбольный мяч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217" y="4993522"/>
            <a:ext cx="1159652" cy="11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Скругленный прямоугольник 32"/>
          <p:cNvSpPr/>
          <p:nvPr/>
        </p:nvSpPr>
        <p:spPr>
          <a:xfrm>
            <a:off x="1750857" y="4392742"/>
            <a:ext cx="1572768" cy="38074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77 – 7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72404" y="5160400"/>
            <a:ext cx="9496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" name="Picture 4" descr="Картинки по запросу футбольные ворота | Картинки, Воро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179" y="4172708"/>
            <a:ext cx="2575433" cy="214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Футбольный мяч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76" y="4993522"/>
            <a:ext cx="1159652" cy="11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Скругленный прямоугольник 36"/>
          <p:cNvSpPr/>
          <p:nvPr/>
        </p:nvSpPr>
        <p:spPr>
          <a:xfrm>
            <a:off x="5596716" y="4392742"/>
            <a:ext cx="1572768" cy="38074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30 + 8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11108" y="5160401"/>
            <a:ext cx="9496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" name="Picture 4" descr="Картинки по запросу футбольные ворота | Картинки, Воро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038" y="4172708"/>
            <a:ext cx="2575433" cy="214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Футбольный мяч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935" y="4993522"/>
            <a:ext cx="1159652" cy="11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Скругленный прямоугольник 40"/>
          <p:cNvSpPr/>
          <p:nvPr/>
        </p:nvSpPr>
        <p:spPr>
          <a:xfrm>
            <a:off x="9442575" y="4392742"/>
            <a:ext cx="1572768" cy="38074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20 – </a:t>
            </a:r>
            <a:r>
              <a:rPr lang="uk-UA" sz="3200" b="1" dirty="0" smtClean="0">
                <a:solidFill>
                  <a:srgbClr val="FFFF00"/>
                </a:solidFill>
              </a:rPr>
              <a:t>5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966344" y="5125800"/>
            <a:ext cx="9496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862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5" grpId="0" animBg="1"/>
      <p:bldP spid="26" grpId="0"/>
      <p:bldP spid="29" grpId="0" animBg="1"/>
      <p:bldP spid="30" grpId="0"/>
      <p:bldP spid="33" grpId="0" animBg="1"/>
      <p:bldP spid="34" grpId="0"/>
      <p:bldP spid="37" grpId="0" animBg="1"/>
      <p:bldP spid="38" grpId="0"/>
      <p:bldP spid="41" grpId="0" animBg="1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4" descr="Картинки по запросу футбольные ворота | Картинки, Воро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83" y="1456402"/>
            <a:ext cx="2575433" cy="214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Футбольный мяч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680" y="2277216"/>
            <a:ext cx="1159652" cy="11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Скругленный прямоугольник 54"/>
          <p:cNvSpPr/>
          <p:nvPr/>
        </p:nvSpPr>
        <p:spPr>
          <a:xfrm>
            <a:off x="1036320" y="1676436"/>
            <a:ext cx="1572768" cy="38074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40 + 3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568340" y="2424197"/>
            <a:ext cx="9496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0" name="Picture 4" descr="Картинки по запросу футбольные ворота | Картинки, Воро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006" y="1456402"/>
            <a:ext cx="2575433" cy="214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Футбольный мяч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903" y="2277216"/>
            <a:ext cx="1159652" cy="11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Скругленный прямоугольник 61"/>
          <p:cNvSpPr/>
          <p:nvPr/>
        </p:nvSpPr>
        <p:spPr>
          <a:xfrm>
            <a:off x="5043543" y="1676436"/>
            <a:ext cx="1572768" cy="38074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37 + 3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596559" y="2400507"/>
            <a:ext cx="9496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4" name="Picture 4" descr="Картинки по запросу футбольные ворота | Картинки, Воро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229" y="1456402"/>
            <a:ext cx="2575433" cy="214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" descr="Футбольный мяч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26" y="2277216"/>
            <a:ext cx="1159652" cy="11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Скругленный прямоугольник 65"/>
          <p:cNvSpPr/>
          <p:nvPr/>
        </p:nvSpPr>
        <p:spPr>
          <a:xfrm>
            <a:off x="9050766" y="1676436"/>
            <a:ext cx="1572768" cy="38074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88 – 2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9540944" y="2435723"/>
            <a:ext cx="9496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86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8" name="Picture 4" descr="Картинки по запросу футбольные ворота | Картинки, Воро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" y="4172708"/>
            <a:ext cx="2575433" cy="214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" descr="Футбольный мяч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217" y="4993522"/>
            <a:ext cx="1159652" cy="11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Скругленный прямоугольник 69"/>
          <p:cNvSpPr/>
          <p:nvPr/>
        </p:nvSpPr>
        <p:spPr>
          <a:xfrm>
            <a:off x="1750857" y="4392742"/>
            <a:ext cx="1572768" cy="38074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71 </a:t>
            </a:r>
            <a:r>
              <a:rPr lang="uk-UA" sz="3200" b="1" dirty="0">
                <a:solidFill>
                  <a:srgbClr val="FFFF00"/>
                </a:solidFill>
              </a:rPr>
              <a:t>– 1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272404" y="5160400"/>
            <a:ext cx="9496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2" name="Picture 4" descr="Картинки по запросу футбольные ворота | Картинки, Воро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179" y="4172708"/>
            <a:ext cx="2575433" cy="214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6" descr="Футбольный мяч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76" y="4993522"/>
            <a:ext cx="1159652" cy="11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Скругленный прямоугольник 73"/>
          <p:cNvSpPr/>
          <p:nvPr/>
        </p:nvSpPr>
        <p:spPr>
          <a:xfrm>
            <a:off x="5596716" y="4392742"/>
            <a:ext cx="1572768" cy="38074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40 </a:t>
            </a:r>
            <a:r>
              <a:rPr lang="uk-UA" sz="3200" b="1" dirty="0">
                <a:solidFill>
                  <a:srgbClr val="FFFF00"/>
                </a:solidFill>
              </a:rPr>
              <a:t>+ 10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011108" y="5160401"/>
            <a:ext cx="9496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6" name="Picture 4" descr="Картинки по запросу футбольные ворота | Картинки, Воро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038" y="4172708"/>
            <a:ext cx="2575433" cy="214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6" descr="Футбольный мяч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935" y="4993522"/>
            <a:ext cx="1159652" cy="11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Скругленный прямоугольник 77"/>
          <p:cNvSpPr/>
          <p:nvPr/>
        </p:nvSpPr>
        <p:spPr>
          <a:xfrm>
            <a:off x="9442575" y="4392742"/>
            <a:ext cx="1572768" cy="38074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2 + </a:t>
            </a:r>
            <a:r>
              <a:rPr lang="uk-UA" sz="3200" b="1" dirty="0" smtClean="0">
                <a:solidFill>
                  <a:srgbClr val="FFFF00"/>
                </a:solidFill>
              </a:rPr>
              <a:t>30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9966344" y="5125800"/>
            <a:ext cx="9496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750857" y="434776"/>
            <a:ext cx="8626284" cy="67556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Гра </a:t>
            </a:r>
            <a:r>
              <a:rPr lang="uk-UA" sz="4000" b="1" dirty="0">
                <a:solidFill>
                  <a:schemeClr val="bg1"/>
                </a:solidFill>
              </a:rPr>
              <a:t>«Гол» </a:t>
            </a:r>
          </a:p>
        </p:txBody>
      </p:sp>
    </p:spTree>
    <p:extLst>
      <p:ext uri="{BB962C8B-B14F-4D97-AF65-F5344CB8AC3E}">
        <p14:creationId xmlns:p14="http://schemas.microsoft.com/office/powerpoint/2010/main" val="244626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/>
      <p:bldP spid="62" grpId="0" animBg="1"/>
      <p:bldP spid="63" grpId="0"/>
      <p:bldP spid="66" grpId="0" animBg="1"/>
      <p:bldP spid="67" grpId="0"/>
      <p:bldP spid="70" grpId="0" animBg="1"/>
      <p:bldP spid="71" grpId="0"/>
      <p:bldP spid="74" grpId="0" animBg="1"/>
      <p:bldP spid="75" grpId="0"/>
      <p:bldP spid="78" grpId="0" animBg="1"/>
      <p:bldP spid="7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6894" y="527184"/>
            <a:ext cx="9215535" cy="68112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Віршована задача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E7352B-201D-9F22-0E85-D4480FEAB491}"/>
              </a:ext>
            </a:extLst>
          </p:cNvPr>
          <p:cNvSpPr txBox="1"/>
          <p:nvPr/>
        </p:nvSpPr>
        <p:spPr>
          <a:xfrm>
            <a:off x="1506894" y="1456402"/>
            <a:ext cx="6537649" cy="341632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В мами зайчихи </a:t>
            </a:r>
            <a:r>
              <a:rPr lang="uk-UA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uk-UA" sz="3600" b="1" dirty="0">
                <a:solidFill>
                  <a:srgbClr val="FF0000"/>
                </a:solidFill>
              </a:rPr>
              <a:t> </a:t>
            </a:r>
            <a:r>
              <a:rPr lang="uk-UA" sz="3600" b="1" dirty="0">
                <a:solidFill>
                  <a:srgbClr val="7030A0"/>
                </a:solidFill>
              </a:rPr>
              <a:t>малят,</a:t>
            </a:r>
          </a:p>
          <a:p>
            <a:r>
              <a:rPr lang="uk-UA" sz="3600" b="1" dirty="0">
                <a:solidFill>
                  <a:srgbClr val="7030A0"/>
                </a:solidFill>
              </a:rPr>
              <a:t>Неслухняних зайченят.</a:t>
            </a:r>
          </a:p>
          <a:p>
            <a:r>
              <a:rPr lang="uk-UA" sz="3600" b="1" dirty="0">
                <a:solidFill>
                  <a:srgbClr val="7030A0"/>
                </a:solidFill>
              </a:rPr>
              <a:t>Бігають, стрибають,</a:t>
            </a:r>
          </a:p>
          <a:p>
            <a:r>
              <a:rPr lang="uk-UA" sz="3600" b="1" dirty="0">
                <a:solidFill>
                  <a:srgbClr val="7030A0"/>
                </a:solidFill>
              </a:rPr>
              <a:t>Тата й маму розважають.</a:t>
            </a:r>
          </a:p>
          <a:p>
            <a:r>
              <a:rPr lang="uk-UA" sz="3600" b="1" dirty="0">
                <a:solidFill>
                  <a:srgbClr val="7030A0"/>
                </a:solidFill>
              </a:rPr>
              <a:t>Скільки всього вушок у малят,</a:t>
            </a:r>
          </a:p>
          <a:p>
            <a:r>
              <a:rPr lang="uk-UA" sz="3600" b="1" dirty="0">
                <a:solidFill>
                  <a:srgbClr val="7030A0"/>
                </a:solidFill>
              </a:rPr>
              <a:t>Пустотливих зайченят?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EEB7889-0D7F-48A3-A5E0-9843DEAB091D}"/>
              </a:ext>
            </a:extLst>
          </p:cNvPr>
          <p:cNvSpPr txBox="1"/>
          <p:nvPr/>
        </p:nvSpPr>
        <p:spPr>
          <a:xfrm>
            <a:off x="2201680" y="4983488"/>
            <a:ext cx="5148075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+ 2 + 2 + 2 + 2 = 10</a:t>
            </a:r>
            <a:endParaRPr lang="x-none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4" descr="Пин содержит это изображение: ">
            <a:extLst>
              <a:ext uri="{FF2B5EF4-FFF2-40B4-BE49-F238E27FC236}">
                <a16:creationId xmlns:a16="http://schemas.microsoft.com/office/drawing/2014/main" xmlns="" id="{AF86D287-CFCA-CC7F-6861-C13A4BA96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57891" y="1456402"/>
            <a:ext cx="3134786" cy="3785652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45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Прямоугольник 142"/>
          <p:cNvSpPr/>
          <p:nvPr/>
        </p:nvSpPr>
        <p:spPr>
          <a:xfrm>
            <a:off x="1882396" y="434130"/>
            <a:ext cx="8371947" cy="74407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Математичний диктант</a:t>
            </a:r>
          </a:p>
        </p:txBody>
      </p:sp>
      <p:pic>
        <p:nvPicPr>
          <p:cNvPr id="145" name="Picture 6" descr="Мистер Пибоди с книгой - Приключения мистера Пибоди и Шермана - YouLoveIt.ru">
            <a:extLst>
              <a:ext uri="{FF2B5EF4-FFF2-40B4-BE49-F238E27FC236}">
                <a16:creationId xmlns:a16="http://schemas.microsoft.com/office/drawing/2014/main" xmlns="" id="{6DE8DDD5-22A6-5B44-19F5-6FF5BB070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11" y="2942922"/>
            <a:ext cx="1936956" cy="367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" name="TextBox 145">
            <a:extLst>
              <a:ext uri="{FF2B5EF4-FFF2-40B4-BE49-F238E27FC236}">
                <a16:creationId xmlns:a16="http://schemas.microsoft.com/office/drawing/2014/main" xmlns="" id="{485792F0-A4D1-C0CD-9245-BA657FA6A16C}"/>
              </a:ext>
            </a:extLst>
          </p:cNvPr>
          <p:cNvSpPr txBox="1"/>
          <p:nvPr/>
        </p:nvSpPr>
        <p:spPr>
          <a:xfrm>
            <a:off x="2773548" y="1419428"/>
            <a:ext cx="7480795" cy="2308324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rgbClr val="002060"/>
                </a:solidFill>
              </a:rPr>
              <a:t>Запишіть найбільше число третього десятка.  </a:t>
            </a:r>
            <a:endParaRPr lang="uk-UA" sz="2400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rgbClr val="002060"/>
                </a:solidFill>
              </a:rPr>
              <a:t>Запишіть </a:t>
            </a:r>
            <a:r>
              <a:rPr lang="uk-UA" sz="2400" dirty="0">
                <a:solidFill>
                  <a:srgbClr val="002060"/>
                </a:solidFill>
              </a:rPr>
              <a:t>числа, більші за </a:t>
            </a:r>
            <a:r>
              <a:rPr lang="uk-UA" sz="2400" dirty="0" smtClean="0">
                <a:solidFill>
                  <a:srgbClr val="002060"/>
                </a:solidFill>
              </a:rPr>
              <a:t>38</a:t>
            </a:r>
            <a:r>
              <a:rPr lang="uk-UA" sz="2400" dirty="0">
                <a:solidFill>
                  <a:srgbClr val="002060"/>
                </a:solidFill>
              </a:rPr>
              <a:t>, але менші </a:t>
            </a:r>
            <a:r>
              <a:rPr lang="uk-UA" sz="2400" dirty="0" smtClean="0">
                <a:solidFill>
                  <a:srgbClr val="002060"/>
                </a:solidFill>
              </a:rPr>
              <a:t>43</a:t>
            </a:r>
            <a:r>
              <a:rPr lang="uk-UA" sz="2400" dirty="0">
                <a:solidFill>
                  <a:srgbClr val="002060"/>
                </a:solidFill>
              </a:rPr>
              <a:t>. </a:t>
            </a:r>
            <a:endParaRPr lang="uk-UA" sz="2400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rgbClr val="002060"/>
                </a:solidFill>
              </a:rPr>
              <a:t>Запишіть число на 2 більше за 50 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rgbClr val="002060"/>
                </a:solidFill>
              </a:rPr>
              <a:t>Запишіть число на 2 менше 30.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rgbClr val="002060"/>
                </a:solidFill>
              </a:rPr>
              <a:t>Запишіть число попереднє 70.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rgbClr val="002060"/>
                </a:solidFill>
              </a:rPr>
              <a:t>Запишіть </a:t>
            </a:r>
            <a:r>
              <a:rPr lang="uk-UA" sz="2400" dirty="0">
                <a:solidFill>
                  <a:srgbClr val="002060"/>
                </a:solidFill>
              </a:rPr>
              <a:t>наступне число до числа </a:t>
            </a:r>
            <a:r>
              <a:rPr lang="uk-UA" sz="2400" dirty="0" smtClean="0">
                <a:solidFill>
                  <a:srgbClr val="002060"/>
                </a:solidFill>
              </a:rPr>
              <a:t>89.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EEB7889-0D7F-48A3-A5E0-9843DEAB091D}"/>
              </a:ext>
            </a:extLst>
          </p:cNvPr>
          <p:cNvSpPr txBox="1"/>
          <p:nvPr/>
        </p:nvSpPr>
        <p:spPr>
          <a:xfrm>
            <a:off x="3492004" y="3913889"/>
            <a:ext cx="753423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x-none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EEB7889-0D7F-48A3-A5E0-9843DEAB091D}"/>
              </a:ext>
            </a:extLst>
          </p:cNvPr>
          <p:cNvSpPr txBox="1"/>
          <p:nvPr/>
        </p:nvSpPr>
        <p:spPr>
          <a:xfrm>
            <a:off x="4245427" y="3921383"/>
            <a:ext cx="264523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39 40 41 42</a:t>
            </a:r>
            <a:endParaRPr lang="x-none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EEB7889-0D7F-48A3-A5E0-9843DEAB091D}"/>
              </a:ext>
            </a:extLst>
          </p:cNvPr>
          <p:cNvSpPr txBox="1"/>
          <p:nvPr/>
        </p:nvSpPr>
        <p:spPr>
          <a:xfrm>
            <a:off x="6890657" y="3921383"/>
            <a:ext cx="71845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</a:t>
            </a:r>
            <a:endParaRPr lang="x-none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EEB7889-0D7F-48A3-A5E0-9843DEAB091D}"/>
              </a:ext>
            </a:extLst>
          </p:cNvPr>
          <p:cNvSpPr txBox="1"/>
          <p:nvPr/>
        </p:nvSpPr>
        <p:spPr>
          <a:xfrm>
            <a:off x="7609113" y="3913613"/>
            <a:ext cx="71845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x-none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EEB7889-0D7F-48A3-A5E0-9843DEAB091D}"/>
              </a:ext>
            </a:extLst>
          </p:cNvPr>
          <p:cNvSpPr txBox="1"/>
          <p:nvPr/>
        </p:nvSpPr>
        <p:spPr>
          <a:xfrm>
            <a:off x="8327569" y="3916729"/>
            <a:ext cx="71845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69</a:t>
            </a:r>
            <a:endParaRPr lang="x-none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EEB7889-0D7F-48A3-A5E0-9843DEAB091D}"/>
              </a:ext>
            </a:extLst>
          </p:cNvPr>
          <p:cNvSpPr txBox="1"/>
          <p:nvPr/>
        </p:nvSpPr>
        <p:spPr>
          <a:xfrm>
            <a:off x="9046021" y="3913613"/>
            <a:ext cx="71845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</a:t>
            </a:r>
            <a:endParaRPr lang="x-none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420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21872" y="494529"/>
            <a:ext cx="8732066" cy="83352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та завдань уроку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17452" y="1727980"/>
            <a:ext cx="5236691" cy="31085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Сьогодні на уроці продовжуємо тренуватися у </a:t>
            </a:r>
            <a:r>
              <a:rPr lang="uk-UA" sz="2800" b="1" dirty="0" smtClean="0">
                <a:solidFill>
                  <a:schemeClr val="bg1"/>
                </a:solidFill>
              </a:rPr>
              <a:t>виконанні арифметичних </a:t>
            </a:r>
            <a:r>
              <a:rPr lang="uk-UA" sz="2800" b="1" dirty="0">
                <a:solidFill>
                  <a:schemeClr val="bg1"/>
                </a:solidFill>
              </a:rPr>
              <a:t>дій з двоцифровими числами. </a:t>
            </a:r>
            <a:r>
              <a:rPr lang="uk-UA" sz="2800" b="1" dirty="0" smtClean="0">
                <a:solidFill>
                  <a:schemeClr val="bg1"/>
                </a:solidFill>
              </a:rPr>
              <a:t>Попрацюємо </a:t>
            </a:r>
            <a:r>
              <a:rPr lang="uk-UA" sz="2800" b="1" dirty="0">
                <a:solidFill>
                  <a:schemeClr val="bg1"/>
                </a:solidFill>
              </a:rPr>
              <a:t>із задачами та повправляємося у правильному </a:t>
            </a:r>
            <a:r>
              <a:rPr lang="uk-UA" sz="2800" b="1" dirty="0" smtClean="0">
                <a:solidFill>
                  <a:schemeClr val="bg1"/>
                </a:solidFill>
              </a:rPr>
              <a:t>розрізнені фігур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0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8948520" y="1727980"/>
            <a:ext cx="2205862" cy="341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60" y="1727980"/>
            <a:ext cx="1722074" cy="380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57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164312" y="531323"/>
            <a:ext cx="9754059" cy="70964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Розглянь схему та поясни </a:t>
            </a:r>
            <a:r>
              <a:rPr lang="uk-UA" sz="4000" b="1" dirty="0" smtClean="0">
                <a:solidFill>
                  <a:schemeClr val="bg1"/>
                </a:solidFill>
              </a:rPr>
              <a:t>обчислення 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83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:a16="http://schemas.microsoft.com/office/drawing/2014/main" xmlns="" id="{F06E9FCE-8A13-FD25-5F49-4D481A6C04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 flipH="1">
            <a:off x="61382" y="1814469"/>
            <a:ext cx="2205862" cy="341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5" name="TextBox 184">
            <a:extLst>
              <a:ext uri="{FF2B5EF4-FFF2-40B4-BE49-F238E27FC236}">
                <a16:creationId xmlns:a16="http://schemas.microsoft.com/office/drawing/2014/main" xmlns="" id="{B37BC942-2C88-3BF5-EB05-75422B3E9D43}"/>
              </a:ext>
            </a:extLst>
          </p:cNvPr>
          <p:cNvSpPr txBox="1"/>
          <p:nvPr/>
        </p:nvSpPr>
        <p:spPr>
          <a:xfrm>
            <a:off x="7790565" y="1891094"/>
            <a:ext cx="362855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д. – 2 д. = 2 д.</a:t>
            </a:r>
            <a:endParaRPr lang="x-none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86" name="Групувати 29">
            <a:extLst>
              <a:ext uri="{FF2B5EF4-FFF2-40B4-BE49-F238E27FC236}">
                <a16:creationId xmlns:a16="http://schemas.microsoft.com/office/drawing/2014/main" xmlns="" id="{36C51FD4-4F18-4E0C-86C4-0B9FE60FFB67}"/>
              </a:ext>
            </a:extLst>
          </p:cNvPr>
          <p:cNvGrpSpPr/>
          <p:nvPr/>
        </p:nvGrpSpPr>
        <p:grpSpPr>
          <a:xfrm>
            <a:off x="2664813" y="2012780"/>
            <a:ext cx="804922" cy="2086250"/>
            <a:chOff x="4060600" y="1874998"/>
            <a:chExt cx="952996" cy="2086250"/>
          </a:xfrm>
        </p:grpSpPr>
        <p:sp>
          <p:nvSpPr>
            <p:cNvPr id="187" name="Прямокутник 4">
              <a:extLst>
                <a:ext uri="{FF2B5EF4-FFF2-40B4-BE49-F238E27FC236}">
                  <a16:creationId xmlns:a16="http://schemas.microsoft.com/office/drawing/2014/main" xmlns="" id="{5DAB737A-CFD6-9DB5-2238-AA4CFA4D588F}"/>
                </a:ext>
              </a:extLst>
            </p:cNvPr>
            <p:cNvSpPr/>
            <p:nvPr/>
          </p:nvSpPr>
          <p:spPr>
            <a:xfrm>
              <a:off x="4060600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88" name="Прямокутник 20">
              <a:extLst>
                <a:ext uri="{FF2B5EF4-FFF2-40B4-BE49-F238E27FC236}">
                  <a16:creationId xmlns:a16="http://schemas.microsoft.com/office/drawing/2014/main" xmlns="" id="{390FBC16-73DA-97CA-66A1-49F18F02F810}"/>
                </a:ext>
              </a:extLst>
            </p:cNvPr>
            <p:cNvSpPr/>
            <p:nvPr/>
          </p:nvSpPr>
          <p:spPr>
            <a:xfrm>
              <a:off x="4534202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89" name="Прямокутник 21">
              <a:extLst>
                <a:ext uri="{FF2B5EF4-FFF2-40B4-BE49-F238E27FC236}">
                  <a16:creationId xmlns:a16="http://schemas.microsoft.com/office/drawing/2014/main" xmlns="" id="{E08B3E14-CB95-D164-0F1F-A09941A0D60A}"/>
                </a:ext>
              </a:extLst>
            </p:cNvPr>
            <p:cNvSpPr/>
            <p:nvPr/>
          </p:nvSpPr>
          <p:spPr>
            <a:xfrm>
              <a:off x="4060600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90" name="Прямокутник 22">
              <a:extLst>
                <a:ext uri="{FF2B5EF4-FFF2-40B4-BE49-F238E27FC236}">
                  <a16:creationId xmlns:a16="http://schemas.microsoft.com/office/drawing/2014/main" xmlns="" id="{1E3DA3EE-4598-A104-D35B-8DB2D31FBAFC}"/>
                </a:ext>
              </a:extLst>
            </p:cNvPr>
            <p:cNvSpPr/>
            <p:nvPr/>
          </p:nvSpPr>
          <p:spPr>
            <a:xfrm>
              <a:off x="4534202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91" name="Прямокутник 23">
              <a:extLst>
                <a:ext uri="{FF2B5EF4-FFF2-40B4-BE49-F238E27FC236}">
                  <a16:creationId xmlns:a16="http://schemas.microsoft.com/office/drawing/2014/main" xmlns="" id="{038688AF-332C-23AF-1ADB-F897C8ED9289}"/>
                </a:ext>
              </a:extLst>
            </p:cNvPr>
            <p:cNvSpPr/>
            <p:nvPr/>
          </p:nvSpPr>
          <p:spPr>
            <a:xfrm>
              <a:off x="4060600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92" name="Прямокутник 24">
              <a:extLst>
                <a:ext uri="{FF2B5EF4-FFF2-40B4-BE49-F238E27FC236}">
                  <a16:creationId xmlns:a16="http://schemas.microsoft.com/office/drawing/2014/main" xmlns="" id="{E41DC7A1-1060-1DF2-1B80-658044C609ED}"/>
                </a:ext>
              </a:extLst>
            </p:cNvPr>
            <p:cNvSpPr/>
            <p:nvPr/>
          </p:nvSpPr>
          <p:spPr>
            <a:xfrm>
              <a:off x="4534202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93" name="Прямокутник 25">
              <a:extLst>
                <a:ext uri="{FF2B5EF4-FFF2-40B4-BE49-F238E27FC236}">
                  <a16:creationId xmlns:a16="http://schemas.microsoft.com/office/drawing/2014/main" xmlns="" id="{0BE1E3E0-5F66-07D0-D235-3696AF8894BA}"/>
                </a:ext>
              </a:extLst>
            </p:cNvPr>
            <p:cNvSpPr/>
            <p:nvPr/>
          </p:nvSpPr>
          <p:spPr>
            <a:xfrm>
              <a:off x="4060600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94" name="Прямокутник 26">
              <a:extLst>
                <a:ext uri="{FF2B5EF4-FFF2-40B4-BE49-F238E27FC236}">
                  <a16:creationId xmlns:a16="http://schemas.microsoft.com/office/drawing/2014/main" xmlns="" id="{DB05EAF0-7C00-8326-B1A8-833AAC30C503}"/>
                </a:ext>
              </a:extLst>
            </p:cNvPr>
            <p:cNvSpPr/>
            <p:nvPr/>
          </p:nvSpPr>
          <p:spPr>
            <a:xfrm>
              <a:off x="4534202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95" name="Прямокутник 27">
              <a:extLst>
                <a:ext uri="{FF2B5EF4-FFF2-40B4-BE49-F238E27FC236}">
                  <a16:creationId xmlns:a16="http://schemas.microsoft.com/office/drawing/2014/main" xmlns="" id="{3976D525-BBBB-98F3-766D-80357DE5451E}"/>
                </a:ext>
              </a:extLst>
            </p:cNvPr>
            <p:cNvSpPr/>
            <p:nvPr/>
          </p:nvSpPr>
          <p:spPr>
            <a:xfrm>
              <a:off x="4060600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96" name="Прямокутник 28">
              <a:extLst>
                <a:ext uri="{FF2B5EF4-FFF2-40B4-BE49-F238E27FC236}">
                  <a16:creationId xmlns:a16="http://schemas.microsoft.com/office/drawing/2014/main" xmlns="" id="{18B713DB-55E1-C525-63D0-4F20C470F33A}"/>
                </a:ext>
              </a:extLst>
            </p:cNvPr>
            <p:cNvSpPr/>
            <p:nvPr/>
          </p:nvSpPr>
          <p:spPr>
            <a:xfrm>
              <a:off x="4534202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197" name="Прямокутник 9">
            <a:extLst>
              <a:ext uri="{FF2B5EF4-FFF2-40B4-BE49-F238E27FC236}">
                <a16:creationId xmlns:a16="http://schemas.microsoft.com/office/drawing/2014/main" xmlns="" id="{45455AB5-1BBE-2463-A1F0-FFB796CC1F97}"/>
              </a:ext>
            </a:extLst>
          </p:cNvPr>
          <p:cNvSpPr/>
          <p:nvPr/>
        </p:nvSpPr>
        <p:spPr>
          <a:xfrm>
            <a:off x="7118624" y="2167967"/>
            <a:ext cx="386825" cy="41725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8" name="Прямокутник 10">
            <a:extLst>
              <a:ext uri="{FF2B5EF4-FFF2-40B4-BE49-F238E27FC236}">
                <a16:creationId xmlns:a16="http://schemas.microsoft.com/office/drawing/2014/main" xmlns="" id="{FCA1869F-A87E-70EC-A4CE-151BA6AA7FBC}"/>
              </a:ext>
            </a:extLst>
          </p:cNvPr>
          <p:cNvSpPr/>
          <p:nvPr/>
        </p:nvSpPr>
        <p:spPr>
          <a:xfrm>
            <a:off x="7118624" y="2671547"/>
            <a:ext cx="386825" cy="41725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9" name="Прямокутник 11">
            <a:extLst>
              <a:ext uri="{FF2B5EF4-FFF2-40B4-BE49-F238E27FC236}">
                <a16:creationId xmlns:a16="http://schemas.microsoft.com/office/drawing/2014/main" xmlns="" id="{4ECB9FED-2172-99C4-9691-5D6560BCDD61}"/>
              </a:ext>
            </a:extLst>
          </p:cNvPr>
          <p:cNvSpPr/>
          <p:nvPr/>
        </p:nvSpPr>
        <p:spPr>
          <a:xfrm>
            <a:off x="7118624" y="3202245"/>
            <a:ext cx="386825" cy="41725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00" name="Прямокутник 14">
            <a:extLst>
              <a:ext uri="{FF2B5EF4-FFF2-40B4-BE49-F238E27FC236}">
                <a16:creationId xmlns:a16="http://schemas.microsoft.com/office/drawing/2014/main" xmlns="" id="{B267E3EB-B404-6CD5-7F1E-757BDB275A61}"/>
              </a:ext>
            </a:extLst>
          </p:cNvPr>
          <p:cNvSpPr/>
          <p:nvPr/>
        </p:nvSpPr>
        <p:spPr>
          <a:xfrm>
            <a:off x="7118624" y="3710422"/>
            <a:ext cx="386825" cy="41725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01" name="Групувати 7">
            <a:extLst>
              <a:ext uri="{FF2B5EF4-FFF2-40B4-BE49-F238E27FC236}">
                <a16:creationId xmlns:a16="http://schemas.microsoft.com/office/drawing/2014/main" xmlns="" id="{99EB069B-3696-9D26-23EB-DE9C8BAD4D2A}"/>
              </a:ext>
            </a:extLst>
          </p:cNvPr>
          <p:cNvGrpSpPr/>
          <p:nvPr/>
        </p:nvGrpSpPr>
        <p:grpSpPr>
          <a:xfrm>
            <a:off x="3740143" y="2015480"/>
            <a:ext cx="804922" cy="2086250"/>
            <a:chOff x="4060600" y="1874998"/>
            <a:chExt cx="952996" cy="2086250"/>
          </a:xfrm>
        </p:grpSpPr>
        <p:sp>
          <p:nvSpPr>
            <p:cNvPr id="202" name="Прямокутник 8">
              <a:extLst>
                <a:ext uri="{FF2B5EF4-FFF2-40B4-BE49-F238E27FC236}">
                  <a16:creationId xmlns:a16="http://schemas.microsoft.com/office/drawing/2014/main" xmlns="" id="{132BC066-7460-F693-D320-E3764D970E66}"/>
                </a:ext>
              </a:extLst>
            </p:cNvPr>
            <p:cNvSpPr/>
            <p:nvPr/>
          </p:nvSpPr>
          <p:spPr>
            <a:xfrm>
              <a:off x="4060600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03" name="Прямокутник 15">
              <a:extLst>
                <a:ext uri="{FF2B5EF4-FFF2-40B4-BE49-F238E27FC236}">
                  <a16:creationId xmlns:a16="http://schemas.microsoft.com/office/drawing/2014/main" xmlns="" id="{DD4770D9-F5C8-2F5A-58E2-D6F0268B0E02}"/>
                </a:ext>
              </a:extLst>
            </p:cNvPr>
            <p:cNvSpPr/>
            <p:nvPr/>
          </p:nvSpPr>
          <p:spPr>
            <a:xfrm>
              <a:off x="4534202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04" name="Прямокутник 16">
              <a:extLst>
                <a:ext uri="{FF2B5EF4-FFF2-40B4-BE49-F238E27FC236}">
                  <a16:creationId xmlns:a16="http://schemas.microsoft.com/office/drawing/2014/main" xmlns="" id="{73211C67-E649-EE6D-B724-88E23E2CDA78}"/>
                </a:ext>
              </a:extLst>
            </p:cNvPr>
            <p:cNvSpPr/>
            <p:nvPr/>
          </p:nvSpPr>
          <p:spPr>
            <a:xfrm>
              <a:off x="4060600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05" name="Прямокутник 43">
              <a:extLst>
                <a:ext uri="{FF2B5EF4-FFF2-40B4-BE49-F238E27FC236}">
                  <a16:creationId xmlns:a16="http://schemas.microsoft.com/office/drawing/2014/main" xmlns="" id="{98FAA7EC-9DED-7E09-980A-F5F9DB9262FB}"/>
                </a:ext>
              </a:extLst>
            </p:cNvPr>
            <p:cNvSpPr/>
            <p:nvPr/>
          </p:nvSpPr>
          <p:spPr>
            <a:xfrm>
              <a:off x="4534202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06" name="Прямокутник 75">
              <a:extLst>
                <a:ext uri="{FF2B5EF4-FFF2-40B4-BE49-F238E27FC236}">
                  <a16:creationId xmlns:a16="http://schemas.microsoft.com/office/drawing/2014/main" xmlns="" id="{7DF4B46A-E0EF-769A-30AF-194F76A712EE}"/>
                </a:ext>
              </a:extLst>
            </p:cNvPr>
            <p:cNvSpPr/>
            <p:nvPr/>
          </p:nvSpPr>
          <p:spPr>
            <a:xfrm>
              <a:off x="4060600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07" name="Прямокутник 86">
              <a:extLst>
                <a:ext uri="{FF2B5EF4-FFF2-40B4-BE49-F238E27FC236}">
                  <a16:creationId xmlns:a16="http://schemas.microsoft.com/office/drawing/2014/main" xmlns="" id="{D29F560A-A869-5C38-6750-2D02F6A47700}"/>
                </a:ext>
              </a:extLst>
            </p:cNvPr>
            <p:cNvSpPr/>
            <p:nvPr/>
          </p:nvSpPr>
          <p:spPr>
            <a:xfrm>
              <a:off x="4534202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08" name="Прямокутник 87">
              <a:extLst>
                <a:ext uri="{FF2B5EF4-FFF2-40B4-BE49-F238E27FC236}">
                  <a16:creationId xmlns:a16="http://schemas.microsoft.com/office/drawing/2014/main" xmlns="" id="{5344E92E-747B-8BA6-F06D-107A494B8621}"/>
                </a:ext>
              </a:extLst>
            </p:cNvPr>
            <p:cNvSpPr/>
            <p:nvPr/>
          </p:nvSpPr>
          <p:spPr>
            <a:xfrm>
              <a:off x="4060600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09" name="Прямокутник 88">
              <a:extLst>
                <a:ext uri="{FF2B5EF4-FFF2-40B4-BE49-F238E27FC236}">
                  <a16:creationId xmlns:a16="http://schemas.microsoft.com/office/drawing/2014/main" xmlns="" id="{43AF2D2C-5F79-6D4A-D7BA-7350478DA09F}"/>
                </a:ext>
              </a:extLst>
            </p:cNvPr>
            <p:cNvSpPr/>
            <p:nvPr/>
          </p:nvSpPr>
          <p:spPr>
            <a:xfrm>
              <a:off x="4534202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10" name="Прямокутник 89">
              <a:extLst>
                <a:ext uri="{FF2B5EF4-FFF2-40B4-BE49-F238E27FC236}">
                  <a16:creationId xmlns:a16="http://schemas.microsoft.com/office/drawing/2014/main" xmlns="" id="{00FF453F-BC70-427B-77BA-E379604FF6C6}"/>
                </a:ext>
              </a:extLst>
            </p:cNvPr>
            <p:cNvSpPr/>
            <p:nvPr/>
          </p:nvSpPr>
          <p:spPr>
            <a:xfrm>
              <a:off x="4060600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11" name="Прямокутник 90">
              <a:extLst>
                <a:ext uri="{FF2B5EF4-FFF2-40B4-BE49-F238E27FC236}">
                  <a16:creationId xmlns:a16="http://schemas.microsoft.com/office/drawing/2014/main" xmlns="" id="{2A35FB80-2572-9451-2B29-BE145550F68D}"/>
                </a:ext>
              </a:extLst>
            </p:cNvPr>
            <p:cNvSpPr/>
            <p:nvPr/>
          </p:nvSpPr>
          <p:spPr>
            <a:xfrm>
              <a:off x="4534202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212" name="Групувати 91">
            <a:extLst>
              <a:ext uri="{FF2B5EF4-FFF2-40B4-BE49-F238E27FC236}">
                <a16:creationId xmlns:a16="http://schemas.microsoft.com/office/drawing/2014/main" xmlns="" id="{4F9F3942-DD0C-1F0D-FF90-1CB10F35CC6A}"/>
              </a:ext>
            </a:extLst>
          </p:cNvPr>
          <p:cNvGrpSpPr/>
          <p:nvPr/>
        </p:nvGrpSpPr>
        <p:grpSpPr>
          <a:xfrm>
            <a:off x="4841732" y="2012780"/>
            <a:ext cx="804922" cy="2086250"/>
            <a:chOff x="4060600" y="1874998"/>
            <a:chExt cx="952996" cy="2086250"/>
          </a:xfrm>
        </p:grpSpPr>
        <p:sp>
          <p:nvSpPr>
            <p:cNvPr id="213" name="Прямокутник 92">
              <a:extLst>
                <a:ext uri="{FF2B5EF4-FFF2-40B4-BE49-F238E27FC236}">
                  <a16:creationId xmlns:a16="http://schemas.microsoft.com/office/drawing/2014/main" xmlns="" id="{737BA004-9150-F1B0-3C77-4CEB2A817025}"/>
                </a:ext>
              </a:extLst>
            </p:cNvPr>
            <p:cNvSpPr/>
            <p:nvPr/>
          </p:nvSpPr>
          <p:spPr>
            <a:xfrm>
              <a:off x="4060600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14" name="Прямокутник 93">
              <a:extLst>
                <a:ext uri="{FF2B5EF4-FFF2-40B4-BE49-F238E27FC236}">
                  <a16:creationId xmlns:a16="http://schemas.microsoft.com/office/drawing/2014/main" xmlns="" id="{E1174BFE-4A4D-E163-F8C0-D3A65876A5E8}"/>
                </a:ext>
              </a:extLst>
            </p:cNvPr>
            <p:cNvSpPr/>
            <p:nvPr/>
          </p:nvSpPr>
          <p:spPr>
            <a:xfrm>
              <a:off x="4534202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15" name="Прямокутник 94">
              <a:extLst>
                <a:ext uri="{FF2B5EF4-FFF2-40B4-BE49-F238E27FC236}">
                  <a16:creationId xmlns:a16="http://schemas.microsoft.com/office/drawing/2014/main" xmlns="" id="{03AD2ACC-DB4E-2FDE-EE56-099A283798AC}"/>
                </a:ext>
              </a:extLst>
            </p:cNvPr>
            <p:cNvSpPr/>
            <p:nvPr/>
          </p:nvSpPr>
          <p:spPr>
            <a:xfrm>
              <a:off x="4060600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16" name="Прямокутник 95">
              <a:extLst>
                <a:ext uri="{FF2B5EF4-FFF2-40B4-BE49-F238E27FC236}">
                  <a16:creationId xmlns:a16="http://schemas.microsoft.com/office/drawing/2014/main" xmlns="" id="{AD7703C3-8A2E-7E74-A196-9BB408E8ED35}"/>
                </a:ext>
              </a:extLst>
            </p:cNvPr>
            <p:cNvSpPr/>
            <p:nvPr/>
          </p:nvSpPr>
          <p:spPr>
            <a:xfrm>
              <a:off x="4534202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17" name="Прямокутник 96">
              <a:extLst>
                <a:ext uri="{FF2B5EF4-FFF2-40B4-BE49-F238E27FC236}">
                  <a16:creationId xmlns:a16="http://schemas.microsoft.com/office/drawing/2014/main" xmlns="" id="{2C945B99-1C5E-13CE-FE77-3BA48F521D1A}"/>
                </a:ext>
              </a:extLst>
            </p:cNvPr>
            <p:cNvSpPr/>
            <p:nvPr/>
          </p:nvSpPr>
          <p:spPr>
            <a:xfrm>
              <a:off x="4060600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18" name="Прямокутник 97">
              <a:extLst>
                <a:ext uri="{FF2B5EF4-FFF2-40B4-BE49-F238E27FC236}">
                  <a16:creationId xmlns:a16="http://schemas.microsoft.com/office/drawing/2014/main" xmlns="" id="{C0D984D2-A6F2-77CF-28BE-3D3D633CA8B2}"/>
                </a:ext>
              </a:extLst>
            </p:cNvPr>
            <p:cNvSpPr/>
            <p:nvPr/>
          </p:nvSpPr>
          <p:spPr>
            <a:xfrm>
              <a:off x="4534202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19" name="Прямокутник 98">
              <a:extLst>
                <a:ext uri="{FF2B5EF4-FFF2-40B4-BE49-F238E27FC236}">
                  <a16:creationId xmlns:a16="http://schemas.microsoft.com/office/drawing/2014/main" xmlns="" id="{4CA48FE1-38BF-94C1-E2FE-9F0EA5F28C65}"/>
                </a:ext>
              </a:extLst>
            </p:cNvPr>
            <p:cNvSpPr/>
            <p:nvPr/>
          </p:nvSpPr>
          <p:spPr>
            <a:xfrm>
              <a:off x="4060600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20" name="Прямокутник 99">
              <a:extLst>
                <a:ext uri="{FF2B5EF4-FFF2-40B4-BE49-F238E27FC236}">
                  <a16:creationId xmlns:a16="http://schemas.microsoft.com/office/drawing/2014/main" xmlns="" id="{9DA034F2-3383-1B9A-4772-9F656A67C85B}"/>
                </a:ext>
              </a:extLst>
            </p:cNvPr>
            <p:cNvSpPr/>
            <p:nvPr/>
          </p:nvSpPr>
          <p:spPr>
            <a:xfrm>
              <a:off x="4534202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21" name="Прямокутник 100">
              <a:extLst>
                <a:ext uri="{FF2B5EF4-FFF2-40B4-BE49-F238E27FC236}">
                  <a16:creationId xmlns:a16="http://schemas.microsoft.com/office/drawing/2014/main" xmlns="" id="{D978E7E7-DC0F-79D3-4A9D-35F1FE6F1949}"/>
                </a:ext>
              </a:extLst>
            </p:cNvPr>
            <p:cNvSpPr/>
            <p:nvPr/>
          </p:nvSpPr>
          <p:spPr>
            <a:xfrm>
              <a:off x="4060600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22" name="Прямокутник 101">
              <a:extLst>
                <a:ext uri="{FF2B5EF4-FFF2-40B4-BE49-F238E27FC236}">
                  <a16:creationId xmlns:a16="http://schemas.microsoft.com/office/drawing/2014/main" xmlns="" id="{A29F95C8-A381-73C2-4D7A-DFB83353CB99}"/>
                </a:ext>
              </a:extLst>
            </p:cNvPr>
            <p:cNvSpPr/>
            <p:nvPr/>
          </p:nvSpPr>
          <p:spPr>
            <a:xfrm>
              <a:off x="4534202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223" name="Групувати 102">
            <a:extLst>
              <a:ext uri="{FF2B5EF4-FFF2-40B4-BE49-F238E27FC236}">
                <a16:creationId xmlns:a16="http://schemas.microsoft.com/office/drawing/2014/main" xmlns="" id="{DEBDFCB9-13FE-7307-6E84-E470F4732457}"/>
              </a:ext>
            </a:extLst>
          </p:cNvPr>
          <p:cNvGrpSpPr/>
          <p:nvPr/>
        </p:nvGrpSpPr>
        <p:grpSpPr>
          <a:xfrm>
            <a:off x="5913687" y="2012780"/>
            <a:ext cx="804922" cy="2086250"/>
            <a:chOff x="4060600" y="1874998"/>
            <a:chExt cx="952996" cy="2086250"/>
          </a:xfrm>
        </p:grpSpPr>
        <p:sp>
          <p:nvSpPr>
            <p:cNvPr id="224" name="Прямокутник 103">
              <a:extLst>
                <a:ext uri="{FF2B5EF4-FFF2-40B4-BE49-F238E27FC236}">
                  <a16:creationId xmlns:a16="http://schemas.microsoft.com/office/drawing/2014/main" xmlns="" id="{8058D5EC-F1D4-B82C-52B1-1BFAD7DAB39C}"/>
                </a:ext>
              </a:extLst>
            </p:cNvPr>
            <p:cNvSpPr/>
            <p:nvPr/>
          </p:nvSpPr>
          <p:spPr>
            <a:xfrm>
              <a:off x="4060600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25" name="Прямокутник 104">
              <a:extLst>
                <a:ext uri="{FF2B5EF4-FFF2-40B4-BE49-F238E27FC236}">
                  <a16:creationId xmlns:a16="http://schemas.microsoft.com/office/drawing/2014/main" xmlns="" id="{6C8AA4F9-B2CE-038E-2638-800F565313B3}"/>
                </a:ext>
              </a:extLst>
            </p:cNvPr>
            <p:cNvSpPr/>
            <p:nvPr/>
          </p:nvSpPr>
          <p:spPr>
            <a:xfrm>
              <a:off x="4534202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26" name="Прямокутник 105">
              <a:extLst>
                <a:ext uri="{FF2B5EF4-FFF2-40B4-BE49-F238E27FC236}">
                  <a16:creationId xmlns:a16="http://schemas.microsoft.com/office/drawing/2014/main" xmlns="" id="{765F58B8-5AC9-61E1-22D0-1AB178BFA3E7}"/>
                </a:ext>
              </a:extLst>
            </p:cNvPr>
            <p:cNvSpPr/>
            <p:nvPr/>
          </p:nvSpPr>
          <p:spPr>
            <a:xfrm>
              <a:off x="4060600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27" name="Прямокутник 106">
              <a:extLst>
                <a:ext uri="{FF2B5EF4-FFF2-40B4-BE49-F238E27FC236}">
                  <a16:creationId xmlns:a16="http://schemas.microsoft.com/office/drawing/2014/main" xmlns="" id="{BE3D5B04-344B-6178-73CD-555BA4AE25F0}"/>
                </a:ext>
              </a:extLst>
            </p:cNvPr>
            <p:cNvSpPr/>
            <p:nvPr/>
          </p:nvSpPr>
          <p:spPr>
            <a:xfrm>
              <a:off x="4534202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28" name="Прямокутник 107">
              <a:extLst>
                <a:ext uri="{FF2B5EF4-FFF2-40B4-BE49-F238E27FC236}">
                  <a16:creationId xmlns:a16="http://schemas.microsoft.com/office/drawing/2014/main" xmlns="" id="{AB32BA21-72B1-4EFD-06C9-61DB84D7FF0B}"/>
                </a:ext>
              </a:extLst>
            </p:cNvPr>
            <p:cNvSpPr/>
            <p:nvPr/>
          </p:nvSpPr>
          <p:spPr>
            <a:xfrm>
              <a:off x="4060600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29" name="Прямокутник 108">
              <a:extLst>
                <a:ext uri="{FF2B5EF4-FFF2-40B4-BE49-F238E27FC236}">
                  <a16:creationId xmlns:a16="http://schemas.microsoft.com/office/drawing/2014/main" xmlns="" id="{98924472-CDEB-B710-A22C-344AA2630FAC}"/>
                </a:ext>
              </a:extLst>
            </p:cNvPr>
            <p:cNvSpPr/>
            <p:nvPr/>
          </p:nvSpPr>
          <p:spPr>
            <a:xfrm>
              <a:off x="4534202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30" name="Прямокутник 109">
              <a:extLst>
                <a:ext uri="{FF2B5EF4-FFF2-40B4-BE49-F238E27FC236}">
                  <a16:creationId xmlns:a16="http://schemas.microsoft.com/office/drawing/2014/main" xmlns="" id="{0800AF2C-3C71-CF92-E469-EBDF6ADAB431}"/>
                </a:ext>
              </a:extLst>
            </p:cNvPr>
            <p:cNvSpPr/>
            <p:nvPr/>
          </p:nvSpPr>
          <p:spPr>
            <a:xfrm>
              <a:off x="4060600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31" name="Прямокутник 110">
              <a:extLst>
                <a:ext uri="{FF2B5EF4-FFF2-40B4-BE49-F238E27FC236}">
                  <a16:creationId xmlns:a16="http://schemas.microsoft.com/office/drawing/2014/main" xmlns="" id="{26CF5449-7EE5-A919-A143-A00F8A96D664}"/>
                </a:ext>
              </a:extLst>
            </p:cNvPr>
            <p:cNvSpPr/>
            <p:nvPr/>
          </p:nvSpPr>
          <p:spPr>
            <a:xfrm>
              <a:off x="4534202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32" name="Прямокутник 111">
              <a:extLst>
                <a:ext uri="{FF2B5EF4-FFF2-40B4-BE49-F238E27FC236}">
                  <a16:creationId xmlns:a16="http://schemas.microsoft.com/office/drawing/2014/main" xmlns="" id="{AF060A24-5556-5582-ED92-9F4796A81888}"/>
                </a:ext>
              </a:extLst>
            </p:cNvPr>
            <p:cNvSpPr/>
            <p:nvPr/>
          </p:nvSpPr>
          <p:spPr>
            <a:xfrm>
              <a:off x="4060600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33" name="Прямокутник 112">
              <a:extLst>
                <a:ext uri="{FF2B5EF4-FFF2-40B4-BE49-F238E27FC236}">
                  <a16:creationId xmlns:a16="http://schemas.microsoft.com/office/drawing/2014/main" xmlns="" id="{6FE9D981-BF5D-F8FB-7257-86BAA07C68BF}"/>
                </a:ext>
              </a:extLst>
            </p:cNvPr>
            <p:cNvSpPr/>
            <p:nvPr/>
          </p:nvSpPr>
          <p:spPr>
            <a:xfrm>
              <a:off x="4534202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234" name="Прямокутник 113">
            <a:extLst>
              <a:ext uri="{FF2B5EF4-FFF2-40B4-BE49-F238E27FC236}">
                <a16:creationId xmlns:a16="http://schemas.microsoft.com/office/drawing/2014/main" xmlns="" id="{AC00E491-D1A6-66B9-DB6A-88F130C11FE7}"/>
              </a:ext>
            </a:extLst>
          </p:cNvPr>
          <p:cNvSpPr/>
          <p:nvPr/>
        </p:nvSpPr>
        <p:spPr>
          <a:xfrm>
            <a:off x="7118624" y="1642559"/>
            <a:ext cx="386825" cy="41725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5" name="Прямокутник: округлені кути 206">
            <a:extLst>
              <a:ext uri="{FF2B5EF4-FFF2-40B4-BE49-F238E27FC236}">
                <a16:creationId xmlns:a16="http://schemas.microsoft.com/office/drawing/2014/main" xmlns="" id="{04A96192-CC40-11C5-3A2F-716437B5C2AA}"/>
              </a:ext>
            </a:extLst>
          </p:cNvPr>
          <p:cNvSpPr/>
          <p:nvPr/>
        </p:nvSpPr>
        <p:spPr>
          <a:xfrm>
            <a:off x="2467071" y="1805181"/>
            <a:ext cx="2229216" cy="2500489"/>
          </a:xfrm>
          <a:prstGeom prst="roundRect">
            <a:avLst/>
          </a:prstGeom>
          <a:noFill/>
          <a:ln w="38100">
            <a:solidFill>
              <a:srgbClr val="0066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3E551051-C703-3C61-CBE5-ABF89F7001AA}"/>
              </a:ext>
            </a:extLst>
          </p:cNvPr>
          <p:cNvSpPr txBox="1"/>
          <p:nvPr/>
        </p:nvSpPr>
        <p:spPr>
          <a:xfrm>
            <a:off x="7850654" y="2847280"/>
            <a:ext cx="313401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– 20 = 20</a:t>
            </a:r>
            <a:endParaRPr lang="x-none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xmlns="" id="{F2637E6C-1420-8F7F-EDBC-66643CAF6D8D}"/>
              </a:ext>
            </a:extLst>
          </p:cNvPr>
          <p:cNvSpPr txBox="1"/>
          <p:nvPr/>
        </p:nvSpPr>
        <p:spPr>
          <a:xfrm>
            <a:off x="7891897" y="3742951"/>
            <a:ext cx="313401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D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– </a:t>
            </a:r>
            <a:r>
              <a:rPr lang="ru-RU" sz="4000" b="1" dirty="0">
                <a:solidFill>
                  <a:srgbClr val="00D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= </a:t>
            </a:r>
            <a:r>
              <a:rPr lang="ru-RU" sz="4000" b="1" dirty="0">
                <a:solidFill>
                  <a:srgbClr val="00D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4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38" name="Пряма сполучна лінія 32">
            <a:extLst>
              <a:ext uri="{FF2B5EF4-FFF2-40B4-BE49-F238E27FC236}">
                <a16:creationId xmlns:a16="http://schemas.microsoft.com/office/drawing/2014/main" xmlns="" id="{899B1012-6931-784B-C494-C75BDE1B5E93}"/>
              </a:ext>
            </a:extLst>
          </p:cNvPr>
          <p:cNvCxnSpPr>
            <a:cxnSpLocks/>
          </p:cNvCxnSpPr>
          <p:nvPr/>
        </p:nvCxnSpPr>
        <p:spPr>
          <a:xfrm flipH="1">
            <a:off x="2664813" y="2012780"/>
            <a:ext cx="1908654" cy="21148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Права фігурна дужка 34">
            <a:extLst>
              <a:ext uri="{FF2B5EF4-FFF2-40B4-BE49-F238E27FC236}">
                <a16:creationId xmlns:a16="http://schemas.microsoft.com/office/drawing/2014/main" xmlns="" id="{33EBC715-CEF0-CBDF-DC2F-FE18DA76A7EA}"/>
              </a:ext>
            </a:extLst>
          </p:cNvPr>
          <p:cNvSpPr/>
          <p:nvPr/>
        </p:nvSpPr>
        <p:spPr>
          <a:xfrm rot="5400000">
            <a:off x="4783993" y="1858942"/>
            <a:ext cx="458966" cy="5138060"/>
          </a:xfrm>
          <a:prstGeom prst="rightBrace">
            <a:avLst/>
          </a:prstGeom>
          <a:ln w="381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xmlns="" id="{0CEFB51B-FF51-B43F-5D66-463C1A0D59E9}"/>
              </a:ext>
            </a:extLst>
          </p:cNvPr>
          <p:cNvSpPr txBox="1"/>
          <p:nvPr/>
        </p:nvSpPr>
        <p:spPr>
          <a:xfrm>
            <a:off x="4696287" y="4516280"/>
            <a:ext cx="10719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</a:t>
            </a:r>
            <a:endParaRPr lang="x-none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7352533" y="4742544"/>
            <a:ext cx="4287914" cy="1086353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uk-UA" sz="3200" dirty="0">
                <a:solidFill>
                  <a:srgbClr val="7030A0"/>
                </a:solidFill>
              </a:rPr>
              <a:t> </a:t>
            </a:r>
            <a:r>
              <a:rPr lang="uk-UA" sz="3200" b="1" dirty="0">
                <a:solidFill>
                  <a:srgbClr val="7030A0"/>
                </a:solidFill>
              </a:rPr>
              <a:t>Десятки віднімаємо 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від десятків.</a:t>
            </a:r>
          </a:p>
        </p:txBody>
      </p:sp>
    </p:spTree>
    <p:extLst>
      <p:ext uri="{BB962C8B-B14F-4D97-AF65-F5344CB8AC3E}">
        <p14:creationId xmlns:p14="http://schemas.microsoft.com/office/powerpoint/2010/main" val="343393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1">
            <a:extLst>
              <a:ext uri="{FF2B5EF4-FFF2-40B4-BE49-F238E27FC236}">
                <a16:creationId xmlns="" xmlns:a16="http://schemas.microsoft.com/office/drawing/2014/main" id="{7A039DD5-B75A-4134-3C89-2ED97C0983D9}"/>
              </a:ext>
            </a:extLst>
          </p:cNvPr>
          <p:cNvSpPr/>
          <p:nvPr/>
        </p:nvSpPr>
        <p:spPr>
          <a:xfrm>
            <a:off x="1688638" y="592127"/>
            <a:ext cx="8732066" cy="81212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Обчисли</a:t>
            </a:r>
          </a:p>
        </p:txBody>
      </p:sp>
      <p:graphicFrame>
        <p:nvGraphicFramePr>
          <p:cNvPr id="14" name="Таблиця 10">
            <a:extLst>
              <a:ext uri="{FF2B5EF4-FFF2-40B4-BE49-F238E27FC236}">
                <a16:creationId xmlns="" xmlns:a16="http://schemas.microsoft.com/office/drawing/2014/main" id="{DCB120EC-1605-499D-19A1-42228038FC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282541"/>
              </p:ext>
            </p:extLst>
          </p:nvPr>
        </p:nvGraphicFramePr>
        <p:xfrm>
          <a:off x="4377738" y="1513313"/>
          <a:ext cx="6042966" cy="1915885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1007161">
                  <a:extLst>
                    <a:ext uri="{9D8B030D-6E8A-4147-A177-3AD203B41FA5}">
                      <a16:colId xmlns="" xmlns:a16="http://schemas.microsoft.com/office/drawing/2014/main" val="3645585416"/>
                    </a:ext>
                  </a:extLst>
                </a:gridCol>
                <a:gridCol w="1007161">
                  <a:extLst>
                    <a:ext uri="{9D8B030D-6E8A-4147-A177-3AD203B41FA5}">
                      <a16:colId xmlns="" xmlns:a16="http://schemas.microsoft.com/office/drawing/2014/main" val="1660936549"/>
                    </a:ext>
                  </a:extLst>
                </a:gridCol>
                <a:gridCol w="1007161">
                  <a:extLst>
                    <a:ext uri="{9D8B030D-6E8A-4147-A177-3AD203B41FA5}">
                      <a16:colId xmlns="" xmlns:a16="http://schemas.microsoft.com/office/drawing/2014/main" val="894429992"/>
                    </a:ext>
                  </a:extLst>
                </a:gridCol>
                <a:gridCol w="1007161">
                  <a:extLst>
                    <a:ext uri="{9D8B030D-6E8A-4147-A177-3AD203B41FA5}">
                      <a16:colId xmlns="" xmlns:a16="http://schemas.microsoft.com/office/drawing/2014/main" val="3106755839"/>
                    </a:ext>
                  </a:extLst>
                </a:gridCol>
                <a:gridCol w="1007161">
                  <a:extLst>
                    <a:ext uri="{9D8B030D-6E8A-4147-A177-3AD203B41FA5}">
                      <a16:colId xmlns="" xmlns:a16="http://schemas.microsoft.com/office/drawing/2014/main" val="2651114947"/>
                    </a:ext>
                  </a:extLst>
                </a:gridCol>
                <a:gridCol w="1007161">
                  <a:extLst>
                    <a:ext uri="{9D8B030D-6E8A-4147-A177-3AD203B41FA5}">
                      <a16:colId xmlns="" xmlns:a16="http://schemas.microsoft.com/office/drawing/2014/main" val="2404475245"/>
                    </a:ext>
                  </a:extLst>
                </a:gridCol>
              </a:tblGrid>
              <a:tr h="954684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19846786"/>
                  </a:ext>
                </a:extLst>
              </a:tr>
              <a:tr h="961201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66364653"/>
                  </a:ext>
                </a:extLst>
              </a:tr>
            </a:tbl>
          </a:graphicData>
        </a:graphic>
      </p:graphicFrame>
      <p:graphicFrame>
        <p:nvGraphicFramePr>
          <p:cNvPr id="19" name="Таблиця 11">
            <a:extLst>
              <a:ext uri="{FF2B5EF4-FFF2-40B4-BE49-F238E27FC236}">
                <a16:creationId xmlns="" xmlns:a16="http://schemas.microsoft.com/office/drawing/2014/main" id="{3B14CD9B-67E3-D6B9-0EFC-8F1787A51C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750736"/>
              </p:ext>
            </p:extLst>
          </p:nvPr>
        </p:nvGraphicFramePr>
        <p:xfrm>
          <a:off x="1856935" y="1511412"/>
          <a:ext cx="2520803" cy="1896016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2520803">
                  <a:extLst>
                    <a:ext uri="{9D8B030D-6E8A-4147-A177-3AD203B41FA5}">
                      <a16:colId xmlns="" xmlns:a16="http://schemas.microsoft.com/office/drawing/2014/main" val="1408035097"/>
                    </a:ext>
                  </a:extLst>
                </a:gridCol>
              </a:tblGrid>
              <a:tr h="948008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9667859"/>
                  </a:ext>
                </a:extLst>
              </a:tr>
              <a:tr h="948008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52667671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D8DCF3DD-BD46-F3A7-F3FE-07D3AFBDD240}"/>
              </a:ext>
            </a:extLst>
          </p:cNvPr>
          <p:cNvSpPr txBox="1"/>
          <p:nvPr/>
        </p:nvSpPr>
        <p:spPr>
          <a:xfrm>
            <a:off x="4458509" y="1690089"/>
            <a:ext cx="781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59</a:t>
            </a:r>
            <a:endParaRPr lang="x-none" sz="3600" b="1" dirty="0">
              <a:solidFill>
                <a:schemeClr val="bg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2AF601F3-DDD6-AC09-65A7-7BA355739D1E}"/>
              </a:ext>
            </a:extLst>
          </p:cNvPr>
          <p:cNvSpPr txBox="1"/>
          <p:nvPr/>
        </p:nvSpPr>
        <p:spPr>
          <a:xfrm>
            <a:off x="5444010" y="1690089"/>
            <a:ext cx="781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73      </a:t>
            </a:r>
            <a:endParaRPr lang="x-none" sz="3600" b="1" dirty="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749BB32E-40F7-0F8C-359C-CCADC46F86E2}"/>
              </a:ext>
            </a:extLst>
          </p:cNvPr>
          <p:cNvSpPr txBox="1"/>
          <p:nvPr/>
        </p:nvSpPr>
        <p:spPr>
          <a:xfrm>
            <a:off x="6406213" y="1690089"/>
            <a:ext cx="781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88      </a:t>
            </a:r>
            <a:endParaRPr lang="x-none" sz="3600" b="1" dirty="0">
              <a:solidFill>
                <a:schemeClr val="bg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C43A7311-2155-B398-F264-822BCDA677B2}"/>
              </a:ext>
            </a:extLst>
          </p:cNvPr>
          <p:cNvSpPr txBox="1"/>
          <p:nvPr/>
        </p:nvSpPr>
        <p:spPr>
          <a:xfrm>
            <a:off x="7460780" y="1690089"/>
            <a:ext cx="781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45     </a:t>
            </a:r>
            <a:endParaRPr lang="x-none" sz="3600" b="1" dirty="0">
              <a:solidFill>
                <a:schemeClr val="bg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9303B73A-755C-773C-BAD9-79BB56C00BAE}"/>
              </a:ext>
            </a:extLst>
          </p:cNvPr>
          <p:cNvSpPr txBox="1"/>
          <p:nvPr/>
        </p:nvSpPr>
        <p:spPr>
          <a:xfrm>
            <a:off x="8487574" y="1690089"/>
            <a:ext cx="781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99      </a:t>
            </a:r>
            <a:endParaRPr lang="x-none" sz="3600" b="1" dirty="0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DC4CB567-9B4E-15F9-D88A-8C4906200EED}"/>
              </a:ext>
            </a:extLst>
          </p:cNvPr>
          <p:cNvSpPr txBox="1"/>
          <p:nvPr/>
        </p:nvSpPr>
        <p:spPr>
          <a:xfrm>
            <a:off x="9467511" y="1690087"/>
            <a:ext cx="781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61     </a:t>
            </a:r>
            <a:endParaRPr lang="x-none" sz="3600" b="1" dirty="0">
              <a:solidFill>
                <a:schemeClr val="bg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D973CA1D-713E-9D3C-60FB-1F91CA1D154E}"/>
              </a:ext>
            </a:extLst>
          </p:cNvPr>
          <p:cNvSpPr txBox="1"/>
          <p:nvPr/>
        </p:nvSpPr>
        <p:spPr>
          <a:xfrm>
            <a:off x="1997136" y="2336418"/>
            <a:ext cx="238167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Зменшіть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     </a:t>
            </a:r>
            <a:endParaRPr lang="x-non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D8DCF3DD-BD46-F3A7-F3FE-07D3AFBDD240}"/>
              </a:ext>
            </a:extLst>
          </p:cNvPr>
          <p:cNvSpPr txBox="1"/>
          <p:nvPr/>
        </p:nvSpPr>
        <p:spPr>
          <a:xfrm>
            <a:off x="4458509" y="2652437"/>
            <a:ext cx="781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D8DCF3DD-BD46-F3A7-F3FE-07D3AFBDD240}"/>
              </a:ext>
            </a:extLst>
          </p:cNvPr>
          <p:cNvSpPr txBox="1"/>
          <p:nvPr/>
        </p:nvSpPr>
        <p:spPr>
          <a:xfrm>
            <a:off x="5445257" y="2645135"/>
            <a:ext cx="781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D8DCF3DD-BD46-F3A7-F3FE-07D3AFBDD240}"/>
              </a:ext>
            </a:extLst>
          </p:cNvPr>
          <p:cNvSpPr txBox="1"/>
          <p:nvPr/>
        </p:nvSpPr>
        <p:spPr>
          <a:xfrm>
            <a:off x="6425917" y="2645134"/>
            <a:ext cx="781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D8DCF3DD-BD46-F3A7-F3FE-07D3AFBDD240}"/>
              </a:ext>
            </a:extLst>
          </p:cNvPr>
          <p:cNvSpPr txBox="1"/>
          <p:nvPr/>
        </p:nvSpPr>
        <p:spPr>
          <a:xfrm>
            <a:off x="7590075" y="2652437"/>
            <a:ext cx="781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D8DCF3DD-BD46-F3A7-F3FE-07D3AFBDD240}"/>
              </a:ext>
            </a:extLst>
          </p:cNvPr>
          <p:cNvSpPr txBox="1"/>
          <p:nvPr/>
        </p:nvSpPr>
        <p:spPr>
          <a:xfrm>
            <a:off x="8540495" y="2659739"/>
            <a:ext cx="781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59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D8DCF3DD-BD46-F3A7-F3FE-07D3AFBDD240}"/>
              </a:ext>
            </a:extLst>
          </p:cNvPr>
          <p:cNvSpPr txBox="1"/>
          <p:nvPr/>
        </p:nvSpPr>
        <p:spPr>
          <a:xfrm>
            <a:off x="9527243" y="2652437"/>
            <a:ext cx="781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1124"/>
            <a:ext cx="1054100" cy="11011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121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675546" y="3647336"/>
            <a:ext cx="2884135" cy="63161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5д. – 3д.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60386" y="3578423"/>
            <a:ext cx="907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2д.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677072" y="4534676"/>
            <a:ext cx="2537287" cy="63161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50 </a:t>
            </a:r>
            <a:r>
              <a:rPr lang="uk-UA" sz="3600" b="1" dirty="0">
                <a:solidFill>
                  <a:srgbClr val="7030A0"/>
                </a:solidFill>
              </a:rPr>
              <a:t>– </a:t>
            </a:r>
            <a:r>
              <a:rPr lang="uk-UA" sz="3600" b="1" dirty="0" smtClean="0">
                <a:solidFill>
                  <a:srgbClr val="7030A0"/>
                </a:solidFill>
              </a:rPr>
              <a:t>30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38310" y="4519961"/>
            <a:ext cx="786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2</a:t>
            </a:r>
            <a:r>
              <a:rPr lang="uk-UA" sz="3600" b="1" dirty="0" smtClean="0">
                <a:solidFill>
                  <a:srgbClr val="FF0000"/>
                </a:solidFill>
              </a:rPr>
              <a:t>0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733788" y="5440545"/>
            <a:ext cx="2490869" cy="63161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52 </a:t>
            </a:r>
            <a:r>
              <a:rPr lang="uk-UA" sz="3600" b="1" dirty="0">
                <a:solidFill>
                  <a:srgbClr val="7030A0"/>
                </a:solidFill>
              </a:rPr>
              <a:t>– </a:t>
            </a:r>
            <a:r>
              <a:rPr lang="uk-UA" sz="3600" b="1" dirty="0" smtClean="0">
                <a:solidFill>
                  <a:srgbClr val="7030A0"/>
                </a:solidFill>
              </a:rPr>
              <a:t>30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58509" y="5425830"/>
            <a:ext cx="790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22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439647" y="3628337"/>
            <a:ext cx="2884135" cy="63161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7д. – 4д.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551535" y="3597621"/>
            <a:ext cx="835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3д.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439647" y="4519961"/>
            <a:ext cx="2423853" cy="63161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rgbClr val="7030A0"/>
                </a:solidFill>
              </a:rPr>
              <a:t>70 – 4</a:t>
            </a:r>
            <a:r>
              <a:rPr lang="uk-UA" sz="3600" b="1" dirty="0" smtClean="0">
                <a:solidFill>
                  <a:srgbClr val="7030A0"/>
                </a:solidFill>
              </a:rPr>
              <a:t>0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225542" y="4534676"/>
            <a:ext cx="786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30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439647" y="5425830"/>
            <a:ext cx="2423853" cy="63161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rgbClr val="7030A0"/>
                </a:solidFill>
              </a:rPr>
              <a:t>77 – 4</a:t>
            </a:r>
            <a:r>
              <a:rPr lang="uk-UA" sz="3600" b="1" dirty="0" smtClean="0">
                <a:solidFill>
                  <a:srgbClr val="7030A0"/>
                </a:solidFill>
              </a:rPr>
              <a:t>0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233451" y="5411115"/>
            <a:ext cx="790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37</a:t>
            </a:r>
            <a:endParaRPr lang="uk-UA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84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2" grpId="0"/>
      <p:bldP spid="34" grpId="0"/>
      <p:bldP spid="36" grpId="0"/>
      <p:bldP spid="3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13874</TotalTime>
  <Words>465</Words>
  <Application>Microsoft Office PowerPoint</Application>
  <PresentationFormat>Произвольный</PresentationFormat>
  <Paragraphs>135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1435</cp:revision>
  <dcterms:created xsi:type="dcterms:W3CDTF">2018-01-05T16:38:53Z</dcterms:created>
  <dcterms:modified xsi:type="dcterms:W3CDTF">2024-05-02T07:38:03Z</dcterms:modified>
</cp:coreProperties>
</file>