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39" r:id="rId3"/>
    <p:sldId id="1865" r:id="rId4"/>
    <p:sldId id="1634" r:id="rId5"/>
    <p:sldId id="1723" r:id="rId6"/>
    <p:sldId id="1750" r:id="rId7"/>
    <p:sldId id="1895" r:id="rId8"/>
    <p:sldId id="1837" r:id="rId9"/>
    <p:sldId id="1431" r:id="rId10"/>
    <p:sldId id="1885" r:id="rId11"/>
    <p:sldId id="1896" r:id="rId12"/>
    <p:sldId id="1897" r:id="rId13"/>
    <p:sldId id="1898" r:id="rId14"/>
    <p:sldId id="1867" r:id="rId15"/>
    <p:sldId id="1891" r:id="rId16"/>
    <p:sldId id="1519" r:id="rId17"/>
    <p:sldId id="1440" r:id="rId18"/>
    <p:sldId id="180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865"/>
            <p14:sldId id="1634"/>
            <p14:sldId id="1723"/>
            <p14:sldId id="1750"/>
            <p14:sldId id="1895"/>
            <p14:sldId id="1837"/>
            <p14:sldId id="1431"/>
            <p14:sldId id="1885"/>
            <p14:sldId id="1896"/>
            <p14:sldId id="1897"/>
            <p14:sldId id="1898"/>
            <p14:sldId id="1867"/>
            <p14:sldId id="1891"/>
            <p14:sldId id="1519"/>
            <p14:sldId id="1440"/>
            <p14:sldId id="180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FFB7FF"/>
    <a:srgbClr val="FF3300"/>
    <a:srgbClr val="FF3399"/>
    <a:srgbClr val="FFFFFF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microsoft.com/office/2007/relationships/hdphoto" Target="../media/hdphoto10.wdp"/><Relationship Id="rId2" Type="http://schemas.openxmlformats.org/officeDocument/2006/relationships/hyperlink" Target="https://learningapps.org/watch?v=pjm2jj1ma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8.png"/><Relationship Id="rId7" Type="http://schemas.microsoft.com/office/2007/relationships/hdphoto" Target="../media/hdphoto9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s://wordwall.net/uk/embed/04706c159fe749bfaeeffd8171a45ae5?themeId=22&amp;templateId=71&amp;fontStackId=0" TargetMode="Externa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781024" y="4711093"/>
            <a:ext cx="10017603" cy="10215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Додавання двоцифрових чисел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Речевой пузырь с двумя девушками, читающими">
            <a:extLst>
              <a:ext uri="{FF2B5EF4-FFF2-40B4-BE49-F238E27FC236}">
                <a16:creationId xmlns:a16="http://schemas.microsoft.com/office/drawing/2014/main" xmlns="" id="{F264D56E-00C9-626C-D2B8-F2A7B8480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11" y="965065"/>
            <a:ext cx="3295683" cy="3338346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63133" y="1357293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</a:t>
            </a:r>
            <a:r>
              <a:rPr lang="uk-UA" sz="2400" b="1" dirty="0">
                <a:solidFill>
                  <a:schemeClr val="bg1"/>
                </a:solidFill>
              </a:rPr>
              <a:t>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126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53283" y="494528"/>
            <a:ext cx="8732066" cy="6375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Заповни </a:t>
            </a:r>
            <a:r>
              <a:rPr lang="uk-UA" sz="4000" b="1" dirty="0" smtClean="0">
                <a:solidFill>
                  <a:schemeClr val="bg1"/>
                </a:solidFill>
              </a:rPr>
              <a:t>таблицю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6" r="29176" b="28212"/>
          <a:stretch/>
        </p:blipFill>
        <p:spPr bwMode="auto">
          <a:xfrm flipH="1">
            <a:off x="403200" y="2364517"/>
            <a:ext cx="1737686" cy="18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" y="3985595"/>
            <a:ext cx="2187592" cy="17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62079"/>
              </p:ext>
            </p:extLst>
          </p:nvPr>
        </p:nvGraphicFramePr>
        <p:xfrm>
          <a:off x="2318659" y="1399857"/>
          <a:ext cx="9220014" cy="3141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141">
                  <a:extLst>
                    <a:ext uri="{9D8B030D-6E8A-4147-A177-3AD203B41FA5}">
                      <a16:colId xmlns:a16="http://schemas.microsoft.com/office/drawing/2014/main" xmlns="" val="432736651"/>
                    </a:ext>
                  </a:extLst>
                </a:gridCol>
                <a:gridCol w="859971">
                  <a:extLst>
                    <a:ext uri="{9D8B030D-6E8A-4147-A177-3AD203B41FA5}">
                      <a16:colId xmlns:a16="http://schemas.microsoft.com/office/drawing/2014/main" xmlns="" val="3078171229"/>
                    </a:ext>
                  </a:extLst>
                </a:gridCol>
                <a:gridCol w="870858">
                  <a:extLst>
                    <a:ext uri="{9D8B030D-6E8A-4147-A177-3AD203B41FA5}">
                      <a16:colId xmlns:a16="http://schemas.microsoft.com/office/drawing/2014/main" xmlns="" val="157016218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94300429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9847672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xmlns="" val="2221819492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962998649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xmlns="" val="2569953462"/>
                    </a:ext>
                  </a:extLst>
                </a:gridCol>
                <a:gridCol w="935987">
                  <a:extLst>
                    <a:ext uri="{9D8B030D-6E8A-4147-A177-3AD203B41FA5}">
                      <a16:colId xmlns:a16="http://schemas.microsoft.com/office/drawing/2014/main" xmlns="" val="3688396418"/>
                    </a:ext>
                  </a:extLst>
                </a:gridCol>
              </a:tblGrid>
              <a:tr h="1047045"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Доданок</a:t>
                      </a:r>
                      <a:endParaRPr lang="uk-UA" sz="3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uk-UA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uk-UA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uk-UA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</a:t>
                      </a:r>
                      <a:endParaRPr lang="uk-UA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uk-UA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</a:t>
                      </a:r>
                      <a:endParaRPr lang="uk-UA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uk-UA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uk-UA" sz="4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9296727"/>
                  </a:ext>
                </a:extLst>
              </a:tr>
              <a:tr h="1047045">
                <a:tc>
                  <a:txBody>
                    <a:bodyPr/>
                    <a:lstStyle/>
                    <a:p>
                      <a:r>
                        <a:rPr lang="uk-UA" sz="32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Доданок</a:t>
                      </a:r>
                      <a:endParaRPr lang="uk-UA" sz="32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uk-UA" sz="4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uk-UA" sz="4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uk-UA" sz="4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4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uk-UA" sz="4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uk-UA" sz="4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uk-UA" sz="4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uk-UA" sz="4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5579355"/>
                  </a:ext>
                </a:extLst>
              </a:tr>
              <a:tr h="1047045"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Сума</a:t>
                      </a:r>
                      <a:endParaRPr lang="uk-UA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92759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2754" y="3534906"/>
            <a:ext cx="7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53128" y="3534906"/>
            <a:ext cx="7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58718" y="3534906"/>
            <a:ext cx="7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849819" y="3534906"/>
            <a:ext cx="7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779465" y="3489821"/>
            <a:ext cx="7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790964" y="3504009"/>
            <a:ext cx="7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737068" y="3504009"/>
            <a:ext cx="7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585349" y="3517978"/>
            <a:ext cx="7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uk-UA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9041" y="4649987"/>
            <a:ext cx="2711202" cy="6628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75 </a:t>
            </a:r>
            <a:r>
              <a:rPr lang="uk-UA" sz="3600" b="1" dirty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7030A0"/>
                </a:solidFill>
              </a:rPr>
              <a:t>10     60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1969" y="4596696"/>
            <a:ext cx="53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29041" y="5513431"/>
            <a:ext cx="2684464" cy="6628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50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+ 30</a:t>
            </a:r>
            <a:r>
              <a:rPr lang="en-US" sz="3600" b="1" dirty="0" smtClean="0">
                <a:solidFill>
                  <a:srgbClr val="7030A0"/>
                </a:solidFill>
              </a:rPr>
              <a:t>     </a:t>
            </a:r>
            <a:r>
              <a:rPr lang="uk-UA" sz="3600" b="1" dirty="0" smtClean="0">
                <a:solidFill>
                  <a:srgbClr val="7030A0"/>
                </a:solidFill>
              </a:rPr>
              <a:t>90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8034" y="5406850"/>
            <a:ext cx="53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&lt;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44649" y="4624442"/>
            <a:ext cx="2565469" cy="66286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1</a:t>
            </a:r>
            <a:r>
              <a:rPr lang="uk-UA" sz="3600" b="1" dirty="0" smtClean="0">
                <a:solidFill>
                  <a:srgbClr val="7030A0"/>
                </a:solidFill>
              </a:rPr>
              <a:t>5 </a:t>
            </a:r>
            <a:r>
              <a:rPr lang="uk-UA" sz="3600" b="1" dirty="0">
                <a:solidFill>
                  <a:srgbClr val="7030A0"/>
                </a:solidFill>
              </a:rPr>
              <a:t>+ </a:t>
            </a:r>
            <a:r>
              <a:rPr lang="uk-UA" sz="3600" b="1" dirty="0" smtClean="0">
                <a:solidFill>
                  <a:srgbClr val="7030A0"/>
                </a:solidFill>
              </a:rPr>
              <a:t>30    5</a:t>
            </a:r>
            <a:r>
              <a:rPr lang="en-US" sz="3600" b="1" dirty="0" smtClean="0">
                <a:solidFill>
                  <a:srgbClr val="7030A0"/>
                </a:solidFill>
              </a:rPr>
              <a:t>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05929" y="5502984"/>
            <a:ext cx="2600025" cy="6628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60 </a:t>
            </a:r>
            <a:r>
              <a:rPr lang="uk-UA" sz="3600" b="1" dirty="0" smtClean="0">
                <a:solidFill>
                  <a:srgbClr val="7030A0"/>
                </a:solidFill>
              </a:rPr>
              <a:t>+ </a:t>
            </a:r>
            <a:r>
              <a:rPr lang="en-US" sz="3600" b="1" dirty="0" smtClean="0">
                <a:solidFill>
                  <a:srgbClr val="7030A0"/>
                </a:solidFill>
              </a:rPr>
              <a:t>4</a:t>
            </a:r>
            <a:r>
              <a:rPr lang="uk-UA" sz="3600" b="1" dirty="0" smtClean="0">
                <a:solidFill>
                  <a:srgbClr val="7030A0"/>
                </a:solidFill>
              </a:rPr>
              <a:t>0</a:t>
            </a:r>
            <a:r>
              <a:rPr lang="en-US" sz="3600" b="1" dirty="0" smtClean="0">
                <a:solidFill>
                  <a:srgbClr val="7030A0"/>
                </a:solidFill>
              </a:rPr>
              <a:t>     90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81956" y="5449693"/>
            <a:ext cx="53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&gt;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3383" y="4652293"/>
            <a:ext cx="53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&gt;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71534" y="4652292"/>
            <a:ext cx="53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&lt;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97534" y="4581598"/>
            <a:ext cx="535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&lt;</a:t>
            </a:r>
            <a:endParaRPr lang="uk-UA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2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20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3" r="72432" b="64617"/>
          <a:stretch/>
        </p:blipFill>
        <p:spPr>
          <a:xfrm>
            <a:off x="577940" y="1266838"/>
            <a:ext cx="5799109" cy="42773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800330" y="4838789"/>
            <a:ext cx="241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372956" y="1234180"/>
            <a:ext cx="843321" cy="9079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604960" y="1613974"/>
            <a:ext cx="684000" cy="43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876189" y="1611401"/>
            <a:ext cx="648502" cy="79261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432699" y="1713904"/>
            <a:ext cx="283073" cy="226549"/>
            <a:chOff x="3751412" y="3340101"/>
            <a:chExt cx="278500" cy="231775"/>
          </a:xfrm>
        </p:grpSpPr>
        <p:sp>
          <p:nvSpPr>
            <p:cNvPr id="36" name="Овал 3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8140970" y="3645239"/>
            <a:ext cx="1966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задача 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034961" y="4166865"/>
            <a:ext cx="420058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зменшуваного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316499" y="4696731"/>
            <a:ext cx="363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Розв’язуємо додаванням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14304" y="483539"/>
            <a:ext cx="8732066" cy="7506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FEBDF0F-AB89-774B-62E0-970E95323E7A}"/>
              </a:ext>
            </a:extLst>
          </p:cNvPr>
          <p:cNvSpPr txBox="1"/>
          <p:nvPr/>
        </p:nvSpPr>
        <p:spPr>
          <a:xfrm>
            <a:off x="800330" y="2106480"/>
            <a:ext cx="2572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Було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FF0000"/>
                </a:solidFill>
              </a:rPr>
              <a:t>? ч.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B20EA3C-3A82-853B-962E-39578160919A}"/>
              </a:ext>
            </a:extLst>
          </p:cNvPr>
          <p:cNvSpPr txBox="1"/>
          <p:nvPr/>
        </p:nvSpPr>
        <p:spPr>
          <a:xfrm>
            <a:off x="851580" y="2776667"/>
            <a:ext cx="409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Виставила – 10 ч.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CBCFE0B-0C0F-5892-58B6-64CC479EC572}"/>
              </a:ext>
            </a:extLst>
          </p:cNvPr>
          <p:cNvSpPr txBox="1"/>
          <p:nvPr/>
        </p:nvSpPr>
        <p:spPr>
          <a:xfrm>
            <a:off x="800331" y="3448404"/>
            <a:ext cx="299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Залиш.– 2 ч.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2BFDFA35-38DF-782C-F63D-D9A945A17883}"/>
              </a:ext>
            </a:extLst>
          </p:cNvPr>
          <p:cNvSpPr/>
          <p:nvPr/>
        </p:nvSpPr>
        <p:spPr>
          <a:xfrm>
            <a:off x="800330" y="2175185"/>
            <a:ext cx="1162364" cy="65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3211530" y="4804453"/>
            <a:ext cx="349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12 чашок було</a:t>
            </a:r>
            <a:r>
              <a:rPr lang="uk-UA" sz="3200" dirty="0" smtClean="0">
                <a:solidFill>
                  <a:srgbClr val="7030A0"/>
                </a:solidFill>
              </a:rPr>
              <a:t>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xmlns="" id="{B9F4753B-37EA-51D5-2E86-063B899F30EF}"/>
              </a:ext>
            </a:extLst>
          </p:cNvPr>
          <p:cNvSpPr/>
          <p:nvPr/>
        </p:nvSpPr>
        <p:spPr>
          <a:xfrm>
            <a:off x="6970946" y="1266838"/>
            <a:ext cx="4503198" cy="22132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Улянка </a:t>
            </a:r>
            <a:r>
              <a:rPr lang="uk-UA" sz="2800" b="1" dirty="0" smtClean="0">
                <a:solidFill>
                  <a:srgbClr val="FF0000"/>
                </a:solidFill>
              </a:rPr>
              <a:t>виставила</a:t>
            </a:r>
            <a:r>
              <a:rPr lang="uk-UA" sz="2800" b="1" dirty="0">
                <a:solidFill>
                  <a:srgbClr val="7030A0"/>
                </a:solidFill>
              </a:rPr>
              <a:t> із шафи на стіл </a:t>
            </a:r>
            <a:r>
              <a:rPr lang="uk-UA" sz="2800" b="1" dirty="0">
                <a:solidFill>
                  <a:srgbClr val="FF0000"/>
                </a:solidFill>
              </a:rPr>
              <a:t>10 </a:t>
            </a:r>
            <a:r>
              <a:rPr lang="uk-UA" sz="2800" b="1" dirty="0" smtClean="0">
                <a:solidFill>
                  <a:srgbClr val="FF0000"/>
                </a:solidFill>
              </a:rPr>
              <a:t>чашок</a:t>
            </a:r>
            <a:r>
              <a:rPr lang="uk-UA" sz="2800" b="1" dirty="0" smtClean="0">
                <a:solidFill>
                  <a:srgbClr val="7030A0"/>
                </a:solidFill>
              </a:rPr>
              <a:t>. У </a:t>
            </a:r>
            <a:r>
              <a:rPr lang="uk-UA" sz="2800" b="1" dirty="0">
                <a:solidFill>
                  <a:srgbClr val="7030A0"/>
                </a:solidFill>
              </a:rPr>
              <a:t>шафі </a:t>
            </a:r>
            <a:r>
              <a:rPr lang="uk-UA" sz="2800" b="1" dirty="0">
                <a:solidFill>
                  <a:srgbClr val="FF0000"/>
                </a:solidFill>
              </a:rPr>
              <a:t>залишилося</a:t>
            </a:r>
            <a:r>
              <a:rPr lang="uk-UA" sz="2800" b="1" dirty="0">
                <a:solidFill>
                  <a:srgbClr val="7030A0"/>
                </a:solidFill>
              </a:rPr>
              <a:t> ще </a:t>
            </a:r>
            <a:r>
              <a:rPr lang="uk-UA" sz="2800" b="1" dirty="0">
                <a:solidFill>
                  <a:srgbClr val="FF0000"/>
                </a:solidFill>
              </a:rPr>
              <a:t>2 чашки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  <a:r>
              <a:rPr lang="uk-UA" sz="2800" b="1" dirty="0" smtClean="0">
                <a:solidFill>
                  <a:srgbClr val="FF0000"/>
                </a:solidFill>
              </a:rPr>
              <a:t>Скільки </a:t>
            </a:r>
            <a:r>
              <a:rPr lang="uk-UA" sz="2800" b="1" dirty="0">
                <a:solidFill>
                  <a:srgbClr val="FF0000"/>
                </a:solidFill>
              </a:rPr>
              <a:t>чашок було </a:t>
            </a:r>
            <a:r>
              <a:rPr lang="uk-UA" sz="2800" b="1" dirty="0">
                <a:solidFill>
                  <a:srgbClr val="7030A0"/>
                </a:solidFill>
              </a:rPr>
              <a:t>в шафі спочатку?</a:t>
            </a:r>
            <a:endParaRPr lang="uk-UA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3875" y="4141614"/>
            <a:ext cx="3238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10 + 2 = 12 (ч.) </a:t>
            </a:r>
            <a:endParaRPr lang="ru-RU" sz="4000" dirty="0"/>
          </a:p>
        </p:txBody>
      </p:sp>
      <p:pic>
        <p:nvPicPr>
          <p:cNvPr id="25" name="Picture 2" descr="Brown Wooden Vector Cupboard Many Different: vector de stock (libre de  regalías) 1572801718 | Shutterstock">
            <a:extLst>
              <a:ext uri="{FF2B5EF4-FFF2-40B4-BE49-F238E27FC236}">
                <a16:creationId xmlns:a16="http://schemas.microsoft.com/office/drawing/2014/main" xmlns="" id="{31DE4734-9167-FB89-8EF9-576983923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t="10995" r="13004" b="28118"/>
          <a:stretch/>
        </p:blipFill>
        <p:spPr bwMode="auto">
          <a:xfrm>
            <a:off x="4715772" y="2106480"/>
            <a:ext cx="2156601" cy="19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 animBg="1"/>
      <p:bldP spid="39" grpId="0" animBg="1"/>
      <p:bldP spid="40" grpId="0" animBg="1"/>
      <p:bldP spid="62" grpId="0"/>
      <p:bldP spid="63" grpId="0"/>
      <p:bldP spid="65" grpId="0"/>
      <p:bldP spid="66" grpId="0" animBg="1"/>
      <p:bldP spid="4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3" r="72432" b="64617"/>
          <a:stretch/>
        </p:blipFill>
        <p:spPr>
          <a:xfrm>
            <a:off x="577940" y="1266838"/>
            <a:ext cx="5799109" cy="42773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800330" y="4838789"/>
            <a:ext cx="241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372956" y="1234180"/>
            <a:ext cx="843321" cy="9079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604960" y="1613974"/>
            <a:ext cx="684000" cy="43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876189" y="1611401"/>
            <a:ext cx="648502" cy="79261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432699" y="1713904"/>
            <a:ext cx="283073" cy="226549"/>
            <a:chOff x="3751412" y="3340101"/>
            <a:chExt cx="278500" cy="231775"/>
          </a:xfrm>
        </p:grpSpPr>
        <p:sp>
          <p:nvSpPr>
            <p:cNvPr id="36" name="Овал 3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8140970" y="3645239"/>
            <a:ext cx="1966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задача 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034961" y="4166865"/>
            <a:ext cx="420058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зменшуваного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316499" y="4696731"/>
            <a:ext cx="363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Розв’язуємо додаванням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14304" y="483539"/>
            <a:ext cx="8732066" cy="7506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FEBDF0F-AB89-774B-62E0-970E95323E7A}"/>
              </a:ext>
            </a:extLst>
          </p:cNvPr>
          <p:cNvSpPr txBox="1"/>
          <p:nvPr/>
        </p:nvSpPr>
        <p:spPr>
          <a:xfrm>
            <a:off x="800330" y="2106480"/>
            <a:ext cx="299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Було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FF0000"/>
                </a:solidFill>
              </a:rPr>
              <a:t>? </a:t>
            </a:r>
            <a:r>
              <a:rPr lang="uk-UA" sz="4000" dirty="0" err="1" smtClean="0">
                <a:solidFill>
                  <a:srgbClr val="FF0000"/>
                </a:solidFill>
              </a:rPr>
              <a:t>шм</a:t>
            </a:r>
            <a:r>
              <a:rPr lang="uk-UA" sz="4000" dirty="0" smtClean="0">
                <a:solidFill>
                  <a:srgbClr val="FF0000"/>
                </a:solidFill>
              </a:rPr>
              <a:t>.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B20EA3C-3A82-853B-962E-39578160919A}"/>
              </a:ext>
            </a:extLst>
          </p:cNvPr>
          <p:cNvSpPr txBox="1"/>
          <p:nvPr/>
        </p:nvSpPr>
        <p:spPr>
          <a:xfrm>
            <a:off x="851580" y="2776667"/>
            <a:ext cx="409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З’їли – 10 </a:t>
            </a:r>
            <a:r>
              <a:rPr lang="uk-UA" sz="4000" dirty="0" err="1" smtClean="0">
                <a:solidFill>
                  <a:srgbClr val="7030A0"/>
                </a:solidFill>
              </a:rPr>
              <a:t>шм</a:t>
            </a:r>
            <a:r>
              <a:rPr lang="uk-UA" sz="4000" dirty="0" smtClean="0">
                <a:solidFill>
                  <a:srgbClr val="7030A0"/>
                </a:solidFill>
              </a:rPr>
              <a:t>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CBCFE0B-0C0F-5892-58B6-64CC479EC572}"/>
              </a:ext>
            </a:extLst>
          </p:cNvPr>
          <p:cNvSpPr txBox="1"/>
          <p:nvPr/>
        </p:nvSpPr>
        <p:spPr>
          <a:xfrm>
            <a:off x="800331" y="3448404"/>
            <a:ext cx="32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Залиш.– 2 </a:t>
            </a:r>
            <a:r>
              <a:rPr lang="uk-UA" sz="4000" dirty="0" err="1" smtClean="0">
                <a:solidFill>
                  <a:srgbClr val="7030A0"/>
                </a:solidFill>
              </a:rPr>
              <a:t>шм</a:t>
            </a:r>
            <a:r>
              <a:rPr lang="uk-UA" sz="4000" dirty="0" smtClean="0">
                <a:solidFill>
                  <a:srgbClr val="7030A0"/>
                </a:solidFill>
              </a:rPr>
              <a:t>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2BFDFA35-38DF-782C-F63D-D9A945A17883}"/>
              </a:ext>
            </a:extLst>
          </p:cNvPr>
          <p:cNvSpPr/>
          <p:nvPr/>
        </p:nvSpPr>
        <p:spPr>
          <a:xfrm>
            <a:off x="800330" y="2175185"/>
            <a:ext cx="1162364" cy="65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3211530" y="4804453"/>
            <a:ext cx="3243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12 </a:t>
            </a:r>
            <a:r>
              <a:rPr lang="uk-UA" sz="4000" dirty="0" err="1" smtClean="0">
                <a:solidFill>
                  <a:srgbClr val="7030A0"/>
                </a:solidFill>
              </a:rPr>
              <a:t>шм</a:t>
            </a:r>
            <a:r>
              <a:rPr lang="uk-UA" sz="4000" dirty="0" smtClean="0">
                <a:solidFill>
                  <a:srgbClr val="7030A0"/>
                </a:solidFill>
              </a:rPr>
              <a:t>. було</a:t>
            </a:r>
            <a:r>
              <a:rPr lang="uk-UA" sz="3200" dirty="0" smtClean="0">
                <a:solidFill>
                  <a:srgbClr val="7030A0"/>
                </a:solidFill>
              </a:rPr>
              <a:t>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xmlns="" id="{B9F4753B-37EA-51D5-2E86-063B899F30EF}"/>
              </a:ext>
            </a:extLst>
          </p:cNvPr>
          <p:cNvSpPr/>
          <p:nvPr/>
        </p:nvSpPr>
        <p:spPr>
          <a:xfrm>
            <a:off x="6970946" y="1266838"/>
            <a:ext cx="4503198" cy="22132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Друзі  </a:t>
            </a:r>
            <a:r>
              <a:rPr lang="uk-UA" sz="2800" b="1" dirty="0" smtClean="0">
                <a:solidFill>
                  <a:srgbClr val="FF0000"/>
                </a:solidFill>
              </a:rPr>
              <a:t>з’їли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10 шматочків </a:t>
            </a:r>
            <a:r>
              <a:rPr lang="uk-UA" sz="2800" b="1" dirty="0" smtClean="0">
                <a:solidFill>
                  <a:srgbClr val="7030A0"/>
                </a:solidFill>
              </a:rPr>
              <a:t>піци. І ще </a:t>
            </a:r>
            <a:r>
              <a:rPr lang="uk-UA" sz="2800" b="1" dirty="0" smtClean="0">
                <a:solidFill>
                  <a:srgbClr val="FF0000"/>
                </a:solidFill>
              </a:rPr>
              <a:t>залишилося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2 шматочки</a:t>
            </a:r>
            <a:r>
              <a:rPr lang="uk-UA" sz="2800" b="1" dirty="0">
                <a:solidFill>
                  <a:srgbClr val="7030A0"/>
                </a:solidFill>
              </a:rPr>
              <a:t>. </a:t>
            </a:r>
            <a:r>
              <a:rPr lang="uk-UA" sz="2800" b="1" dirty="0" smtClean="0">
                <a:solidFill>
                  <a:srgbClr val="FF0000"/>
                </a:solidFill>
              </a:rPr>
              <a:t>На скільки шматочків </a:t>
            </a:r>
            <a:r>
              <a:rPr lang="uk-UA" sz="2800" b="1" dirty="0">
                <a:solidFill>
                  <a:srgbClr val="FF0000"/>
                </a:solidFill>
              </a:rPr>
              <a:t>було </a:t>
            </a:r>
            <a:r>
              <a:rPr lang="uk-UA" sz="2800" b="1" dirty="0" smtClean="0">
                <a:solidFill>
                  <a:srgbClr val="FF0000"/>
                </a:solidFill>
              </a:rPr>
              <a:t>поділено</a:t>
            </a:r>
            <a:r>
              <a:rPr lang="uk-UA" sz="2800" b="1" dirty="0" smtClean="0">
                <a:solidFill>
                  <a:srgbClr val="7030A0"/>
                </a:solidFill>
              </a:rPr>
              <a:t> піцу?</a:t>
            </a:r>
            <a:endParaRPr lang="uk-UA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3875" y="4141614"/>
            <a:ext cx="3978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10 + 2 = 12 (</a:t>
            </a:r>
            <a:r>
              <a:rPr lang="uk-UA" sz="4000" dirty="0" err="1" smtClean="0">
                <a:solidFill>
                  <a:srgbClr val="7030A0"/>
                </a:solidFill>
              </a:rPr>
              <a:t>шм</a:t>
            </a:r>
            <a:r>
              <a:rPr lang="uk-UA" sz="4000" dirty="0" smtClean="0">
                <a:solidFill>
                  <a:srgbClr val="7030A0"/>
                </a:solidFill>
              </a:rPr>
              <a:t>.) </a:t>
            </a:r>
            <a:endParaRPr lang="ru-RU" sz="4000" dirty="0"/>
          </a:p>
        </p:txBody>
      </p:sp>
      <p:pic>
        <p:nvPicPr>
          <p:cNvPr id="25" name="Picture 2" descr="Brown Wooden Vector Cupboard Many Different: vector de stock (libre de  regalías) 1572801718 | Shutterstock">
            <a:extLst>
              <a:ext uri="{FF2B5EF4-FFF2-40B4-BE49-F238E27FC236}">
                <a16:creationId xmlns:a16="http://schemas.microsoft.com/office/drawing/2014/main" xmlns="" id="{31DE4734-9167-FB89-8EF9-576983923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t="10995" r="13004" b="28118"/>
          <a:stretch/>
        </p:blipFill>
        <p:spPr bwMode="auto">
          <a:xfrm>
            <a:off x="4715772" y="2106480"/>
            <a:ext cx="2156601" cy="19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 animBg="1"/>
      <p:bldP spid="39" grpId="0" animBg="1"/>
      <p:bldP spid="40" grpId="0" animBg="1"/>
      <p:bldP spid="62" grpId="0"/>
      <p:bldP spid="63" grpId="0"/>
      <p:bldP spid="65" grpId="0"/>
      <p:bldP spid="66" grpId="0" animBg="1"/>
      <p:bldP spid="4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1132113" y="578087"/>
            <a:ext cx="9666515" cy="6864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Гра «Чи правильно ведмедик обчислив вирази?»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2" name="Picture 6" descr="тетрадь в клетку PNG, векторы, PSD и пнг для бесплатной загрузки |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18893" r="8115" b="16546"/>
          <a:stretch/>
        </p:blipFill>
        <p:spPr bwMode="auto">
          <a:xfrm>
            <a:off x="852182" y="1626299"/>
            <a:ext cx="5967652" cy="44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увати 19">
            <a:extLst>
              <a:ext uri="{FF2B5EF4-FFF2-40B4-BE49-F238E27FC236}">
                <a16:creationId xmlns:a16="http://schemas.microsoft.com/office/drawing/2014/main" xmlns="" id="{D301EFFD-D510-BF06-B1DC-E7E92187BC5B}"/>
              </a:ext>
            </a:extLst>
          </p:cNvPr>
          <p:cNvGrpSpPr/>
          <p:nvPr/>
        </p:nvGrpSpPr>
        <p:grpSpPr>
          <a:xfrm>
            <a:off x="7565572" y="1464234"/>
            <a:ext cx="3607424" cy="4732658"/>
            <a:chOff x="6751496" y="1102933"/>
            <a:chExt cx="4769842" cy="5453961"/>
          </a:xfrm>
        </p:grpSpPr>
        <p:pic>
          <p:nvPicPr>
            <p:cNvPr id="46" name="Picture 2" descr="Плакат вырубной Мишка за партой (29.242.00) - купить в Москве недорого: для  учета. Плакаты в интернет-магазине С-5.r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66" b="100000" l="0" r="100000">
                          <a14:foregroundMark x1="95738" y1="55711" x2="95738" y2="55711"/>
                          <a14:foregroundMark x1="98361" y1="56876" x2="98361" y2="568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5904" y="1626299"/>
              <a:ext cx="3505434" cy="4930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5"/>
            <a:srcRect l="15167" t="16779" r="8694" b="9382"/>
            <a:stretch/>
          </p:blipFill>
          <p:spPr>
            <a:xfrm rot="2489759">
              <a:off x="10390862" y="5713722"/>
              <a:ext cx="105682" cy="15555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5"/>
            <a:srcRect l="15167" t="16779" r="8694" b="9382"/>
            <a:stretch/>
          </p:blipFill>
          <p:spPr>
            <a:xfrm rot="4384916">
              <a:off x="10577923" y="5979471"/>
              <a:ext cx="105682" cy="155550"/>
            </a:xfrm>
            <a:prstGeom prst="rect">
              <a:avLst/>
            </a:prstGeom>
          </p:spPr>
        </p:pic>
        <p:sp>
          <p:nvSpPr>
            <p:cNvPr id="49" name="Выноска-облако 48"/>
            <p:cNvSpPr/>
            <p:nvPr/>
          </p:nvSpPr>
          <p:spPr>
            <a:xfrm>
              <a:off x="6751496" y="1102933"/>
              <a:ext cx="1600200" cy="1184651"/>
            </a:xfrm>
            <a:prstGeom prst="cloudCallout">
              <a:avLst>
                <a:gd name="adj1" fmla="val 108148"/>
                <a:gd name="adj2" fmla="val 45873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4" descr="Яндекс.Фотки переехали | Иллюстрации еды, Пчела, Мед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8950" y="1264497"/>
              <a:ext cx="965291" cy="861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TextBox 50"/>
          <p:cNvSpPr txBox="1"/>
          <p:nvPr/>
        </p:nvSpPr>
        <p:spPr>
          <a:xfrm>
            <a:off x="1609500" y="2158956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36 + 11 = 47</a:t>
            </a:r>
            <a:endParaRPr lang="ru-RU" sz="2400" dirty="0"/>
          </a:p>
        </p:txBody>
      </p:sp>
      <p:pic>
        <p:nvPicPr>
          <p:cNvPr id="52" name="Picture 8" descr="Ручка векторы, картинки, клипарт Ручка | скачать на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7500" l="72167" r="94500">
                        <a14:foregroundMark x1="84167" y1="7000" x2="84167" y2="7000"/>
                        <a14:foregroundMark x1="84500" y1="4833" x2="84500" y2="4833"/>
                        <a14:foregroundMark x1="91333" y1="34167" x2="91333" y2="34167"/>
                        <a14:foregroundMark x1="90333" y1="26500" x2="90333" y2="26500"/>
                        <a14:foregroundMark x1="90167" y1="48000" x2="90167" y2="48000"/>
                        <a14:foregroundMark x1="90333" y1="28167" x2="90333" y2="2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67" r="5880"/>
          <a:stretch/>
        </p:blipFill>
        <p:spPr bwMode="auto">
          <a:xfrm rot="2372233" flipH="1">
            <a:off x="6428286" y="3737515"/>
            <a:ext cx="264204" cy="15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увати 1">
            <a:extLst>
              <a:ext uri="{FF2B5EF4-FFF2-40B4-BE49-F238E27FC236}">
                <a16:creationId xmlns:a16="http://schemas.microsoft.com/office/drawing/2014/main" xmlns="" id="{B775724E-DFA9-1669-B696-F4D36D7E4F1B}"/>
              </a:ext>
            </a:extLst>
          </p:cNvPr>
          <p:cNvGrpSpPr/>
          <p:nvPr/>
        </p:nvGrpSpPr>
        <p:grpSpPr>
          <a:xfrm>
            <a:off x="2866730" y="3642904"/>
            <a:ext cx="393700" cy="352454"/>
            <a:chOff x="3093769" y="2380509"/>
            <a:chExt cx="393700" cy="352454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>
              <a:off x="3093769" y="2416890"/>
              <a:ext cx="393700" cy="2796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3135610" y="2380509"/>
              <a:ext cx="248642" cy="3524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232395" y="3556941"/>
            <a:ext cx="63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</a:rPr>
              <a:t>88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475047A-B896-85D8-5FC6-02770F0ACB4A}"/>
              </a:ext>
            </a:extLst>
          </p:cNvPr>
          <p:cNvSpPr txBox="1"/>
          <p:nvPr/>
        </p:nvSpPr>
        <p:spPr>
          <a:xfrm>
            <a:off x="1609500" y="2851384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10 + 25 = 35</a:t>
            </a:r>
            <a:endParaRPr lang="ru-RU" sz="2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4DB1B94-E251-61C4-78D2-CB1F8C8F993D}"/>
              </a:ext>
            </a:extLst>
          </p:cNvPr>
          <p:cNvSpPr txBox="1"/>
          <p:nvPr/>
        </p:nvSpPr>
        <p:spPr>
          <a:xfrm>
            <a:off x="1609500" y="3556940"/>
            <a:ext cx="1705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77 + 11 = 66</a:t>
            </a:r>
            <a:endParaRPr lang="ru-RU" sz="2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73698DA-D996-2FED-AA29-26AB37CB3ECE}"/>
              </a:ext>
            </a:extLst>
          </p:cNvPr>
          <p:cNvSpPr txBox="1"/>
          <p:nvPr/>
        </p:nvSpPr>
        <p:spPr>
          <a:xfrm>
            <a:off x="1609499" y="4311139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81 + 11 = 92</a:t>
            </a:r>
            <a:endParaRPr lang="ru-RU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E7B743F-5303-D101-0118-735C4D8D969B}"/>
              </a:ext>
            </a:extLst>
          </p:cNvPr>
          <p:cNvSpPr txBox="1"/>
          <p:nvPr/>
        </p:nvSpPr>
        <p:spPr>
          <a:xfrm>
            <a:off x="4132954" y="2165711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21 + 21 = 42</a:t>
            </a:r>
            <a:endParaRPr lang="ru-RU" sz="24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48AB265-032A-B822-075F-70F08087A4D9}"/>
              </a:ext>
            </a:extLst>
          </p:cNvPr>
          <p:cNvSpPr txBox="1"/>
          <p:nvPr/>
        </p:nvSpPr>
        <p:spPr>
          <a:xfrm>
            <a:off x="4132954" y="2871298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50 + 10 = 60</a:t>
            </a:r>
            <a:endParaRPr lang="ru-RU" sz="24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7E731C0-7E70-9BEA-C9BB-87ED9B17C9A6}"/>
              </a:ext>
            </a:extLst>
          </p:cNvPr>
          <p:cNvSpPr txBox="1"/>
          <p:nvPr/>
        </p:nvSpPr>
        <p:spPr>
          <a:xfrm>
            <a:off x="4132954" y="3599731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80 + 15 = 95</a:t>
            </a:r>
            <a:endParaRPr lang="ru-RU" sz="24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F11295D-A971-9A18-6830-783E4C0A4105}"/>
              </a:ext>
            </a:extLst>
          </p:cNvPr>
          <p:cNvSpPr txBox="1"/>
          <p:nvPr/>
        </p:nvSpPr>
        <p:spPr>
          <a:xfrm>
            <a:off x="4132954" y="4303610"/>
            <a:ext cx="20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43 + 34 = 17</a:t>
            </a:r>
            <a:endParaRPr lang="ru-RU" sz="2400" dirty="0"/>
          </a:p>
        </p:txBody>
      </p:sp>
      <p:grpSp>
        <p:nvGrpSpPr>
          <p:cNvPr id="65" name="Групувати 12">
            <a:extLst>
              <a:ext uri="{FF2B5EF4-FFF2-40B4-BE49-F238E27FC236}">
                <a16:creationId xmlns:a16="http://schemas.microsoft.com/office/drawing/2014/main" xmlns="" id="{FF4C2FB6-ED89-16D1-B40E-CCB103628116}"/>
              </a:ext>
            </a:extLst>
          </p:cNvPr>
          <p:cNvGrpSpPr/>
          <p:nvPr/>
        </p:nvGrpSpPr>
        <p:grpSpPr>
          <a:xfrm>
            <a:off x="5432948" y="4358215"/>
            <a:ext cx="393700" cy="352454"/>
            <a:chOff x="3093769" y="2380509"/>
            <a:chExt cx="393700" cy="352454"/>
          </a:xfrm>
        </p:grpSpPr>
        <p:cxnSp>
          <p:nvCxnSpPr>
            <p:cNvPr id="66" name="Прямая соединительная линия 32">
              <a:extLst>
                <a:ext uri="{FF2B5EF4-FFF2-40B4-BE49-F238E27FC236}">
                  <a16:creationId xmlns:a16="http://schemas.microsoft.com/office/drawing/2014/main" xmlns="" id="{173EF486-932D-103E-A89D-866A631F5675}"/>
                </a:ext>
              </a:extLst>
            </p:cNvPr>
            <p:cNvCxnSpPr/>
            <p:nvPr/>
          </p:nvCxnSpPr>
          <p:spPr>
            <a:xfrm>
              <a:off x="3093769" y="2416890"/>
              <a:ext cx="393700" cy="2796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33">
              <a:extLst>
                <a:ext uri="{FF2B5EF4-FFF2-40B4-BE49-F238E27FC236}">
                  <a16:creationId xmlns:a16="http://schemas.microsoft.com/office/drawing/2014/main" xmlns="" id="{153BEE53-5070-4F0D-82A6-6C2433CF7BE8}"/>
                </a:ext>
              </a:extLst>
            </p:cNvPr>
            <p:cNvCxnSpPr/>
            <p:nvPr/>
          </p:nvCxnSpPr>
          <p:spPr>
            <a:xfrm flipH="1">
              <a:off x="3135610" y="2380509"/>
              <a:ext cx="248642" cy="3524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9E7E347-6FD6-8678-FF2A-DB61812E9822}"/>
              </a:ext>
            </a:extLst>
          </p:cNvPr>
          <p:cNvSpPr txBox="1"/>
          <p:nvPr/>
        </p:nvSpPr>
        <p:spPr>
          <a:xfrm>
            <a:off x="5745959" y="4303609"/>
            <a:ext cx="63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>
                <a:solidFill>
                  <a:srgbClr val="FF0000"/>
                </a:solidFill>
              </a:rPr>
              <a:t>77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3" r="72432" b="64617"/>
          <a:stretch/>
        </p:blipFill>
        <p:spPr>
          <a:xfrm>
            <a:off x="2025740" y="1528095"/>
            <a:ext cx="5799109" cy="42773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2171733" y="690100"/>
            <a:ext cx="8732066" cy="7576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Склади вирази до схем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48477" y="3405536"/>
            <a:ext cx="1977263" cy="30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Картинки до тестів\Схема до задач\Схема знах сум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22310" r="14693" b="42696"/>
          <a:stretch/>
        </p:blipFill>
        <p:spPr bwMode="auto">
          <a:xfrm>
            <a:off x="2259277" y="1968076"/>
            <a:ext cx="2176801" cy="8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Картинки до тестів\Схема до задач\Схема знах додан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3176" r="13964" b="32815"/>
          <a:stretch/>
        </p:blipFill>
        <p:spPr bwMode="auto">
          <a:xfrm>
            <a:off x="5636649" y="2205190"/>
            <a:ext cx="2188200" cy="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2D1DBFA-A211-0470-9BE8-14010E3A643E}"/>
              </a:ext>
            </a:extLst>
          </p:cNvPr>
          <p:cNvSpPr txBox="1"/>
          <p:nvPr/>
        </p:nvSpPr>
        <p:spPr>
          <a:xfrm>
            <a:off x="2368057" y="3459764"/>
            <a:ext cx="179615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3366FF"/>
                </a:solidFill>
              </a:rPr>
              <a:t>6 0 </a:t>
            </a:r>
            <a:r>
              <a:rPr lang="uk-UA" sz="3200" dirty="0">
                <a:solidFill>
                  <a:srgbClr val="3366FF"/>
                </a:solidFill>
              </a:rPr>
              <a:t>+ </a:t>
            </a:r>
            <a:r>
              <a:rPr lang="uk-UA" sz="3200" dirty="0" smtClean="0">
                <a:solidFill>
                  <a:srgbClr val="3366FF"/>
                </a:solidFill>
              </a:rPr>
              <a:t> 8 </a:t>
            </a:r>
            <a:r>
              <a:rPr lang="uk-UA" sz="3200" dirty="0" smtClean="0">
                <a:solidFill>
                  <a:srgbClr val="3366FF"/>
                </a:solidFill>
              </a:rPr>
              <a:t>=</a:t>
            </a:r>
            <a:endParaRPr lang="uk-UA" sz="3200" dirty="0">
              <a:solidFill>
                <a:srgbClr val="3366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5374222" y="3436440"/>
            <a:ext cx="173500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3366FF"/>
                </a:solidFill>
              </a:rPr>
              <a:t>6 8 </a:t>
            </a:r>
            <a:r>
              <a:rPr lang="uk-UA" sz="3200" dirty="0">
                <a:solidFill>
                  <a:srgbClr val="3366FF"/>
                </a:solidFill>
              </a:rPr>
              <a:t>– </a:t>
            </a:r>
            <a:r>
              <a:rPr lang="uk-UA" sz="3200" dirty="0" smtClean="0">
                <a:solidFill>
                  <a:srgbClr val="3366FF"/>
                </a:solidFill>
              </a:rPr>
              <a:t>8  =</a:t>
            </a:r>
            <a:endParaRPr lang="uk-UA" sz="3200" dirty="0">
              <a:solidFill>
                <a:srgbClr val="3366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816" y="3459764"/>
            <a:ext cx="7065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68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31488" y="3459764"/>
            <a:ext cx="70650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60 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33910" y="2815497"/>
            <a:ext cx="75696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60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42485" y="2796580"/>
            <a:ext cx="52172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52266" y="1706466"/>
            <a:ext cx="756965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68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21673" y="2796580"/>
            <a:ext cx="59602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67617A2-890E-A77B-9476-2CE523E4ACCF}"/>
              </a:ext>
            </a:extLst>
          </p:cNvPr>
          <p:cNvSpPr/>
          <p:nvPr/>
        </p:nvSpPr>
        <p:spPr>
          <a:xfrm>
            <a:off x="8179683" y="1968075"/>
            <a:ext cx="3272088" cy="219026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Що відомо, що невідомо в кожній схемі? 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 знайти невідоме число?</a:t>
            </a: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 пов’язані дії додавання й віднімання?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4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03591" y="525066"/>
            <a:ext cx="8732066" cy="7446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Міркую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96047" y="1475668"/>
            <a:ext cx="5723410" cy="9174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Зі скількох кубиків складено фігуру?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Добре подумай</a:t>
            </a:r>
            <a:r>
              <a:rPr lang="uk-UA" sz="2400" b="1" dirty="0" smtClean="0">
                <a:solidFill>
                  <a:srgbClr val="7030A0"/>
                </a:solidFill>
              </a:rPr>
              <a:t>!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6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3051" y="1816768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Куб 16">
            <a:extLst>
              <a:ext uri="{FF2B5EF4-FFF2-40B4-BE49-F238E27FC236}">
                <a16:creationId xmlns:a16="http://schemas.microsoft.com/office/drawing/2014/main" xmlns="" id="{0FE16DFD-A4B9-A97B-0771-B1A615F7FF2F}"/>
              </a:ext>
            </a:extLst>
          </p:cNvPr>
          <p:cNvSpPr/>
          <p:nvPr/>
        </p:nvSpPr>
        <p:spPr>
          <a:xfrm>
            <a:off x="6063995" y="3079912"/>
            <a:ext cx="1216325" cy="1130672"/>
          </a:xfrm>
          <a:prstGeom prst="cub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Куб 17">
            <a:extLst>
              <a:ext uri="{FF2B5EF4-FFF2-40B4-BE49-F238E27FC236}">
                <a16:creationId xmlns:a16="http://schemas.microsoft.com/office/drawing/2014/main" xmlns="" id="{EB03F027-8E0C-F18B-2013-8F26D9FA736F}"/>
              </a:ext>
            </a:extLst>
          </p:cNvPr>
          <p:cNvSpPr/>
          <p:nvPr/>
        </p:nvSpPr>
        <p:spPr>
          <a:xfrm>
            <a:off x="4847670" y="3364584"/>
            <a:ext cx="1216325" cy="1130672"/>
          </a:xfrm>
          <a:prstGeom prst="cub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Куб 18">
            <a:extLst>
              <a:ext uri="{FF2B5EF4-FFF2-40B4-BE49-F238E27FC236}">
                <a16:creationId xmlns:a16="http://schemas.microsoft.com/office/drawing/2014/main" xmlns="" id="{8A02C21B-4D18-A920-CFDE-D7C5CD2B1FC3}"/>
              </a:ext>
            </a:extLst>
          </p:cNvPr>
          <p:cNvSpPr/>
          <p:nvPr/>
        </p:nvSpPr>
        <p:spPr>
          <a:xfrm>
            <a:off x="5730028" y="3364064"/>
            <a:ext cx="1216325" cy="1130672"/>
          </a:xfrm>
          <a:prstGeom prst="cub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Куб 19">
            <a:extLst>
              <a:ext uri="{FF2B5EF4-FFF2-40B4-BE49-F238E27FC236}">
                <a16:creationId xmlns:a16="http://schemas.microsoft.com/office/drawing/2014/main" xmlns="" id="{220B1753-D5D2-F132-1C77-42EBB98AFDD8}"/>
              </a:ext>
            </a:extLst>
          </p:cNvPr>
          <p:cNvSpPr/>
          <p:nvPr/>
        </p:nvSpPr>
        <p:spPr>
          <a:xfrm>
            <a:off x="6677787" y="3364584"/>
            <a:ext cx="1216325" cy="1130672"/>
          </a:xfrm>
          <a:prstGeom prst="cub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Куб 20">
            <a:extLst>
              <a:ext uri="{FF2B5EF4-FFF2-40B4-BE49-F238E27FC236}">
                <a16:creationId xmlns:a16="http://schemas.microsoft.com/office/drawing/2014/main" xmlns="" id="{5E70A6A3-3D12-BD65-FFD1-C8D4757F1EAC}"/>
              </a:ext>
            </a:extLst>
          </p:cNvPr>
          <p:cNvSpPr/>
          <p:nvPr/>
        </p:nvSpPr>
        <p:spPr>
          <a:xfrm>
            <a:off x="5514779" y="3649256"/>
            <a:ext cx="1216325" cy="1130672"/>
          </a:xfrm>
          <a:prstGeom prst="cub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Куб 21">
            <a:extLst>
              <a:ext uri="{FF2B5EF4-FFF2-40B4-BE49-F238E27FC236}">
                <a16:creationId xmlns:a16="http://schemas.microsoft.com/office/drawing/2014/main" xmlns="" id="{680EC74E-17F6-362D-122D-BB123A67301B}"/>
              </a:ext>
            </a:extLst>
          </p:cNvPr>
          <p:cNvSpPr/>
          <p:nvPr/>
        </p:nvSpPr>
        <p:spPr>
          <a:xfrm>
            <a:off x="5789386" y="2514576"/>
            <a:ext cx="1216325" cy="1130672"/>
          </a:xfrm>
          <a:prstGeom prst="cub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5" name="Picture 6" descr="Mr Peabody Stickers | Redbubble">
            <a:extLst>
              <a:ext uri="{FF2B5EF4-FFF2-40B4-BE49-F238E27FC236}">
                <a16:creationId xmlns:a16="http://schemas.microsoft.com/office/drawing/2014/main" xmlns="" id="{4619499C-9A3C-047A-E90C-070FB624B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68695" y="2544945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Пирамида рисунок детский (59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4" r="12232"/>
          <a:stretch/>
        </p:blipFill>
        <p:spPr bwMode="auto">
          <a:xfrm>
            <a:off x="912922" y="1859301"/>
            <a:ext cx="3144798" cy="41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Блок-схема: магнитный диск 34"/>
          <p:cNvSpPr/>
          <p:nvPr/>
        </p:nvSpPr>
        <p:spPr>
          <a:xfrm>
            <a:off x="5203304" y="5210613"/>
            <a:ext cx="6081574" cy="1275069"/>
          </a:xfrm>
          <a:prstGeom prst="flowChartMagneticDisk">
            <a:avLst/>
          </a:prstGeom>
          <a:solidFill>
            <a:srgbClr val="F01E0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магнитный диск 35"/>
          <p:cNvSpPr/>
          <p:nvPr/>
        </p:nvSpPr>
        <p:spPr>
          <a:xfrm>
            <a:off x="5530758" y="4495837"/>
            <a:ext cx="5388406" cy="1176457"/>
          </a:xfrm>
          <a:prstGeom prst="flowChartMagneticDisk">
            <a:avLst/>
          </a:prstGeom>
          <a:solidFill>
            <a:srgbClr val="FECC0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магнитный диск 36"/>
          <p:cNvSpPr/>
          <p:nvPr/>
        </p:nvSpPr>
        <p:spPr>
          <a:xfrm>
            <a:off x="5876744" y="3753113"/>
            <a:ext cx="4603687" cy="1176457"/>
          </a:xfrm>
          <a:prstGeom prst="flowChartMagneticDisk">
            <a:avLst/>
          </a:prstGeom>
          <a:solidFill>
            <a:srgbClr val="6FB930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магнитный диск 37"/>
          <p:cNvSpPr/>
          <p:nvPr/>
        </p:nvSpPr>
        <p:spPr>
          <a:xfrm>
            <a:off x="6296876" y="3016257"/>
            <a:ext cx="3766653" cy="1176457"/>
          </a:xfrm>
          <a:prstGeom prst="flowChartMagneticDisk">
            <a:avLst/>
          </a:prstGeom>
          <a:solidFill>
            <a:srgbClr val="70D7E5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магнитный диск 38"/>
          <p:cNvSpPr/>
          <p:nvPr/>
        </p:nvSpPr>
        <p:spPr>
          <a:xfrm>
            <a:off x="6618149" y="2391509"/>
            <a:ext cx="3034248" cy="1043044"/>
          </a:xfrm>
          <a:prstGeom prst="flowChartMagneticDisk">
            <a:avLst/>
          </a:prstGeom>
          <a:solidFill>
            <a:srgbClr val="FD98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280602" y="5771077"/>
            <a:ext cx="631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ви розкажете про урок своїми рідним?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54162" y="4319967"/>
            <a:ext cx="477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ви раділи своїм успіхам?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94457" y="3587128"/>
            <a:ext cx="477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на уроці було сумно?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76744" y="5028369"/>
            <a:ext cx="4772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справдилися ваші очікування?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39264" y="2791447"/>
            <a:ext cx="2818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 я знаю …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8" descr="Смайлики: стоковые векторные изображения, иллюстрации |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1" b="99582" l="0" r="99667">
                        <a14:foregroundMark x1="68500" y1="16109" x2="68500" y2="16109"/>
                        <a14:foregroundMark x1="77000" y1="28243" x2="77000" y2="28243"/>
                        <a14:foregroundMark x1="76833" y1="37657" x2="76833" y2="37657"/>
                        <a14:foregroundMark x1="68833" y1="62552" x2="68833" y2="62552"/>
                        <a14:foregroundMark x1="65667" y1="81590" x2="65667" y2="81590"/>
                        <a14:foregroundMark x1="70500" y1="32008" x2="70500" y2="32008"/>
                        <a14:foregroundMark x1="58667" y1="23222" x2="58667" y2="23222"/>
                        <a14:foregroundMark x1="83167" y1="17155" x2="83167" y2="17155"/>
                        <a14:foregroundMark x1="69000" y1="49163" x2="69000" y2="49163"/>
                        <a14:foregroundMark x1="86667" y1="34310" x2="86667" y2="34310"/>
                        <a14:foregroundMark x1="87667" y1="24895" x2="87667" y2="24895"/>
                        <a14:foregroundMark x1="58333" y1="9833" x2="58333" y2="9833"/>
                        <a14:foregroundMark x1="65833" y1="32845" x2="65833" y2="32845"/>
                        <a14:foregroundMark x1="66333" y1="19456" x2="66333" y2="19456"/>
                        <a14:foregroundMark x1="92833" y1="17155" x2="92833" y2="17155"/>
                        <a14:foregroundMark x1="77333" y1="18828" x2="77333" y2="18828"/>
                        <a14:foregroundMark x1="52667" y1="12134" x2="52667" y2="12134"/>
                        <a14:foregroundMark x1="65333" y1="11506" x2="65333" y2="11506"/>
                        <a14:foregroundMark x1="65667" y1="28870" x2="65667" y2="28870"/>
                        <a14:foregroundMark x1="80167" y1="21548" x2="80167" y2="21548"/>
                        <a14:foregroundMark x1="81667" y1="36820" x2="81667" y2="36820"/>
                        <a14:foregroundMark x1="60000" y1="26151" x2="60000" y2="26151"/>
                        <a14:foregroundMark x1="55000" y1="18619" x2="55000" y2="18619"/>
                        <a14:foregroundMark x1="59667" y1="31172" x2="59667" y2="31172"/>
                        <a14:foregroundMark x1="68500" y1="38703" x2="68500" y2="38703"/>
                        <a14:foregroundMark x1="90667" y1="14226" x2="90667" y2="14226"/>
                        <a14:foregroundMark x1="90667" y1="25523" x2="90667" y2="25523"/>
                        <a14:foregroundMark x1="91500" y1="32845" x2="91500" y2="32845"/>
                        <a14:foregroundMark x1="88167" y1="16527" x2="88167" y2="16527"/>
                        <a14:foregroundMark x1="82833" y1="13180" x2="82833" y2="13180"/>
                        <a14:foregroundMark x1="73333" y1="24477" x2="73333" y2="24477"/>
                        <a14:foregroundMark x1="70167" y1="22176" x2="70167" y2="22176"/>
                        <a14:foregroundMark x1="59667" y1="13808" x2="59667" y2="13808"/>
                        <a14:foregroundMark x1="54500" y1="23431" x2="54500" y2="23431"/>
                        <a14:foregroundMark x1="57167" y1="29916" x2="57167" y2="29916"/>
                        <a14:foregroundMark x1="63167" y1="36820" x2="63167" y2="36820"/>
                        <a14:foregroundMark x1="73667" y1="41213" x2="73667" y2="41213"/>
                        <a14:foregroundMark x1="80500" y1="42887" x2="80500" y2="42887"/>
                        <a14:foregroundMark x1="84833" y1="40586" x2="84833" y2="40586"/>
                        <a14:foregroundMark x1="92333" y1="28033" x2="92333" y2="28033"/>
                        <a14:foregroundMark x1="93000" y1="20921" x2="93000" y2="20921"/>
                        <a14:foregroundMark x1="85333" y1="24686" x2="85333" y2="24686"/>
                        <a14:foregroundMark x1="82333" y1="26151" x2="82333" y2="26151"/>
                        <a14:foregroundMark x1="84333" y1="29498" x2="84333" y2="29498"/>
                        <a14:foregroundMark x1="62500" y1="8159" x2="62500" y2="8159"/>
                        <a14:foregroundMark x1="62167" y1="17992" x2="62167" y2="17992"/>
                        <a14:foregroundMark x1="68667" y1="12134" x2="68667" y2="12134"/>
                        <a14:foregroundMark x1="81167" y1="14644" x2="81167" y2="14644"/>
                        <a14:foregroundMark x1="65000" y1="53347" x2="65000" y2="53347"/>
                        <a14:foregroundMark x1="72833" y1="38075" x2="72833" y2="38075"/>
                        <a14:foregroundMark x1="67167" y1="46025" x2="67167" y2="46025"/>
                        <a14:foregroundMark x1="59833" y1="51255" x2="59833" y2="51255"/>
                        <a14:foregroundMark x1="60833" y1="54603" x2="60833" y2="54603"/>
                        <a14:foregroundMark x1="65667" y1="46862" x2="65667" y2="46862"/>
                        <a14:foregroundMark x1="65167" y1="39540" x2="65167" y2="39540"/>
                        <a14:foregroundMark x1="72333" y1="44351" x2="72333" y2="44351"/>
                        <a14:foregroundMark x1="72500" y1="32008" x2="72500" y2="32008"/>
                        <a14:foregroundMark x1="53833" y1="8159" x2="53833" y2="8159"/>
                        <a14:foregroundMark x1="54167" y1="28033" x2="54167" y2="280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281" y="1075404"/>
            <a:ext cx="2154028" cy="17160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262743" y="570729"/>
            <a:ext cx="9721439" cy="5940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«Піраміда знань» 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67522" y="576485"/>
            <a:ext cx="8811364" cy="6753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7474" y="2201620"/>
            <a:ext cx="1254083" cy="12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86983" y="460878"/>
            <a:ext cx="8811364" cy="5706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ordwall.net/resourceajax/qr?shareLocation=4&amp;activityId=7115116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25" y="2201621"/>
            <a:ext cx="1197362" cy="11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70990" y="469126"/>
            <a:ext cx="8732066" cy="7065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89" y="4184216"/>
            <a:ext cx="4743739" cy="22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05" y="1609345"/>
            <a:ext cx="3488366" cy="4347272"/>
          </a:xfrm>
          <a:prstGeom prst="rect">
            <a:avLst/>
          </a:prstGeom>
        </p:spPr>
      </p:pic>
      <p:sp>
        <p:nvSpPr>
          <p:cNvPr id="26" name="Прямокутник: округлені кути 11">
            <a:extLst>
              <a:ext uri="{FF2B5EF4-FFF2-40B4-BE49-F238E27FC236}">
                <a16:creationId xmlns:a16="http://schemas.microsoft.com/office/drawing/2014/main" xmlns="" id="{69B8F106-52D3-4E2F-A595-3B4F8D378452}"/>
              </a:ext>
            </a:extLst>
          </p:cNvPr>
          <p:cNvSpPr/>
          <p:nvPr/>
        </p:nvSpPr>
        <p:spPr>
          <a:xfrm>
            <a:off x="4513884" y="1382157"/>
            <a:ext cx="5900057" cy="2657727"/>
          </a:xfrm>
          <a:prstGeom prst="cloudCallout">
            <a:avLst>
              <a:gd name="adj1" fmla="val 62982"/>
              <a:gd name="adj2" fmla="val 31623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Добрий день, дорогі друзі!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Добрий день!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На вас чекає гарний день.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Бачу, всі веселі і здорові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До уроку всі готові!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кутник: округлені кути 1023">
            <a:extLst>
              <a:ext uri="{FF2B5EF4-FFF2-40B4-BE49-F238E27FC236}">
                <a16:creationId xmlns:a16="http://schemas.microsoft.com/office/drawing/2014/main" xmlns="" id="{01888209-F8A6-CAE9-C730-0FC653893833}"/>
              </a:ext>
            </a:extLst>
          </p:cNvPr>
          <p:cNvSpPr/>
          <p:nvPr/>
        </p:nvSpPr>
        <p:spPr>
          <a:xfrm>
            <a:off x="6644395" y="2194905"/>
            <a:ext cx="4438835" cy="619501"/>
          </a:xfrm>
          <a:prstGeom prst="roundRect">
            <a:avLst/>
          </a:prstGeom>
          <a:solidFill>
            <a:srgbClr val="00CC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рямокутник: округлені кути 62">
            <a:extLst>
              <a:ext uri="{FF2B5EF4-FFF2-40B4-BE49-F238E27FC236}">
                <a16:creationId xmlns:a16="http://schemas.microsoft.com/office/drawing/2014/main" xmlns="" id="{15B50001-0E42-88A7-94EC-DE08E08AF807}"/>
              </a:ext>
            </a:extLst>
          </p:cNvPr>
          <p:cNvSpPr/>
          <p:nvPr/>
        </p:nvSpPr>
        <p:spPr>
          <a:xfrm>
            <a:off x="849919" y="2194905"/>
            <a:ext cx="4438835" cy="724026"/>
          </a:xfrm>
          <a:prstGeom prst="roundRect">
            <a:avLst/>
          </a:prstGeom>
          <a:solidFill>
            <a:srgbClr val="00CC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угольник 7">
            <a:extLst>
              <a:ext uri="{FF2B5EF4-FFF2-40B4-BE49-F238E27FC236}">
                <a16:creationId xmlns:a16="http://schemas.microsoft.com/office/drawing/2014/main" xmlns="" id="{84196B2B-A369-D8F2-8123-2FCB91BE35C8}"/>
              </a:ext>
            </a:extLst>
          </p:cNvPr>
          <p:cNvSpPr/>
          <p:nvPr/>
        </p:nvSpPr>
        <p:spPr>
          <a:xfrm>
            <a:off x="1948438" y="476951"/>
            <a:ext cx="8732066" cy="70959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Актуалізація </a:t>
            </a:r>
            <a:r>
              <a:rPr lang="uk-UA" sz="4000" b="1" dirty="0" smtClean="0"/>
              <a:t>вивченого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F71D361B-4AF7-1DEA-940A-FEF4876F3CF3}"/>
              </a:ext>
            </a:extLst>
          </p:cNvPr>
          <p:cNvSpPr/>
          <p:nvPr/>
        </p:nvSpPr>
        <p:spPr>
          <a:xfrm>
            <a:off x="2432839" y="1197430"/>
            <a:ext cx="7459453" cy="6478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Розташуй числа в яблучках у порядку зростання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BDCFABF-9048-C378-3394-2CEB9BADCD5F}"/>
              </a:ext>
            </a:extLst>
          </p:cNvPr>
          <p:cNvSpPr txBox="1"/>
          <p:nvPr/>
        </p:nvSpPr>
        <p:spPr>
          <a:xfrm>
            <a:off x="1268615" y="2225663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835BD6D3-5F56-D087-D941-49675DCF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0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9FBB1264-EAF4-C8D2-8ED9-93E65CFB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03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FE508E1D-D4CE-09BD-ADF3-FC172E16A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68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0076FF39-C2E0-A4D0-F2E2-BB05BE4C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33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063AEC58-28CF-3ACF-2687-1729745A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68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BBC3EA59-1B37-1F8B-7269-62453A5F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95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23ACD5FE-87AF-4185-4515-EEE2F37D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38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27F7BD64-7F0D-ED2E-61FE-AB4C3B8A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703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BA469F5B-561C-A45D-9D63-8E01941B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468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Яблоко клипарт (63 фото) » Рисунки для срисовки и не только">
            <a:extLst>
              <a:ext uri="{FF2B5EF4-FFF2-40B4-BE49-F238E27FC236}">
                <a16:creationId xmlns:a16="http://schemas.microsoft.com/office/drawing/2014/main" xmlns="" id="{F8383068-7170-0D26-A0B7-551B0B5A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03" y="3178205"/>
            <a:ext cx="1024271" cy="130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5B79AD5-0F3E-4C0A-ACD4-28849695F819}"/>
              </a:ext>
            </a:extLst>
          </p:cNvPr>
          <p:cNvSpPr txBox="1"/>
          <p:nvPr/>
        </p:nvSpPr>
        <p:spPr>
          <a:xfrm>
            <a:off x="517833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6C018D5-11AC-74D4-54AC-BC7EFE7E8965}"/>
              </a:ext>
            </a:extLst>
          </p:cNvPr>
          <p:cNvSpPr txBox="1"/>
          <p:nvPr/>
        </p:nvSpPr>
        <p:spPr>
          <a:xfrm>
            <a:off x="1984656" y="2225663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29,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2EF990-EA9E-E064-781C-F5423750A1C2}"/>
              </a:ext>
            </a:extLst>
          </p:cNvPr>
          <p:cNvSpPr txBox="1"/>
          <p:nvPr/>
        </p:nvSpPr>
        <p:spPr>
          <a:xfrm>
            <a:off x="2700697" y="2225663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82,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C8DA8A9-A62E-18EB-B2D0-C6EAD2D1D66D}"/>
              </a:ext>
            </a:extLst>
          </p:cNvPr>
          <p:cNvSpPr txBox="1"/>
          <p:nvPr/>
        </p:nvSpPr>
        <p:spPr>
          <a:xfrm>
            <a:off x="3435518" y="2225663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74,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FB5F746-7A75-204D-6077-D2BA36CE363F}"/>
              </a:ext>
            </a:extLst>
          </p:cNvPr>
          <p:cNvSpPr txBox="1"/>
          <p:nvPr/>
        </p:nvSpPr>
        <p:spPr>
          <a:xfrm>
            <a:off x="4127695" y="2225663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16C51CB-19B5-2C3F-D5A7-5EB46E8CB82D}"/>
              </a:ext>
            </a:extLst>
          </p:cNvPr>
          <p:cNvSpPr txBox="1"/>
          <p:nvPr/>
        </p:nvSpPr>
        <p:spPr>
          <a:xfrm>
            <a:off x="7190105" y="2145308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87,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F8CE6BF-2F88-0510-AA4A-B020594262C2}"/>
              </a:ext>
            </a:extLst>
          </p:cNvPr>
          <p:cNvSpPr txBox="1"/>
          <p:nvPr/>
        </p:nvSpPr>
        <p:spPr>
          <a:xfrm>
            <a:off x="7906146" y="2145308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49,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62D3986-1221-00CD-84CC-8AEFD47EA37E}"/>
              </a:ext>
            </a:extLst>
          </p:cNvPr>
          <p:cNvSpPr txBox="1"/>
          <p:nvPr/>
        </p:nvSpPr>
        <p:spPr>
          <a:xfrm>
            <a:off x="8622187" y="2145308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78,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06BB56D-3AE9-E2DC-A5EA-BF3B5D096B05}"/>
              </a:ext>
            </a:extLst>
          </p:cNvPr>
          <p:cNvSpPr txBox="1"/>
          <p:nvPr/>
        </p:nvSpPr>
        <p:spPr>
          <a:xfrm>
            <a:off x="9357008" y="2145308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50,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B49C469-6A85-9A47-A8FA-72FD3C1F94CB}"/>
              </a:ext>
            </a:extLst>
          </p:cNvPr>
          <p:cNvSpPr txBox="1"/>
          <p:nvPr/>
        </p:nvSpPr>
        <p:spPr>
          <a:xfrm>
            <a:off x="10049185" y="2145308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B69FAB3-2D2F-98AE-3532-A8F5E39CDB26}"/>
              </a:ext>
            </a:extLst>
          </p:cNvPr>
          <p:cNvSpPr txBox="1"/>
          <p:nvPr/>
        </p:nvSpPr>
        <p:spPr>
          <a:xfrm>
            <a:off x="1600402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ACBC8FA-3290-6C7E-288E-A873FF7CB77D}"/>
              </a:ext>
            </a:extLst>
          </p:cNvPr>
          <p:cNvSpPr txBox="1"/>
          <p:nvPr/>
        </p:nvSpPr>
        <p:spPr>
          <a:xfrm>
            <a:off x="2659945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4223D4A-F3FE-B450-6C3C-D38AF3832247}"/>
              </a:ext>
            </a:extLst>
          </p:cNvPr>
          <p:cNvSpPr txBox="1"/>
          <p:nvPr/>
        </p:nvSpPr>
        <p:spPr>
          <a:xfrm>
            <a:off x="3759319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9A532FC-389D-8741-5633-F22DFECBB9EE}"/>
              </a:ext>
            </a:extLst>
          </p:cNvPr>
          <p:cNvSpPr txBox="1"/>
          <p:nvPr/>
        </p:nvSpPr>
        <p:spPr>
          <a:xfrm>
            <a:off x="4775147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F99B58-F95D-2C03-7AD8-61C16260734F}"/>
              </a:ext>
            </a:extLst>
          </p:cNvPr>
          <p:cNvSpPr txBox="1"/>
          <p:nvPr/>
        </p:nvSpPr>
        <p:spPr>
          <a:xfrm>
            <a:off x="6849881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7993F1C-DF58-47AE-6BBF-632B5006F768}"/>
              </a:ext>
            </a:extLst>
          </p:cNvPr>
          <p:cNvSpPr txBox="1"/>
          <p:nvPr/>
        </p:nvSpPr>
        <p:spPr>
          <a:xfrm>
            <a:off x="7868037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A6E4D02-CA10-258A-985F-12C77AE5F87D}"/>
              </a:ext>
            </a:extLst>
          </p:cNvPr>
          <p:cNvSpPr txBox="1"/>
          <p:nvPr/>
        </p:nvSpPr>
        <p:spPr>
          <a:xfrm>
            <a:off x="8949248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D78C15A-612B-5A82-ABB5-5DBDA287C2C1}"/>
              </a:ext>
            </a:extLst>
          </p:cNvPr>
          <p:cNvSpPr txBox="1"/>
          <p:nvPr/>
        </p:nvSpPr>
        <p:spPr>
          <a:xfrm>
            <a:off x="9973519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DD8243D5-C39D-F032-0F59-4897CF17B79E}"/>
              </a:ext>
            </a:extLst>
          </p:cNvPr>
          <p:cNvSpPr txBox="1"/>
          <p:nvPr/>
        </p:nvSpPr>
        <p:spPr>
          <a:xfrm>
            <a:off x="11044214" y="3633186"/>
            <a:ext cx="818785" cy="669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2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3" grpId="0"/>
      <p:bldP spid="57" grpId="0"/>
      <p:bldP spid="58" grpId="0"/>
      <p:bldP spid="59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C72789E9-D057-6D92-F50A-51A0F9EC6EE1}"/>
              </a:ext>
            </a:extLst>
          </p:cNvPr>
          <p:cNvSpPr/>
          <p:nvPr/>
        </p:nvSpPr>
        <p:spPr>
          <a:xfrm>
            <a:off x="7476629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86C84FE0-437F-B655-4892-D7A3BA57A2C0}"/>
              </a:ext>
            </a:extLst>
          </p:cNvPr>
          <p:cNvSpPr/>
          <p:nvPr/>
        </p:nvSpPr>
        <p:spPr>
          <a:xfrm>
            <a:off x="2908222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B574031F-F189-2F1D-E3DF-29FA7C9ABE67}"/>
              </a:ext>
            </a:extLst>
          </p:cNvPr>
          <p:cNvSpPr/>
          <p:nvPr/>
        </p:nvSpPr>
        <p:spPr>
          <a:xfrm>
            <a:off x="9369671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BF54A8EB-5B50-2668-BD05-CE1BEC8C9ED1}"/>
              </a:ext>
            </a:extLst>
          </p:cNvPr>
          <p:cNvSpPr/>
          <p:nvPr/>
        </p:nvSpPr>
        <p:spPr>
          <a:xfrm>
            <a:off x="5566466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xmlns="" id="{4E531F8A-1E8D-8BD3-CC30-CD88A6AD6AAE}"/>
              </a:ext>
            </a:extLst>
          </p:cNvPr>
          <p:cNvSpPr/>
          <p:nvPr/>
        </p:nvSpPr>
        <p:spPr>
          <a:xfrm>
            <a:off x="908415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95" name="TextBox 94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348084" y="3875420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196916" y="144945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3340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980452" y="267337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48674" y="275592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5018FB14-2FEA-9E6F-125C-9EEAEB872C23}"/>
              </a:ext>
            </a:extLst>
          </p:cNvPr>
          <p:cNvSpPr txBox="1"/>
          <p:nvPr/>
        </p:nvSpPr>
        <p:spPr>
          <a:xfrm>
            <a:off x="3466017" y="3946886"/>
            <a:ext cx="157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D1ACCC88-2198-229C-66FC-5E50DB4B8A98}"/>
              </a:ext>
            </a:extLst>
          </p:cNvPr>
          <p:cNvSpPr txBox="1"/>
          <p:nvPr/>
        </p:nvSpPr>
        <p:spPr>
          <a:xfrm>
            <a:off x="1368072" y="1560671"/>
            <a:ext cx="12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836CDAA1-B1ED-2526-7E51-E98FFC70F1D1}"/>
              </a:ext>
            </a:extLst>
          </p:cNvPr>
          <p:cNvSpPr txBox="1"/>
          <p:nvPr/>
        </p:nvSpPr>
        <p:spPr>
          <a:xfrm>
            <a:off x="4322685" y="5173571"/>
            <a:ext cx="99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9B461A4-185E-BDA5-1AB4-C528A4133805}"/>
              </a:ext>
            </a:extLst>
          </p:cNvPr>
          <p:cNvSpPr txBox="1"/>
          <p:nvPr/>
        </p:nvSpPr>
        <p:spPr>
          <a:xfrm>
            <a:off x="2240294" y="2773525"/>
            <a:ext cx="1011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DBC6FAEC-5F11-982B-11FE-F71D33320B53}"/>
              </a:ext>
            </a:extLst>
          </p:cNvPr>
          <p:cNvSpPr txBox="1"/>
          <p:nvPr/>
        </p:nvSpPr>
        <p:spPr>
          <a:xfrm>
            <a:off x="518296" y="2787144"/>
            <a:ext cx="114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007712" y="267050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F37050-67F5-FD4B-75A9-3FB66075769A}"/>
              </a:ext>
            </a:extLst>
          </p:cNvPr>
          <p:cNvSpPr txBox="1"/>
          <p:nvPr/>
        </p:nvSpPr>
        <p:spPr>
          <a:xfrm>
            <a:off x="5161748" y="2826949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678073" y="26973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251B2750-DE73-F1BD-A323-D3EBD1B235B8}"/>
              </a:ext>
            </a:extLst>
          </p:cNvPr>
          <p:cNvSpPr txBox="1"/>
          <p:nvPr/>
        </p:nvSpPr>
        <p:spPr>
          <a:xfrm>
            <a:off x="6794232" y="2826972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67160" y="3680999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FED03E23-3683-49FC-DAE9-91601A541F3A}"/>
              </a:ext>
            </a:extLst>
          </p:cNvPr>
          <p:cNvSpPr txBox="1"/>
          <p:nvPr/>
        </p:nvSpPr>
        <p:spPr>
          <a:xfrm>
            <a:off x="7931056" y="383570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876096" y="142394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46CBCFD4-10A4-9E79-BA3C-615C1B3972B0}"/>
              </a:ext>
            </a:extLst>
          </p:cNvPr>
          <p:cNvSpPr txBox="1"/>
          <p:nvPr/>
        </p:nvSpPr>
        <p:spPr>
          <a:xfrm>
            <a:off x="6105519" y="1442175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11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714198" y="1311066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CE649A6-7A7D-27EA-8D4D-104D51E59542}"/>
              </a:ext>
            </a:extLst>
          </p:cNvPr>
          <p:cNvSpPr txBox="1"/>
          <p:nvPr/>
        </p:nvSpPr>
        <p:spPr>
          <a:xfrm>
            <a:off x="9885506" y="1412075"/>
            <a:ext cx="99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0E1F28B-B390-9311-A404-27D035BE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34646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9A11D31C-52D2-855A-22C0-6A9E20EDEAD0}"/>
              </a:ext>
            </a:extLst>
          </p:cNvPr>
          <p:cNvSpPr txBox="1"/>
          <p:nvPr/>
        </p:nvSpPr>
        <p:spPr>
          <a:xfrm>
            <a:off x="2541994" y="5130747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C8990E7-9EAA-A688-FC73-09509F12C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63463" y="50885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1817F845-CB8A-DA07-B600-E9BDA823F55F}"/>
              </a:ext>
            </a:extLst>
          </p:cNvPr>
          <p:cNvSpPr txBox="1"/>
          <p:nvPr/>
        </p:nvSpPr>
        <p:spPr>
          <a:xfrm>
            <a:off x="7208398" y="517357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59B3AD-F068-749E-77F2-68A0D0C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899268" y="26751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03B1347-937C-DB45-6ADD-00FCB4994EF5}"/>
              </a:ext>
            </a:extLst>
          </p:cNvPr>
          <p:cNvSpPr txBox="1"/>
          <p:nvPr/>
        </p:nvSpPr>
        <p:spPr>
          <a:xfrm>
            <a:off x="9053731" y="2805911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CA04096-79EC-87BA-26A3-ADF54F788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528200" y="265241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6D6E4476-BD87-81E9-3A2D-3440F436964A}"/>
              </a:ext>
            </a:extLst>
          </p:cNvPr>
          <p:cNvSpPr txBox="1"/>
          <p:nvPr/>
        </p:nvSpPr>
        <p:spPr>
          <a:xfrm>
            <a:off x="10696268" y="2787144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A5DB17-FBCD-CE1D-6282-6D68B0A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70467" y="51140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13E714EB-180E-1B1C-51BD-4A768C8585A9}"/>
              </a:ext>
            </a:extLst>
          </p:cNvPr>
          <p:cNvSpPr txBox="1"/>
          <p:nvPr/>
        </p:nvSpPr>
        <p:spPr>
          <a:xfrm>
            <a:off x="8899890" y="5132234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0DAC0C65-3DC7-9A90-65BB-8D6466AA08FC}"/>
              </a:ext>
            </a:extLst>
          </p:cNvPr>
          <p:cNvSpPr txBox="1"/>
          <p:nvPr/>
        </p:nvSpPr>
        <p:spPr>
          <a:xfrm>
            <a:off x="3647722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9B3BED25-AAE1-BC26-AC46-0BA9645EAA4B}"/>
              </a:ext>
            </a:extLst>
          </p:cNvPr>
          <p:cNvSpPr txBox="1"/>
          <p:nvPr/>
        </p:nvSpPr>
        <p:spPr>
          <a:xfrm>
            <a:off x="10115473" y="234741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AC8F7A3B-DEF4-B51A-39E3-5B36EB31F054}"/>
              </a:ext>
            </a:extLst>
          </p:cNvPr>
          <p:cNvSpPr txBox="1"/>
          <p:nvPr/>
        </p:nvSpPr>
        <p:spPr>
          <a:xfrm>
            <a:off x="1603918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6C25176F-C0AC-B2CD-CDC2-24F724176C54}"/>
              </a:ext>
            </a:extLst>
          </p:cNvPr>
          <p:cNvSpPr txBox="1"/>
          <p:nvPr/>
        </p:nvSpPr>
        <p:spPr>
          <a:xfrm>
            <a:off x="6237135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Прямоугольник 3">
            <a:extLst>
              <a:ext uri="{FF2B5EF4-FFF2-40B4-BE49-F238E27FC236}">
                <a16:creationId xmlns:a16="http://schemas.microsoft.com/office/drawing/2014/main" xmlns="" id="{5EEE6628-BC16-BCBE-AA74-0982F442AC6A}"/>
              </a:ext>
            </a:extLst>
          </p:cNvPr>
          <p:cNvSpPr/>
          <p:nvPr/>
        </p:nvSpPr>
        <p:spPr>
          <a:xfrm>
            <a:off x="1670672" y="668306"/>
            <a:ext cx="8732066" cy="642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кульки»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3A79499D-E4B3-A0F9-D01E-528CE65155EE}"/>
              </a:ext>
            </a:extLst>
          </p:cNvPr>
          <p:cNvSpPr txBox="1"/>
          <p:nvPr/>
        </p:nvSpPr>
        <p:spPr>
          <a:xfrm>
            <a:off x="8228707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9" grpId="0"/>
      <p:bldP spid="111" grpId="0"/>
      <p:bldP spid="113" grpId="0"/>
      <p:bldP spid="115" grpId="0"/>
      <p:bldP spid="117" grpId="0"/>
      <p:bldP spid="119" grpId="0"/>
      <p:bldP spid="121" grpId="0"/>
      <p:bldP spid="123" grpId="0"/>
      <p:bldP spid="125" grpId="0"/>
      <p:bldP spid="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C72789E9-D057-6D92-F50A-51A0F9EC6EE1}"/>
              </a:ext>
            </a:extLst>
          </p:cNvPr>
          <p:cNvSpPr/>
          <p:nvPr/>
        </p:nvSpPr>
        <p:spPr>
          <a:xfrm>
            <a:off x="7476629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86C84FE0-437F-B655-4892-D7A3BA57A2C0}"/>
              </a:ext>
            </a:extLst>
          </p:cNvPr>
          <p:cNvSpPr/>
          <p:nvPr/>
        </p:nvSpPr>
        <p:spPr>
          <a:xfrm>
            <a:off x="2908222" y="4398832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B574031F-F189-2F1D-E3DF-29FA7C9ABE67}"/>
              </a:ext>
            </a:extLst>
          </p:cNvPr>
          <p:cNvSpPr/>
          <p:nvPr/>
        </p:nvSpPr>
        <p:spPr>
          <a:xfrm>
            <a:off x="9369671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BF54A8EB-5B50-2668-BD05-CE1BEC8C9ED1}"/>
              </a:ext>
            </a:extLst>
          </p:cNvPr>
          <p:cNvSpPr/>
          <p:nvPr/>
        </p:nvSpPr>
        <p:spPr>
          <a:xfrm>
            <a:off x="5566466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4E531F8A-1E8D-8BD3-CC30-CD88A6AD6AAE}"/>
              </a:ext>
            </a:extLst>
          </p:cNvPr>
          <p:cNvSpPr/>
          <p:nvPr/>
        </p:nvSpPr>
        <p:spPr>
          <a:xfrm>
            <a:off x="908415" y="2002937"/>
            <a:ext cx="1990039" cy="1852431"/>
          </a:xfrm>
          <a:prstGeom prst="ellipse">
            <a:avLst/>
          </a:prstGeom>
          <a:noFill/>
          <a:ln w="762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348084" y="3875420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196916" y="144945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413340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1980452" y="267337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348674" y="2755923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018FB14-2FEA-9E6F-125C-9EEAEB872C23}"/>
              </a:ext>
            </a:extLst>
          </p:cNvPr>
          <p:cNvSpPr txBox="1"/>
          <p:nvPr/>
        </p:nvSpPr>
        <p:spPr>
          <a:xfrm>
            <a:off x="3466017" y="3946886"/>
            <a:ext cx="157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D1ACCC88-2198-229C-66FC-5E50DB4B8A98}"/>
              </a:ext>
            </a:extLst>
          </p:cNvPr>
          <p:cNvSpPr txBox="1"/>
          <p:nvPr/>
        </p:nvSpPr>
        <p:spPr>
          <a:xfrm>
            <a:off x="1368072" y="1560671"/>
            <a:ext cx="120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36CDAA1-B1ED-2526-7E51-E98FFC70F1D1}"/>
              </a:ext>
            </a:extLst>
          </p:cNvPr>
          <p:cNvSpPr txBox="1"/>
          <p:nvPr/>
        </p:nvSpPr>
        <p:spPr>
          <a:xfrm>
            <a:off x="4322685" y="5173571"/>
            <a:ext cx="992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9B461A4-185E-BDA5-1AB4-C528A4133805}"/>
              </a:ext>
            </a:extLst>
          </p:cNvPr>
          <p:cNvSpPr txBox="1"/>
          <p:nvPr/>
        </p:nvSpPr>
        <p:spPr>
          <a:xfrm>
            <a:off x="2240294" y="2773525"/>
            <a:ext cx="1011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BC6FAEC-5F11-982B-11FE-F71D33320B53}"/>
              </a:ext>
            </a:extLst>
          </p:cNvPr>
          <p:cNvSpPr txBox="1"/>
          <p:nvPr/>
        </p:nvSpPr>
        <p:spPr>
          <a:xfrm>
            <a:off x="518296" y="2787144"/>
            <a:ext cx="114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5007712" y="2670507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7F37050-67F5-FD4B-75A9-3FB66075769A}"/>
              </a:ext>
            </a:extLst>
          </p:cNvPr>
          <p:cNvSpPr txBox="1"/>
          <p:nvPr/>
        </p:nvSpPr>
        <p:spPr>
          <a:xfrm>
            <a:off x="5161748" y="2826949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6678073" y="26973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51B2750-DE73-F1BD-A323-D3EBD1B235B8}"/>
              </a:ext>
            </a:extLst>
          </p:cNvPr>
          <p:cNvSpPr txBox="1"/>
          <p:nvPr/>
        </p:nvSpPr>
        <p:spPr>
          <a:xfrm>
            <a:off x="6794232" y="2826972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67160" y="3680999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ED03E23-3683-49FC-DAE9-91601A541F3A}"/>
              </a:ext>
            </a:extLst>
          </p:cNvPr>
          <p:cNvSpPr txBox="1"/>
          <p:nvPr/>
        </p:nvSpPr>
        <p:spPr>
          <a:xfrm>
            <a:off x="7931056" y="383570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876096" y="142394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46CBCFD4-10A4-9E79-BA3C-615C1B3972B0}"/>
              </a:ext>
            </a:extLst>
          </p:cNvPr>
          <p:cNvSpPr txBox="1"/>
          <p:nvPr/>
        </p:nvSpPr>
        <p:spPr>
          <a:xfrm>
            <a:off x="6105519" y="1442175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pic>
        <p:nvPicPr>
          <p:cNvPr id="10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714198" y="1311066"/>
            <a:ext cx="1377080" cy="14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ECE649A6-7A7D-27EA-8D4D-104D51E59542}"/>
              </a:ext>
            </a:extLst>
          </p:cNvPr>
          <p:cNvSpPr txBox="1"/>
          <p:nvPr/>
        </p:nvSpPr>
        <p:spPr>
          <a:xfrm>
            <a:off x="9885506" y="1412075"/>
            <a:ext cx="991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F0E1F28B-B390-9311-A404-27D035BEA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346463" y="5014205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A11D31C-52D2-855A-22C0-6A9E20EDEAD0}"/>
              </a:ext>
            </a:extLst>
          </p:cNvPr>
          <p:cNvSpPr txBox="1"/>
          <p:nvPr/>
        </p:nvSpPr>
        <p:spPr>
          <a:xfrm>
            <a:off x="2541994" y="5130747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AC8990E7-9EAA-A688-FC73-09509F12C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63463" y="50885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1817F845-CB8A-DA07-B600-E9BDA823F55F}"/>
              </a:ext>
            </a:extLst>
          </p:cNvPr>
          <p:cNvSpPr txBox="1"/>
          <p:nvPr/>
        </p:nvSpPr>
        <p:spPr>
          <a:xfrm>
            <a:off x="7208398" y="5173571"/>
            <a:ext cx="1088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2559B3AD-F068-749E-77F2-68A0D0C2F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899268" y="2675102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A03B1347-937C-DB45-6ADD-00FCB4994EF5}"/>
              </a:ext>
            </a:extLst>
          </p:cNvPr>
          <p:cNvSpPr txBox="1"/>
          <p:nvPr/>
        </p:nvSpPr>
        <p:spPr>
          <a:xfrm>
            <a:off x="9053731" y="2805911"/>
            <a:ext cx="103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BCA04096-79EC-87BA-26A3-ADF54F788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0528200" y="2652411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6D6E4476-BD87-81E9-3A2D-3440F436964A}"/>
              </a:ext>
            </a:extLst>
          </p:cNvPr>
          <p:cNvSpPr txBox="1"/>
          <p:nvPr/>
        </p:nvSpPr>
        <p:spPr>
          <a:xfrm>
            <a:off x="10696268" y="2787144"/>
            <a:ext cx="102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:a16="http://schemas.microsoft.com/office/drawing/2014/main" xmlns="" id="{CAA5DB17-FBCD-CE1D-6282-6D68B0AFF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670467" y="5114000"/>
            <a:ext cx="1378007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3E714EB-180E-1B1C-51BD-4A768C8585A9}"/>
              </a:ext>
            </a:extLst>
          </p:cNvPr>
          <p:cNvSpPr txBox="1"/>
          <p:nvPr/>
        </p:nvSpPr>
        <p:spPr>
          <a:xfrm>
            <a:off x="8899890" y="5132234"/>
            <a:ext cx="1044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0DAC0C65-3DC7-9A90-65BB-8D6466AA08FC}"/>
              </a:ext>
            </a:extLst>
          </p:cNvPr>
          <p:cNvSpPr txBox="1"/>
          <p:nvPr/>
        </p:nvSpPr>
        <p:spPr>
          <a:xfrm>
            <a:off x="3647722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B3BED25-AAE1-BC26-AC46-0BA9645EAA4B}"/>
              </a:ext>
            </a:extLst>
          </p:cNvPr>
          <p:cNvSpPr txBox="1"/>
          <p:nvPr/>
        </p:nvSpPr>
        <p:spPr>
          <a:xfrm>
            <a:off x="10115473" y="234741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AC8F7A3B-DEF4-B51A-39E3-5B36EB31F054}"/>
              </a:ext>
            </a:extLst>
          </p:cNvPr>
          <p:cNvSpPr txBox="1"/>
          <p:nvPr/>
        </p:nvSpPr>
        <p:spPr>
          <a:xfrm>
            <a:off x="1603918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6C25176F-C0AC-B2CD-CDC2-24F724176C54}"/>
              </a:ext>
            </a:extLst>
          </p:cNvPr>
          <p:cNvSpPr txBox="1"/>
          <p:nvPr/>
        </p:nvSpPr>
        <p:spPr>
          <a:xfrm>
            <a:off x="6237135" y="2451941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A79499D-E4B3-A0F9-D01E-528CE65155EE}"/>
              </a:ext>
            </a:extLst>
          </p:cNvPr>
          <p:cNvSpPr txBox="1"/>
          <p:nvPr/>
        </p:nvSpPr>
        <p:spPr>
          <a:xfrm>
            <a:off x="8228707" y="4913393"/>
            <a:ext cx="65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Прямоугольник 3">
            <a:extLst>
              <a:ext uri="{FF2B5EF4-FFF2-40B4-BE49-F238E27FC236}">
                <a16:creationId xmlns:a16="http://schemas.microsoft.com/office/drawing/2014/main" xmlns="" id="{5EEE6628-BC16-BCBE-AA74-0982F442AC6A}"/>
              </a:ext>
            </a:extLst>
          </p:cNvPr>
          <p:cNvSpPr/>
          <p:nvPr/>
        </p:nvSpPr>
        <p:spPr>
          <a:xfrm>
            <a:off x="1670672" y="668306"/>
            <a:ext cx="8732066" cy="6427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кульки»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4" grpId="0"/>
      <p:bldP spid="66" grpId="0"/>
      <p:bldP spid="68" grpId="0"/>
      <p:bldP spid="100" grpId="0"/>
      <p:bldP spid="102" grpId="0"/>
      <p:bldP spid="104" grpId="0"/>
      <p:bldP spid="106" grpId="0"/>
      <p:bldP spid="108" grpId="0"/>
      <p:bldP spid="110" grpId="0"/>
      <p:bldP spid="1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990600" y="508496"/>
            <a:ext cx="10199914" cy="69981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Вправа «Потяг». Обчислення ланцюжка прикладів</a:t>
            </a:r>
          </a:p>
        </p:txBody>
      </p:sp>
      <p:pic>
        <p:nvPicPr>
          <p:cNvPr id="22" name="Picture 16" descr="Мистер Пибоди и Шерман на мотоцикле">
            <a:extLst>
              <a:ext uri="{FF2B5EF4-FFF2-40B4-BE49-F238E27FC236}">
                <a16:creationId xmlns:a16="http://schemas.microsoft.com/office/drawing/2014/main" xmlns="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4337291"/>
            <a:ext cx="2746735" cy="2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FEBCB94-8449-8B26-470C-CC831156B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9" t="-868" r="11107" b="868"/>
          <a:stretch/>
        </p:blipFill>
        <p:spPr bwMode="auto">
          <a:xfrm flipH="1">
            <a:off x="23880" y="2192240"/>
            <a:ext cx="2220821" cy="20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9A668AE0-04DE-C4EF-D6CF-489FAD50A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2128545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кутник: округлені кути 27">
            <a:extLst>
              <a:ext uri="{FF2B5EF4-FFF2-40B4-BE49-F238E27FC236}">
                <a16:creationId xmlns:a16="http://schemas.microsoft.com/office/drawing/2014/main" xmlns="" id="{EEA4BFB2-B873-0237-5A06-18571CF79A31}"/>
              </a:ext>
            </a:extLst>
          </p:cNvPr>
          <p:cNvSpPr/>
          <p:nvPr/>
        </p:nvSpPr>
        <p:spPr>
          <a:xfrm>
            <a:off x="2444293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E29858C-C745-ECE6-ECAD-A5DB3753113D}"/>
              </a:ext>
            </a:extLst>
          </p:cNvPr>
          <p:cNvSpPr txBox="1"/>
          <p:nvPr/>
        </p:nvSpPr>
        <p:spPr>
          <a:xfrm>
            <a:off x="2544364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EF72D9D5-83C5-9C8F-7E51-5C3A2685E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3575432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кутник: округлені кути 48">
            <a:extLst>
              <a:ext uri="{FF2B5EF4-FFF2-40B4-BE49-F238E27FC236}">
                <a16:creationId xmlns:a16="http://schemas.microsoft.com/office/drawing/2014/main" xmlns="" id="{B6A540DC-C68E-61D0-1DAB-311B7D34F06E}"/>
              </a:ext>
            </a:extLst>
          </p:cNvPr>
          <p:cNvSpPr/>
          <p:nvPr/>
        </p:nvSpPr>
        <p:spPr>
          <a:xfrm>
            <a:off x="3891180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4A1D063-AD2E-C9B4-F623-18109936C218}"/>
              </a:ext>
            </a:extLst>
          </p:cNvPr>
          <p:cNvSpPr txBox="1"/>
          <p:nvPr/>
        </p:nvSpPr>
        <p:spPr>
          <a:xfrm>
            <a:off x="3991251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394CA312-0DD0-090C-9610-84305DEC3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5022318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кутник: округлені кути 51">
            <a:extLst>
              <a:ext uri="{FF2B5EF4-FFF2-40B4-BE49-F238E27FC236}">
                <a16:creationId xmlns:a16="http://schemas.microsoft.com/office/drawing/2014/main" xmlns="" id="{19B78403-AD2C-AB15-85D2-BA2C3EFA7529}"/>
              </a:ext>
            </a:extLst>
          </p:cNvPr>
          <p:cNvSpPr/>
          <p:nvPr/>
        </p:nvSpPr>
        <p:spPr>
          <a:xfrm>
            <a:off x="5338066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8106865-05C4-3877-93DF-9A023E14ECA1}"/>
              </a:ext>
            </a:extLst>
          </p:cNvPr>
          <p:cNvSpPr txBox="1"/>
          <p:nvPr/>
        </p:nvSpPr>
        <p:spPr>
          <a:xfrm>
            <a:off x="5438137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1FC1C108-C8E6-3E5F-04A7-8C3440633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6407077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кутник: округлені кути 67">
            <a:extLst>
              <a:ext uri="{FF2B5EF4-FFF2-40B4-BE49-F238E27FC236}">
                <a16:creationId xmlns:a16="http://schemas.microsoft.com/office/drawing/2014/main" xmlns="" id="{3629E157-95F9-5738-0817-0A1E06E3E232}"/>
              </a:ext>
            </a:extLst>
          </p:cNvPr>
          <p:cNvSpPr/>
          <p:nvPr/>
        </p:nvSpPr>
        <p:spPr>
          <a:xfrm>
            <a:off x="6722825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922E967-EB79-09F0-56DB-7E226CEB19A9}"/>
              </a:ext>
            </a:extLst>
          </p:cNvPr>
          <p:cNvSpPr txBox="1"/>
          <p:nvPr/>
        </p:nvSpPr>
        <p:spPr>
          <a:xfrm>
            <a:off x="6822896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00FB04E8-0AF7-B628-B7B4-E61B3805E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7791835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Прямокутник: округлені кути 79">
            <a:extLst>
              <a:ext uri="{FF2B5EF4-FFF2-40B4-BE49-F238E27FC236}">
                <a16:creationId xmlns:a16="http://schemas.microsoft.com/office/drawing/2014/main" xmlns="" id="{E02A4BAE-177C-D213-C18D-249CDAB0DF1E}"/>
              </a:ext>
            </a:extLst>
          </p:cNvPr>
          <p:cNvSpPr/>
          <p:nvPr/>
        </p:nvSpPr>
        <p:spPr>
          <a:xfrm>
            <a:off x="8107583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42B8354-5F00-EB91-6479-63A4F5E00C34}"/>
              </a:ext>
            </a:extLst>
          </p:cNvPr>
          <p:cNvSpPr txBox="1"/>
          <p:nvPr/>
        </p:nvSpPr>
        <p:spPr>
          <a:xfrm>
            <a:off x="8207654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B837D801-27E7-E921-C553-6B6F2FB1D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9176592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кутник: округлені кути 92">
            <a:extLst>
              <a:ext uri="{FF2B5EF4-FFF2-40B4-BE49-F238E27FC236}">
                <a16:creationId xmlns:a16="http://schemas.microsoft.com/office/drawing/2014/main" xmlns="" id="{09DD4D6A-3384-C7DA-FDEC-18D62D05450D}"/>
              </a:ext>
            </a:extLst>
          </p:cNvPr>
          <p:cNvSpPr/>
          <p:nvPr/>
        </p:nvSpPr>
        <p:spPr>
          <a:xfrm>
            <a:off x="9492340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125EAE6-A452-B6E0-1C33-E6D4960A7CF5}"/>
              </a:ext>
            </a:extLst>
          </p:cNvPr>
          <p:cNvSpPr txBox="1"/>
          <p:nvPr/>
        </p:nvSpPr>
        <p:spPr>
          <a:xfrm>
            <a:off x="9592411" y="2819482"/>
            <a:ext cx="6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2" descr="Поезд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3A537A0D-B0BE-0755-EEFA-2DA68780F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70174"/>
          <a:stretch/>
        </p:blipFill>
        <p:spPr bwMode="auto">
          <a:xfrm flipH="1">
            <a:off x="10561348" y="2209992"/>
            <a:ext cx="1500914" cy="20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кутник: округлені кути 95">
            <a:extLst>
              <a:ext uri="{FF2B5EF4-FFF2-40B4-BE49-F238E27FC236}">
                <a16:creationId xmlns:a16="http://schemas.microsoft.com/office/drawing/2014/main" xmlns="" id="{088AF978-DE7D-0173-5218-A1E61FE0235C}"/>
              </a:ext>
            </a:extLst>
          </p:cNvPr>
          <p:cNvSpPr/>
          <p:nvPr/>
        </p:nvSpPr>
        <p:spPr>
          <a:xfrm>
            <a:off x="10877096" y="2887389"/>
            <a:ext cx="869417" cy="49638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F7B3F9A-2C9F-C1CA-A37E-2F0F5AA00E01}"/>
              </a:ext>
            </a:extLst>
          </p:cNvPr>
          <p:cNvSpPr txBox="1"/>
          <p:nvPr/>
        </p:nvSpPr>
        <p:spPr>
          <a:xfrm>
            <a:off x="10858519" y="2819482"/>
            <a:ext cx="108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Стрілка: вигнута вгору 5">
            <a:extLst>
              <a:ext uri="{FF2B5EF4-FFF2-40B4-BE49-F238E27FC236}">
                <a16:creationId xmlns:a16="http://schemas.microsoft.com/office/drawing/2014/main" xmlns="" id="{2EA0C555-9F47-0B12-9717-9DB0835A6B70}"/>
              </a:ext>
            </a:extLst>
          </p:cNvPr>
          <p:cNvSpPr/>
          <p:nvPr/>
        </p:nvSpPr>
        <p:spPr>
          <a:xfrm>
            <a:off x="2969443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D9021A6-F5F9-F699-EEBD-86B25E4F2D8C}"/>
              </a:ext>
            </a:extLst>
          </p:cNvPr>
          <p:cNvSpPr txBox="1"/>
          <p:nvPr/>
        </p:nvSpPr>
        <p:spPr>
          <a:xfrm>
            <a:off x="3183841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+ 1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5" name="Стрілка: вигнута вгору 97">
            <a:extLst>
              <a:ext uri="{FF2B5EF4-FFF2-40B4-BE49-F238E27FC236}">
                <a16:creationId xmlns:a16="http://schemas.microsoft.com/office/drawing/2014/main" xmlns="" id="{2AEA29F7-A67D-8528-BEA2-C5F7DAD763EA}"/>
              </a:ext>
            </a:extLst>
          </p:cNvPr>
          <p:cNvSpPr/>
          <p:nvPr/>
        </p:nvSpPr>
        <p:spPr>
          <a:xfrm>
            <a:off x="4544545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3FC84E9-3396-078B-03A8-46F85205922D}"/>
              </a:ext>
            </a:extLst>
          </p:cNvPr>
          <p:cNvSpPr txBox="1"/>
          <p:nvPr/>
        </p:nvSpPr>
        <p:spPr>
          <a:xfrm>
            <a:off x="4758943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+ 10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7" name="Стрілка: вигнута вгору 99">
            <a:extLst>
              <a:ext uri="{FF2B5EF4-FFF2-40B4-BE49-F238E27FC236}">
                <a16:creationId xmlns:a16="http://schemas.microsoft.com/office/drawing/2014/main" xmlns="" id="{C70B90E3-ADEB-4C14-4B9B-0E89FEC3207D}"/>
              </a:ext>
            </a:extLst>
          </p:cNvPr>
          <p:cNvSpPr/>
          <p:nvPr/>
        </p:nvSpPr>
        <p:spPr>
          <a:xfrm>
            <a:off x="5965824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55E0D9-6FDB-3C8D-5049-530FE0E78710}"/>
              </a:ext>
            </a:extLst>
          </p:cNvPr>
          <p:cNvSpPr txBox="1"/>
          <p:nvPr/>
        </p:nvSpPr>
        <p:spPr>
          <a:xfrm>
            <a:off x="6180222" y="1663399"/>
            <a:ext cx="78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– 5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9" name="Стрілка: вигнута вгору 101">
            <a:extLst>
              <a:ext uri="{FF2B5EF4-FFF2-40B4-BE49-F238E27FC236}">
                <a16:creationId xmlns:a16="http://schemas.microsoft.com/office/drawing/2014/main" xmlns="" id="{3549FC9B-FF14-1609-8CED-E7F58FF27280}"/>
              </a:ext>
            </a:extLst>
          </p:cNvPr>
          <p:cNvSpPr/>
          <p:nvPr/>
        </p:nvSpPr>
        <p:spPr>
          <a:xfrm>
            <a:off x="7367627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467C91D-B02C-BC8D-0032-0EDD4DB8B5CA}"/>
              </a:ext>
            </a:extLst>
          </p:cNvPr>
          <p:cNvSpPr txBox="1"/>
          <p:nvPr/>
        </p:nvSpPr>
        <p:spPr>
          <a:xfrm>
            <a:off x="7582025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+ 25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" name="Стрілка: вигнута вгору 103">
            <a:extLst>
              <a:ext uri="{FF2B5EF4-FFF2-40B4-BE49-F238E27FC236}">
                <a16:creationId xmlns:a16="http://schemas.microsoft.com/office/drawing/2014/main" xmlns="" id="{CB87297B-1F72-C8D6-A94B-7873E5FDCAC1}"/>
              </a:ext>
            </a:extLst>
          </p:cNvPr>
          <p:cNvSpPr/>
          <p:nvPr/>
        </p:nvSpPr>
        <p:spPr>
          <a:xfrm>
            <a:off x="8659694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6B5EC0F-03BB-EA77-2257-F5AF33A469E8}"/>
              </a:ext>
            </a:extLst>
          </p:cNvPr>
          <p:cNvSpPr txBox="1"/>
          <p:nvPr/>
        </p:nvSpPr>
        <p:spPr>
          <a:xfrm>
            <a:off x="8874092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+ 23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Стрілка: вигнута вгору 105">
            <a:extLst>
              <a:ext uri="{FF2B5EF4-FFF2-40B4-BE49-F238E27FC236}">
                <a16:creationId xmlns:a16="http://schemas.microsoft.com/office/drawing/2014/main" xmlns="" id="{8EBF3218-DB8A-016C-55CF-0D2F5FD12469}"/>
              </a:ext>
            </a:extLst>
          </p:cNvPr>
          <p:cNvSpPr/>
          <p:nvPr/>
        </p:nvSpPr>
        <p:spPr>
          <a:xfrm>
            <a:off x="10052776" y="2152038"/>
            <a:ext cx="1263192" cy="3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AF7661C-E37B-BAC2-5EC7-304AE857EA73}"/>
              </a:ext>
            </a:extLst>
          </p:cNvPr>
          <p:cNvSpPr txBox="1"/>
          <p:nvPr/>
        </p:nvSpPr>
        <p:spPr>
          <a:xfrm>
            <a:off x="10267174" y="1663399"/>
            <a:ext cx="101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+ 1</a:t>
            </a:r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5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EE357461-C26C-30B3-1606-ACFF06609AF3}"/>
              </a:ext>
            </a:extLst>
          </p:cNvPr>
          <p:cNvSpPr/>
          <p:nvPr/>
        </p:nvSpPr>
        <p:spPr>
          <a:xfrm>
            <a:off x="4856126" y="4337291"/>
            <a:ext cx="4386233" cy="9602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останнє число отримали? Дайте йому характеристику.</a:t>
            </a:r>
          </a:p>
        </p:txBody>
      </p:sp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3" grpId="0"/>
      <p:bldP spid="56" grpId="0"/>
      <p:bldP spid="59" grpId="0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10">
            <a:extLst>
              <a:ext uri="{FF2B5EF4-FFF2-40B4-BE49-F238E27FC236}">
                <a16:creationId xmlns="" xmlns:a16="http://schemas.microsoft.com/office/drawing/2014/main" id="{CC7396C7-99BC-4192-B93F-3055FD500D0B}"/>
              </a:ext>
            </a:extLst>
          </p:cNvPr>
          <p:cNvSpPr/>
          <p:nvPr/>
        </p:nvSpPr>
        <p:spPr>
          <a:xfrm>
            <a:off x="1066801" y="494528"/>
            <a:ext cx="10018774" cy="9909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Усні обчислення з цеглинками LEGO.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Вправа </a:t>
            </a:r>
            <a:r>
              <a:rPr lang="uk-UA" sz="3200" b="1" dirty="0"/>
              <a:t>«Знайди пару»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9" name="Picture 2" descr="Шерман | Вики Dreamworks Animation | Fandom">
            <a:extLst>
              <a:ext uri="{FF2B5EF4-FFF2-40B4-BE49-F238E27FC236}">
                <a16:creationId xmlns="" xmlns:a16="http://schemas.microsoft.com/office/drawing/2014/main" id="{DD729365-652C-7ED8-895C-A0B82DE1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8599" y="2628014"/>
            <a:ext cx="1641455" cy="362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C2FCEAD-8915-7416-BFBF-C93C20B86ABC}"/>
              </a:ext>
            </a:extLst>
          </p:cNvPr>
          <p:cNvSpPr/>
          <p:nvPr/>
        </p:nvSpPr>
        <p:spPr>
          <a:xfrm>
            <a:off x="914723" y="1485527"/>
            <a:ext cx="3576056" cy="9604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З’єднайте приклади з вірними відповідями.</a:t>
            </a:r>
          </a:p>
        </p:txBody>
      </p:sp>
      <p:pic>
        <p:nvPicPr>
          <p:cNvPr id="51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0CA8611C-9F4E-A9E3-3E89-B783AAB2F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490779" y="3342873"/>
            <a:ext cx="2560784" cy="14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E72C097A-9E59-EEEA-63B4-2B14D3C83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673979" y="1660501"/>
            <a:ext cx="2460547" cy="13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D562641D-1F94-D30B-7EA6-196583C87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59856" y="3342873"/>
            <a:ext cx="2460547" cy="13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EADC3876-534D-AEB3-BB24-BBFEE1DAB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22" b="91716" l="50628" r="97768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4487549" y="5168418"/>
            <a:ext cx="2564014" cy="13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70ECE7FF-CB1A-8EE4-BCC4-3837C0D46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8908123" y="1660501"/>
            <a:ext cx="2564015" cy="15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Демонстраційний матеріал &quot;Цеглинки LEGO&quot; | Інші методичні матеріали. НУШ">
            <a:extLst>
              <a:ext uri="{FF2B5EF4-FFF2-40B4-BE49-F238E27FC236}">
                <a16:creationId xmlns="" xmlns:a16="http://schemas.microsoft.com/office/drawing/2014/main" id="{10F9256C-1177-2B6A-4E6A-7B1A31C5D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722" b="91716" l="50628" r="97768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8959856" y="5168418"/>
            <a:ext cx="2560784" cy="137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FF80D86-F795-5BA3-1A1E-34E27EFA55BE}"/>
              </a:ext>
            </a:extLst>
          </p:cNvPr>
          <p:cNvSpPr txBox="1"/>
          <p:nvPr/>
        </p:nvSpPr>
        <p:spPr>
          <a:xfrm>
            <a:off x="4829192" y="2170499"/>
            <a:ext cx="1985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 + 11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52C40E6-B9DA-C3B2-6E02-89698E184AFB}"/>
              </a:ext>
            </a:extLst>
          </p:cNvPr>
          <p:cNvSpPr txBox="1"/>
          <p:nvPr/>
        </p:nvSpPr>
        <p:spPr>
          <a:xfrm>
            <a:off x="4829192" y="3884161"/>
            <a:ext cx="1948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+ 32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E043324-AB81-F8FD-0B4E-25CA8A121678}"/>
              </a:ext>
            </a:extLst>
          </p:cNvPr>
          <p:cNvSpPr txBox="1"/>
          <p:nvPr/>
        </p:nvSpPr>
        <p:spPr>
          <a:xfrm>
            <a:off x="4813851" y="5624396"/>
            <a:ext cx="208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+ 19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AE73ADAF-7A5A-A389-6CFB-BE0DE5A4510A}"/>
              </a:ext>
            </a:extLst>
          </p:cNvPr>
          <p:cNvSpPr txBox="1"/>
          <p:nvPr/>
        </p:nvSpPr>
        <p:spPr>
          <a:xfrm>
            <a:off x="9755338" y="2170499"/>
            <a:ext cx="152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F82C930-FE17-83C9-2E18-76E629E1C97B}"/>
              </a:ext>
            </a:extLst>
          </p:cNvPr>
          <p:cNvSpPr txBox="1"/>
          <p:nvPr/>
        </p:nvSpPr>
        <p:spPr>
          <a:xfrm>
            <a:off x="9755338" y="3849758"/>
            <a:ext cx="1520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C62C25C-AF8B-854E-9F3E-4B77B105B472}"/>
              </a:ext>
            </a:extLst>
          </p:cNvPr>
          <p:cNvSpPr txBox="1"/>
          <p:nvPr/>
        </p:nvSpPr>
        <p:spPr>
          <a:xfrm>
            <a:off x="9846094" y="5624396"/>
            <a:ext cx="1855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</a:t>
            </a:r>
          </a:p>
        </p:txBody>
      </p:sp>
      <p:cxnSp>
        <p:nvCxnSpPr>
          <p:cNvPr id="63" name="Пряма зі стрілкою 27">
            <a:extLst>
              <a:ext uri="{FF2B5EF4-FFF2-40B4-BE49-F238E27FC236}">
                <a16:creationId xmlns="" xmlns:a16="http://schemas.microsoft.com/office/drawing/2014/main" id="{1926F897-E28C-478F-155E-126FBD7069E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6814281" y="2449743"/>
            <a:ext cx="2093842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28">
            <a:extLst>
              <a:ext uri="{FF2B5EF4-FFF2-40B4-BE49-F238E27FC236}">
                <a16:creationId xmlns="" xmlns:a16="http://schemas.microsoft.com/office/drawing/2014/main" id="{6A6D1C7A-58F6-3B9B-F7B0-F55D0933854D}"/>
              </a:ext>
            </a:extLst>
          </p:cNvPr>
          <p:cNvCxnSpPr>
            <a:cxnSpLocks/>
          </p:cNvCxnSpPr>
          <p:nvPr/>
        </p:nvCxnSpPr>
        <p:spPr>
          <a:xfrm>
            <a:off x="6814281" y="4136994"/>
            <a:ext cx="2211405" cy="184134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 зі стрілкою 30">
            <a:extLst>
              <a:ext uri="{FF2B5EF4-FFF2-40B4-BE49-F238E27FC236}">
                <a16:creationId xmlns="" xmlns:a16="http://schemas.microsoft.com/office/drawing/2014/main" id="{332DDDAD-FC9E-41A1-D209-62AF9D34ED3A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6899287" y="4203701"/>
            <a:ext cx="2060569" cy="17746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8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TextBox 12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2128190" y="395579"/>
            <a:ext cx="8732066" cy="500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3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8" y="1880101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281350" y="983848"/>
            <a:ext cx="9211006" cy="51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B1A7C23-EA89-E9E7-E8F5-2F88A7C806A6}"/>
              </a:ext>
            </a:extLst>
          </p:cNvPr>
          <p:cNvSpPr txBox="1"/>
          <p:nvPr/>
        </p:nvSpPr>
        <p:spPr>
          <a:xfrm>
            <a:off x="2794661" y="1590613"/>
            <a:ext cx="8184384" cy="39857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300" b="1" dirty="0">
                <a:solidFill>
                  <a:srgbClr val="7030A0"/>
                </a:solidFill>
              </a:rPr>
              <a:t>Як називаються числа при додаванні? Як називається результат дії додавання?  </a:t>
            </a:r>
            <a:endParaRPr lang="uk-UA" sz="23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300" b="1" dirty="0" smtClean="0">
                <a:solidFill>
                  <a:srgbClr val="7030A0"/>
                </a:solidFill>
              </a:rPr>
              <a:t>Яке </a:t>
            </a:r>
            <a:r>
              <a:rPr lang="uk-UA" sz="2300" b="1" dirty="0">
                <a:solidFill>
                  <a:srgbClr val="7030A0"/>
                </a:solidFill>
              </a:rPr>
              <a:t>число при додаванні зазвичай найбільше?  </a:t>
            </a:r>
            <a:endParaRPr lang="uk-UA" sz="23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300" b="1" dirty="0" smtClean="0">
                <a:solidFill>
                  <a:srgbClr val="7030A0"/>
                </a:solidFill>
              </a:rPr>
              <a:t>3 </a:t>
            </a:r>
            <a:r>
              <a:rPr lang="uk-UA" sz="2300" b="1" dirty="0">
                <a:solidFill>
                  <a:srgbClr val="7030A0"/>
                </a:solidFill>
              </a:rPr>
              <a:t>якою арифметичною дією пов’язана дія додавання? Що залишиться, якщо від суми двох чисел відняти перший доданок? другий доданок? Як обчислити невідомий доданок?  </a:t>
            </a:r>
            <a:endParaRPr lang="uk-UA" sz="23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300" b="1" dirty="0" smtClean="0">
                <a:solidFill>
                  <a:srgbClr val="7030A0"/>
                </a:solidFill>
              </a:rPr>
              <a:t>Як </a:t>
            </a:r>
            <a:r>
              <a:rPr lang="uk-UA" sz="2300" b="1" dirty="0">
                <a:solidFill>
                  <a:srgbClr val="7030A0"/>
                </a:solidFill>
              </a:rPr>
              <a:t>називаються числа при відніманні? Як називається результат дії віднімання? </a:t>
            </a:r>
            <a:endParaRPr lang="uk-UA" sz="23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300" b="1" dirty="0" smtClean="0">
                <a:solidFill>
                  <a:srgbClr val="7030A0"/>
                </a:solidFill>
              </a:rPr>
              <a:t>Яке </a:t>
            </a:r>
            <a:r>
              <a:rPr lang="uk-UA" sz="2300" b="1" dirty="0">
                <a:solidFill>
                  <a:srgbClr val="7030A0"/>
                </a:solidFill>
              </a:rPr>
              <a:t>число в рівності на віднімання зазвичай найбільше? </a:t>
            </a:r>
            <a:endParaRPr lang="uk-UA" sz="23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300" b="1" dirty="0" smtClean="0">
                <a:solidFill>
                  <a:srgbClr val="7030A0"/>
                </a:solidFill>
              </a:rPr>
              <a:t>Зазвичай </a:t>
            </a:r>
            <a:r>
              <a:rPr lang="uk-UA" sz="2300" b="1" dirty="0">
                <a:solidFill>
                  <a:srgbClr val="7030A0"/>
                </a:solidFill>
              </a:rPr>
              <a:t>від’ємник більший чи менший за зменшуване?</a:t>
            </a:r>
          </a:p>
        </p:txBody>
      </p: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5159" y="559843"/>
            <a:ext cx="8732066" cy="7464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368" y="1734174"/>
            <a:ext cx="5338619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тренуватися додавати двоцифрові числа, розв’язувати задачі на знаходження невідомого зменшуваного.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2158463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14449</TotalTime>
  <Words>649</Words>
  <Application>Microsoft Office PowerPoint</Application>
  <PresentationFormat>Произвольный</PresentationFormat>
  <Paragraphs>218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1485</cp:revision>
  <dcterms:created xsi:type="dcterms:W3CDTF">2018-01-05T16:38:53Z</dcterms:created>
  <dcterms:modified xsi:type="dcterms:W3CDTF">2024-05-07T07:26:49Z</dcterms:modified>
</cp:coreProperties>
</file>