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916" r:id="rId3"/>
    <p:sldId id="1894" r:id="rId4"/>
    <p:sldId id="1750" r:id="rId5"/>
    <p:sldId id="1920" r:id="rId6"/>
    <p:sldId id="1915" r:id="rId7"/>
    <p:sldId id="1917" r:id="rId8"/>
    <p:sldId id="1431" r:id="rId9"/>
    <p:sldId id="1921" r:id="rId10"/>
    <p:sldId id="1918" r:id="rId11"/>
    <p:sldId id="1914" r:id="rId12"/>
    <p:sldId id="1922" r:id="rId13"/>
    <p:sldId id="1440" r:id="rId14"/>
    <p:sldId id="180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916"/>
            <p14:sldId id="1894"/>
            <p14:sldId id="1750"/>
            <p14:sldId id="1920"/>
            <p14:sldId id="1915"/>
            <p14:sldId id="1917"/>
            <p14:sldId id="1431"/>
            <p14:sldId id="1921"/>
            <p14:sldId id="1918"/>
            <p14:sldId id="1914"/>
            <p14:sldId id="1922"/>
            <p14:sldId id="1440"/>
            <p14:sldId id="180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B7FF"/>
    <a:srgbClr val="FF3399"/>
    <a:srgbClr val="FF3300"/>
    <a:srgbClr val="FF99FF"/>
    <a:srgbClr val="FFFFFF"/>
    <a:srgbClr val="354B80"/>
    <a:srgbClr val="99FFCC"/>
    <a:srgbClr val="CCFF66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5.png"/><Relationship Id="rId5" Type="http://schemas.openxmlformats.org/officeDocument/2006/relationships/image" Target="../media/image18.jpe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microsoft.com/office/2007/relationships/hdphoto" Target="../media/hdphoto5.wdp"/><Relationship Id="rId2" Type="http://schemas.openxmlformats.org/officeDocument/2006/relationships/hyperlink" Target="https://learningapps.org/watch?v=pqiyumjck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wordwall.net/uk/embed/0df8f4e4aa164fb683e4ce9e5f0b32fe?themeId=27&amp;templateId=82&amp;fontStackId=0" TargetMode="Externa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268886" y="4811802"/>
            <a:ext cx="9551513" cy="85129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Узагальнення і систематизація знань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Vector niños aprendiendo matemáticas con símbolo e icono de matemá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86" y="1132113"/>
            <a:ext cx="3655111" cy="29544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15533" y="15096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131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393845" y="448865"/>
            <a:ext cx="9141365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221619" y="1226282"/>
            <a:ext cx="466409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Два пінгвіни ловили рибу. Один зловив 20 рибин, а другий — 30.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406921D-C72C-2EFE-74EB-F4912935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758" r="70078" b="85410"/>
          <a:stretch/>
        </p:blipFill>
        <p:spPr>
          <a:xfrm>
            <a:off x="618386" y="4686444"/>
            <a:ext cx="6048000" cy="15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0EB71CF-B9B2-1F4A-10CD-548A35E2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39509" y="5068342"/>
            <a:ext cx="285391" cy="1873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AB7CAE0-161A-A4AD-8D3F-ECA153569AEB}"/>
              </a:ext>
            </a:extLst>
          </p:cNvPr>
          <p:cNvSpPr txBox="1"/>
          <p:nvPr/>
        </p:nvSpPr>
        <p:spPr>
          <a:xfrm>
            <a:off x="3533510" y="4848507"/>
            <a:ext cx="117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риб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AF00668E-6FF4-4939-90AE-4DFE6D3E3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356576" y="4879114"/>
            <a:ext cx="269759" cy="58328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643D862-CD15-B5D9-6C5C-235A7E179F16}"/>
              </a:ext>
            </a:extLst>
          </p:cNvPr>
          <p:cNvSpPr txBox="1"/>
          <p:nvPr/>
        </p:nvSpPr>
        <p:spPr>
          <a:xfrm>
            <a:off x="4711154" y="4850165"/>
            <a:ext cx="139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разом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7" name="Picture 2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="" xmlns:a16="http://schemas.microsoft.com/office/drawing/2014/main" id="{A68F3C1C-0216-B4FB-E692-4C1A35847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 bwMode="auto">
          <a:xfrm>
            <a:off x="3630515" y="1205051"/>
            <a:ext cx="1719734" cy="15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="" xmlns:a16="http://schemas.microsoft.com/office/drawing/2014/main" id="{29D26BB4-CB74-0830-6508-6140BA38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/>
        </p:blipFill>
        <p:spPr bwMode="auto">
          <a:xfrm flipH="1">
            <a:off x="724681" y="1205051"/>
            <a:ext cx="2639364" cy="16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Арктический, пингвин, ловит рыбу, лед, мультфильм. Арктический,  иллюстрация, вектор, лед, пингвин, мультфильм, ловит рыбу. | CanStock">
            <a:extLst>
              <a:ext uri="{FF2B5EF4-FFF2-40B4-BE49-F238E27FC236}">
                <a16:creationId xmlns="" xmlns:a16="http://schemas.microsoft.com/office/drawing/2014/main" id="{60AC98B1-2768-16B3-5F53-637B4F35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3" b="89764" l="59385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35354" r="22671" b="34386"/>
          <a:stretch/>
        </p:blipFill>
        <p:spPr bwMode="auto">
          <a:xfrm>
            <a:off x="4981842" y="2165742"/>
            <a:ext cx="712506" cy="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E80E8E4-E2DB-55F6-EA9A-A0F271621AD6}"/>
              </a:ext>
            </a:extLst>
          </p:cNvPr>
          <p:cNvSpPr txBox="1"/>
          <p:nvPr/>
        </p:nvSpPr>
        <p:spPr>
          <a:xfrm>
            <a:off x="1245368" y="2657046"/>
            <a:ext cx="13513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20 риб.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FEA2B28-69D4-4EFC-0CE7-45520A6C6F27}"/>
              </a:ext>
            </a:extLst>
          </p:cNvPr>
          <p:cNvSpPr txBox="1"/>
          <p:nvPr/>
        </p:nvSpPr>
        <p:spPr>
          <a:xfrm>
            <a:off x="3941066" y="2663534"/>
            <a:ext cx="12809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30 риб. 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9755C926-3E00-4F7A-97BF-521F6030B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42554" y="5060700"/>
            <a:ext cx="373755" cy="24535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57B3907-3E33-51A9-A580-FDCFABBEE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393845" y="4881847"/>
            <a:ext cx="269759" cy="583285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43A0026-826B-3953-0E04-890C81F82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20014" y="4861536"/>
            <a:ext cx="399171" cy="58328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F817404-2242-7F89-928F-70CA7B92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976263" y="4864415"/>
            <a:ext cx="360327" cy="58328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66D29BEE-7EC2-928C-D705-92FCD2241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263751" y="4888067"/>
            <a:ext cx="269759" cy="583285"/>
          </a:xfrm>
          <a:prstGeom prst="rect">
            <a:avLst/>
          </a:prstGeom>
        </p:spPr>
      </p:pic>
      <p:sp>
        <p:nvSpPr>
          <p:cNvPr id="90" name="Стрілка: вправо 31">
            <a:extLst>
              <a:ext uri="{FF2B5EF4-FFF2-40B4-BE49-F238E27FC236}">
                <a16:creationId xmlns="" xmlns:a16="http://schemas.microsoft.com/office/drawing/2014/main" id="{8D3F1932-3025-C9AD-0B6D-58DD4DA4C4DE}"/>
              </a:ext>
            </a:extLst>
          </p:cNvPr>
          <p:cNvSpPr/>
          <p:nvPr/>
        </p:nvSpPr>
        <p:spPr>
          <a:xfrm>
            <a:off x="5964527" y="2279578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A74DD6A-625E-0347-D152-7BE5305F9604}"/>
              </a:ext>
            </a:extLst>
          </p:cNvPr>
          <p:cNvSpPr txBox="1"/>
          <p:nvPr/>
        </p:nvSpPr>
        <p:spPr>
          <a:xfrm>
            <a:off x="6605383" y="2165742"/>
            <a:ext cx="355951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Скільки рибин </a:t>
            </a:r>
            <a:r>
              <a:rPr lang="uk-UA" sz="2400" b="1" dirty="0">
                <a:solidFill>
                  <a:srgbClr val="FF0000"/>
                </a:solidFill>
              </a:rPr>
              <a:t>разом</a:t>
            </a:r>
            <a:r>
              <a:rPr lang="uk-UA" sz="2400" b="1" dirty="0">
                <a:solidFill>
                  <a:srgbClr val="0070C0"/>
                </a:solidFill>
              </a:rPr>
              <a:t> зловили  пінгвіни?</a:t>
            </a:r>
            <a:endParaRPr lang="uk-UA" sz="2200" b="1" dirty="0">
              <a:solidFill>
                <a:srgbClr val="0070C0"/>
              </a:solidFill>
            </a:endParaRPr>
          </a:p>
        </p:txBody>
      </p:sp>
      <p:sp>
        <p:nvSpPr>
          <p:cNvPr id="94" name="Ліва фігурна дужка 15">
            <a:extLst>
              <a:ext uri="{FF2B5EF4-FFF2-40B4-BE49-F238E27FC236}">
                <a16:creationId xmlns="" xmlns:a16="http://schemas.microsoft.com/office/drawing/2014/main" id="{AB268763-7E59-4F9B-1A4F-D548D1C926E9}"/>
              </a:ext>
            </a:extLst>
          </p:cNvPr>
          <p:cNvSpPr/>
          <p:nvPr/>
        </p:nvSpPr>
        <p:spPr>
          <a:xfrm rot="16200000">
            <a:off x="2971180" y="1087369"/>
            <a:ext cx="400112" cy="4250106"/>
          </a:xfrm>
          <a:prstGeom prst="leftBrace">
            <a:avLst>
              <a:gd name="adj1" fmla="val 19903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70B44EF-27E9-0142-C216-C36E588AB589}"/>
              </a:ext>
            </a:extLst>
          </p:cNvPr>
          <p:cNvSpPr txBox="1"/>
          <p:nvPr/>
        </p:nvSpPr>
        <p:spPr>
          <a:xfrm>
            <a:off x="2554743" y="3439478"/>
            <a:ext cx="1028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риб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13BD57A5-F48C-9AEF-A930-8FAAD2B70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889067" y="4823382"/>
            <a:ext cx="360327" cy="5832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A74DD6A-625E-0347-D152-7BE5305F9604}"/>
              </a:ext>
            </a:extLst>
          </p:cNvPr>
          <p:cNvSpPr txBox="1"/>
          <p:nvPr/>
        </p:nvSpPr>
        <p:spPr>
          <a:xfrm>
            <a:off x="6605383" y="3105840"/>
            <a:ext cx="355951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На скільки менше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рибин зловив перший пінгвін, ніж другий?</a:t>
            </a:r>
            <a:endParaRPr lang="uk-UA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2627C4C5-012A-D9BB-A2D4-17D98C1D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00" y="3478288"/>
            <a:ext cx="2760950" cy="9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70B44EF-27E9-0142-C216-C36E588AB589}"/>
              </a:ext>
            </a:extLst>
          </p:cNvPr>
          <p:cNvSpPr txBox="1"/>
          <p:nvPr/>
        </p:nvSpPr>
        <p:spPr>
          <a:xfrm>
            <a:off x="2336590" y="4170847"/>
            <a:ext cx="14233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? </a:t>
            </a:r>
            <a:r>
              <a:rPr lang="ru-RU" sz="2400" b="1" dirty="0" err="1" smtClean="0">
                <a:solidFill>
                  <a:srgbClr val="FF0000"/>
                </a:solidFill>
              </a:rPr>
              <a:t>риб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0EB71CF-B9B2-1F4A-10CD-548A35E2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39509" y="5722055"/>
            <a:ext cx="285391" cy="1873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AB7CAE0-161A-A4AD-8D3F-ECA153569AEB}"/>
              </a:ext>
            </a:extLst>
          </p:cNvPr>
          <p:cNvSpPr txBox="1"/>
          <p:nvPr/>
        </p:nvSpPr>
        <p:spPr>
          <a:xfrm>
            <a:off x="3533510" y="5502220"/>
            <a:ext cx="117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риб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F00668E-6FF4-4939-90AE-4DFE6D3E3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356576" y="5532827"/>
            <a:ext cx="269759" cy="5832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457B3907-3E33-51A9-A580-FDCFABBEE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393845" y="5535560"/>
            <a:ext cx="269759" cy="58328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43A0026-826B-3953-0E04-890C81F82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20014" y="5515249"/>
            <a:ext cx="399171" cy="58328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F817404-2242-7F89-928F-70CA7B92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976263" y="5518128"/>
            <a:ext cx="360327" cy="58328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6D29BEE-7EC2-928C-D705-92FCD2241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313958" y="5487347"/>
            <a:ext cx="269759" cy="58328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2C0218A-2CD3-7999-7777-7029BB85C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50164" y="5444283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32466CC-229F-9D98-3FD9-609AAF3C3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561"/>
          <a:stretch/>
        </p:blipFill>
        <p:spPr>
          <a:xfrm>
            <a:off x="1663604" y="5754983"/>
            <a:ext cx="336084" cy="10381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643D862-CD15-B5D9-6C5C-235A7E179F16}"/>
              </a:ext>
            </a:extLst>
          </p:cNvPr>
          <p:cNvSpPr txBox="1"/>
          <p:nvPr/>
        </p:nvSpPr>
        <p:spPr>
          <a:xfrm>
            <a:off x="4711153" y="5465132"/>
            <a:ext cx="162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менше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x-non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5156" y="5333462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A74DD6A-625E-0347-D152-7BE5305F9604}"/>
              </a:ext>
            </a:extLst>
          </p:cNvPr>
          <p:cNvSpPr txBox="1"/>
          <p:nvPr/>
        </p:nvSpPr>
        <p:spPr>
          <a:xfrm>
            <a:off x="6757783" y="4855656"/>
            <a:ext cx="28325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 суми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A74DD6A-625E-0347-D152-7BE5305F9604}"/>
              </a:ext>
            </a:extLst>
          </p:cNvPr>
          <p:cNvSpPr txBox="1"/>
          <p:nvPr/>
        </p:nvSpPr>
        <p:spPr>
          <a:xfrm>
            <a:off x="6757784" y="5593636"/>
            <a:ext cx="31917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 різниці</a:t>
            </a:r>
            <a:endParaRPr lang="uk-UA" sz="2200" b="1" dirty="0">
              <a:solidFill>
                <a:schemeClr val="bg1"/>
              </a:solidFill>
            </a:endParaRPr>
          </a:p>
        </p:txBody>
      </p:sp>
      <p:pic>
        <p:nvPicPr>
          <p:cNvPr id="9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C5A6AC93-4294-22F7-8471-7B913604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68185" y="3206074"/>
            <a:ext cx="1979650" cy="3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9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91" grpId="0" animBg="1"/>
      <p:bldP spid="37" grpId="0" animBg="1"/>
      <p:bldP spid="41" grpId="0" animBg="1"/>
      <p:bldP spid="46" grpId="0"/>
      <p:bldP spid="66" grpId="0"/>
      <p:bldP spid="2" grpId="0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31 Узагальнення і систематизація знань\2024-05-15_233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11" y="1343025"/>
            <a:ext cx="5991225" cy="45243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84514" y="494528"/>
            <a:ext cx="9760799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7 Арифметичні дії в межах 100\№131 Узагальнення і систематизація знань\2024-05-15_233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96" y="1343025"/>
            <a:ext cx="6209854" cy="46028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Vinilo decorativo animal cangu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5170" y="1557043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0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18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21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 уроці</a:t>
              </a:r>
            </a:p>
            <a:p>
              <a:r>
                <a:rPr lang="uk-UA" dirty="0"/>
                <a:t>я</a:t>
              </a:r>
              <a:r>
                <a:rPr lang="en-US" dirty="0"/>
                <a:t> </a:t>
              </a:r>
              <a:r>
                <a:rPr lang="uk-UA" dirty="0"/>
                <a:t>запам’ятав/</a:t>
              </a:r>
            </a:p>
            <a:p>
              <a:r>
                <a:rPr lang="uk-UA" dirty="0"/>
                <a:t>запам’ятала…</a:t>
              </a:r>
              <a:endParaRPr lang="ru-RU" dirty="0"/>
            </a:p>
          </p:txBody>
        </p:sp>
      </p:grpSp>
      <p:grpSp>
        <p:nvGrpSpPr>
          <p:cNvPr id="24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Найкраще </a:t>
              </a:r>
            </a:p>
            <a:p>
              <a:r>
                <a:rPr lang="uk-UA" dirty="0"/>
                <a:t>мені вдалося…</a:t>
              </a:r>
              <a:endParaRPr lang="ru-RU" dirty="0"/>
            </a:p>
          </p:txBody>
        </p:sp>
      </p:grpSp>
      <p:grpSp>
        <p:nvGrpSpPr>
          <p:cNvPr id="27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4" y="4310292"/>
              <a:ext cx="1500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Найбільше</a:t>
              </a:r>
            </a:p>
            <a:p>
              <a:r>
                <a:rPr lang="uk-UA" dirty="0"/>
                <a:t> мені сподобалося…</a:t>
              </a:r>
              <a:endParaRPr lang="ru-RU" dirty="0"/>
            </a:p>
          </p:txBody>
        </p:sp>
      </p:grpSp>
      <p:grpSp>
        <p:nvGrpSpPr>
          <p:cNvPr id="30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820710" y="494528"/>
            <a:ext cx="8732066" cy="7246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3" y="1820312"/>
            <a:ext cx="5069999" cy="4979958"/>
          </a:xfrm>
          <a:prstGeom prst="rect">
            <a:avLst/>
          </a:prstGeom>
        </p:spPr>
      </p:pic>
      <p:sp>
        <p:nvSpPr>
          <p:cNvPr id="50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34720" y="1097280"/>
            <a:ext cx="435912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(для відкриття по листі варто натиснути)</a:t>
            </a:r>
          </a:p>
        </p:txBody>
      </p:sp>
    </p:spTree>
    <p:extLst>
      <p:ext uri="{BB962C8B-B14F-4D97-AF65-F5344CB8AC3E}">
        <p14:creationId xmlns:p14="http://schemas.microsoft.com/office/powerpoint/2010/main" val="140530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25791" y="439107"/>
            <a:ext cx="8811364" cy="7474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3232" y="2273026"/>
            <a:ext cx="1160405" cy="11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263926" y="554714"/>
            <a:ext cx="8811364" cy="653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ordwall.net/resourceajax/qr?shareLocation=4&amp;activityId=711729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21" y="2201620"/>
            <a:ext cx="1197362" cy="11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6979" y="494528"/>
            <a:ext cx="8732066" cy="7944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22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842097" y="492132"/>
            <a:ext cx="8732066" cy="8093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Геометрично-логічна хвилинка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ая прямоугольная выноска 36">
            <a:extLst>
              <a:ext uri="{FF2B5EF4-FFF2-40B4-BE49-F238E27FC236}">
                <a16:creationId xmlns="" xmlns:a16="http://schemas.microsoft.com/office/drawing/2014/main" id="{EEBEF41F-C08F-D6A9-4C0F-A8F525ECB209}"/>
              </a:ext>
            </a:extLst>
          </p:cNvPr>
          <p:cNvSpPr/>
          <p:nvPr/>
        </p:nvSpPr>
        <p:spPr>
          <a:xfrm>
            <a:off x="1043723" y="1377759"/>
            <a:ext cx="4617675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Розгляньте геометричні фігури. Які це фігури? </a:t>
            </a:r>
          </a:p>
        </p:txBody>
      </p:sp>
      <p:pic>
        <p:nvPicPr>
          <p:cNvPr id="5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1DF74C54-A955-58EE-E05D-7B653C26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28600" y="2592255"/>
            <a:ext cx="2400948" cy="37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ая прямоугольная выноска 36">
            <a:extLst>
              <a:ext uri="{FF2B5EF4-FFF2-40B4-BE49-F238E27FC236}">
                <a16:creationId xmlns="" xmlns:a16="http://schemas.microsoft.com/office/drawing/2014/main" id="{013A6D7B-C14E-6042-5A78-A2E177B26C9B}"/>
              </a:ext>
            </a:extLst>
          </p:cNvPr>
          <p:cNvSpPr/>
          <p:nvPr/>
        </p:nvSpPr>
        <p:spPr>
          <a:xfrm>
            <a:off x="5766143" y="1387999"/>
            <a:ext cx="5300368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Розподіліть лінії на дві групи. За якими ознаками це можна зробити?</a:t>
            </a:r>
          </a:p>
        </p:txBody>
      </p:sp>
      <p:sp>
        <p:nvSpPr>
          <p:cNvPr id="53" name="Шестикутник 11">
            <a:extLst>
              <a:ext uri="{FF2B5EF4-FFF2-40B4-BE49-F238E27FC236}">
                <a16:creationId xmlns="" xmlns:a16="http://schemas.microsoft.com/office/drawing/2014/main" id="{E935FC6B-643C-1D93-6E27-F30748FB8DA5}"/>
              </a:ext>
            </a:extLst>
          </p:cNvPr>
          <p:cNvSpPr/>
          <p:nvPr/>
        </p:nvSpPr>
        <p:spPr>
          <a:xfrm>
            <a:off x="9287010" y="2946440"/>
            <a:ext cx="1921164" cy="1617594"/>
          </a:xfrm>
          <a:prstGeom prst="hexag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4" name="Сполучна лінія: уступом 15">
            <a:extLst>
              <a:ext uri="{FF2B5EF4-FFF2-40B4-BE49-F238E27FC236}">
                <a16:creationId xmlns="" xmlns:a16="http://schemas.microsoft.com/office/drawing/2014/main" id="{E754E136-ADA7-C940-516B-4F84B9CE2634}"/>
              </a:ext>
            </a:extLst>
          </p:cNvPr>
          <p:cNvCxnSpPr>
            <a:cxnSpLocks/>
          </p:cNvCxnSpPr>
          <p:nvPr/>
        </p:nvCxnSpPr>
        <p:spPr>
          <a:xfrm>
            <a:off x="4177486" y="3046810"/>
            <a:ext cx="2974110" cy="1517224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ілінія: фігура 24">
            <a:extLst>
              <a:ext uri="{FF2B5EF4-FFF2-40B4-BE49-F238E27FC236}">
                <a16:creationId xmlns="" xmlns:a16="http://schemas.microsoft.com/office/drawing/2014/main" id="{7B59E48C-6277-9883-1D7A-931245566E1E}"/>
              </a:ext>
            </a:extLst>
          </p:cNvPr>
          <p:cNvSpPr/>
          <p:nvPr/>
        </p:nvSpPr>
        <p:spPr>
          <a:xfrm>
            <a:off x="2629548" y="3072987"/>
            <a:ext cx="1921164" cy="1517223"/>
          </a:xfrm>
          <a:custGeom>
            <a:avLst/>
            <a:gdLst>
              <a:gd name="connsiteX0" fmla="*/ 166730 w 1766263"/>
              <a:gd name="connsiteY0" fmla="*/ 712255 h 1380376"/>
              <a:gd name="connsiteX1" fmla="*/ 475 w 1766263"/>
              <a:gd name="connsiteY1" fmla="*/ 268909 h 1380376"/>
              <a:gd name="connsiteX2" fmla="*/ 212912 w 1766263"/>
              <a:gd name="connsiteY2" fmla="*/ 93418 h 1380376"/>
              <a:gd name="connsiteX3" fmla="*/ 776330 w 1766263"/>
              <a:gd name="connsiteY3" fmla="*/ 74946 h 1380376"/>
              <a:gd name="connsiteX4" fmla="*/ 526948 w 1766263"/>
              <a:gd name="connsiteY4" fmla="*/ 1072473 h 1380376"/>
              <a:gd name="connsiteX5" fmla="*/ 1099603 w 1766263"/>
              <a:gd name="connsiteY5" fmla="*/ 721491 h 1380376"/>
              <a:gd name="connsiteX6" fmla="*/ 1238148 w 1766263"/>
              <a:gd name="connsiteY6" fmla="*/ 1146364 h 1380376"/>
              <a:gd name="connsiteX7" fmla="*/ 1496766 w 1766263"/>
              <a:gd name="connsiteY7" fmla="*/ 1349564 h 1380376"/>
              <a:gd name="connsiteX8" fmla="*/ 1764621 w 1766263"/>
              <a:gd name="connsiteY8" fmla="*/ 1349564 h 1380376"/>
              <a:gd name="connsiteX9" fmla="*/ 1589130 w 1766263"/>
              <a:gd name="connsiteY9" fmla="*/ 1063237 h 138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6263" h="1380376">
                <a:moveTo>
                  <a:pt x="166730" y="712255"/>
                </a:moveTo>
                <a:cubicBezTo>
                  <a:pt x="79754" y="542151"/>
                  <a:pt x="-7222" y="372048"/>
                  <a:pt x="475" y="268909"/>
                </a:cubicBezTo>
                <a:cubicBezTo>
                  <a:pt x="8172" y="165770"/>
                  <a:pt x="83603" y="125745"/>
                  <a:pt x="212912" y="93418"/>
                </a:cubicBezTo>
                <a:cubicBezTo>
                  <a:pt x="342221" y="61091"/>
                  <a:pt x="723991" y="-88230"/>
                  <a:pt x="776330" y="74946"/>
                </a:cubicBezTo>
                <a:cubicBezTo>
                  <a:pt x="828669" y="238122"/>
                  <a:pt x="473069" y="964716"/>
                  <a:pt x="526948" y="1072473"/>
                </a:cubicBezTo>
                <a:cubicBezTo>
                  <a:pt x="580827" y="1180231"/>
                  <a:pt x="981070" y="709176"/>
                  <a:pt x="1099603" y="721491"/>
                </a:cubicBezTo>
                <a:cubicBezTo>
                  <a:pt x="1218136" y="733806"/>
                  <a:pt x="1171954" y="1041685"/>
                  <a:pt x="1238148" y="1146364"/>
                </a:cubicBezTo>
                <a:cubicBezTo>
                  <a:pt x="1304342" y="1251043"/>
                  <a:pt x="1409021" y="1315697"/>
                  <a:pt x="1496766" y="1349564"/>
                </a:cubicBezTo>
                <a:cubicBezTo>
                  <a:pt x="1584511" y="1383431"/>
                  <a:pt x="1749227" y="1397285"/>
                  <a:pt x="1764621" y="1349564"/>
                </a:cubicBezTo>
                <a:cubicBezTo>
                  <a:pt x="1780015" y="1301843"/>
                  <a:pt x="1684572" y="1182540"/>
                  <a:pt x="1589130" y="1063237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олілінія: фігура 25">
            <a:extLst>
              <a:ext uri="{FF2B5EF4-FFF2-40B4-BE49-F238E27FC236}">
                <a16:creationId xmlns="" xmlns:a16="http://schemas.microsoft.com/office/drawing/2014/main" id="{07716F6C-B782-E844-55CA-03B9427F688D}"/>
              </a:ext>
            </a:extLst>
          </p:cNvPr>
          <p:cNvSpPr/>
          <p:nvPr/>
        </p:nvSpPr>
        <p:spPr>
          <a:xfrm>
            <a:off x="6783729" y="2996625"/>
            <a:ext cx="1846855" cy="1410672"/>
          </a:xfrm>
          <a:custGeom>
            <a:avLst/>
            <a:gdLst>
              <a:gd name="connsiteX0" fmla="*/ 70641 w 1846855"/>
              <a:gd name="connsiteY0" fmla="*/ 139203 h 1410672"/>
              <a:gd name="connsiteX1" fmla="*/ 320023 w 1846855"/>
              <a:gd name="connsiteY1" fmla="*/ 56076 h 1410672"/>
              <a:gd name="connsiteX2" fmla="*/ 994278 w 1846855"/>
              <a:gd name="connsiteY2" fmla="*/ 658 h 1410672"/>
              <a:gd name="connsiteX3" fmla="*/ 1317550 w 1846855"/>
              <a:gd name="connsiteY3" fmla="*/ 93022 h 1410672"/>
              <a:gd name="connsiteX4" fmla="*/ 1446860 w 1846855"/>
              <a:gd name="connsiteY4" fmla="*/ 471712 h 1410672"/>
              <a:gd name="connsiteX5" fmla="*/ 1834787 w 1846855"/>
              <a:gd name="connsiteY5" fmla="*/ 1025894 h 1410672"/>
              <a:gd name="connsiteX6" fmla="*/ 1677769 w 1846855"/>
              <a:gd name="connsiteY6" fmla="*/ 1395349 h 1410672"/>
              <a:gd name="connsiteX7" fmla="*/ 985041 w 1846855"/>
              <a:gd name="connsiteY7" fmla="*/ 1302985 h 1410672"/>
              <a:gd name="connsiteX8" fmla="*/ 467805 w 1846855"/>
              <a:gd name="connsiteY8" fmla="*/ 961240 h 1410672"/>
              <a:gd name="connsiteX9" fmla="*/ 855732 w 1846855"/>
              <a:gd name="connsiteY9" fmla="*/ 610258 h 1410672"/>
              <a:gd name="connsiteX10" fmla="*/ 911150 w 1846855"/>
              <a:gd name="connsiteY10" fmla="*/ 296222 h 1410672"/>
              <a:gd name="connsiteX11" fmla="*/ 430860 w 1846855"/>
              <a:gd name="connsiteY11" fmla="*/ 185385 h 1410672"/>
              <a:gd name="connsiteX12" fmla="*/ 24460 w 1846855"/>
              <a:gd name="connsiteY12" fmla="*/ 222331 h 1410672"/>
              <a:gd name="connsiteX13" fmla="*/ 70641 w 1846855"/>
              <a:gd name="connsiteY13" fmla="*/ 139203 h 141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6855" h="1410672">
                <a:moveTo>
                  <a:pt x="70641" y="139203"/>
                </a:moveTo>
                <a:cubicBezTo>
                  <a:pt x="119902" y="111494"/>
                  <a:pt x="166084" y="79167"/>
                  <a:pt x="320023" y="56076"/>
                </a:cubicBezTo>
                <a:cubicBezTo>
                  <a:pt x="473962" y="32985"/>
                  <a:pt x="828024" y="-5500"/>
                  <a:pt x="994278" y="658"/>
                </a:cubicBezTo>
                <a:cubicBezTo>
                  <a:pt x="1160532" y="6816"/>
                  <a:pt x="1242120" y="14513"/>
                  <a:pt x="1317550" y="93022"/>
                </a:cubicBezTo>
                <a:cubicBezTo>
                  <a:pt x="1392980" y="171531"/>
                  <a:pt x="1360654" y="316233"/>
                  <a:pt x="1446860" y="471712"/>
                </a:cubicBezTo>
                <a:cubicBezTo>
                  <a:pt x="1533066" y="627191"/>
                  <a:pt x="1796302" y="871955"/>
                  <a:pt x="1834787" y="1025894"/>
                </a:cubicBezTo>
                <a:cubicBezTo>
                  <a:pt x="1873272" y="1179834"/>
                  <a:pt x="1819393" y="1349167"/>
                  <a:pt x="1677769" y="1395349"/>
                </a:cubicBezTo>
                <a:cubicBezTo>
                  <a:pt x="1536145" y="1441531"/>
                  <a:pt x="1186702" y="1375336"/>
                  <a:pt x="985041" y="1302985"/>
                </a:cubicBezTo>
                <a:cubicBezTo>
                  <a:pt x="783380" y="1230634"/>
                  <a:pt x="489357" y="1076695"/>
                  <a:pt x="467805" y="961240"/>
                </a:cubicBezTo>
                <a:cubicBezTo>
                  <a:pt x="446254" y="845786"/>
                  <a:pt x="781841" y="721094"/>
                  <a:pt x="855732" y="610258"/>
                </a:cubicBezTo>
                <a:cubicBezTo>
                  <a:pt x="929623" y="499422"/>
                  <a:pt x="981962" y="367034"/>
                  <a:pt x="911150" y="296222"/>
                </a:cubicBezTo>
                <a:cubicBezTo>
                  <a:pt x="840338" y="225410"/>
                  <a:pt x="578642" y="197700"/>
                  <a:pt x="430860" y="185385"/>
                </a:cubicBezTo>
                <a:cubicBezTo>
                  <a:pt x="283078" y="173070"/>
                  <a:pt x="81418" y="228488"/>
                  <a:pt x="24460" y="222331"/>
                </a:cubicBezTo>
                <a:cubicBezTo>
                  <a:pt x="-32498" y="216174"/>
                  <a:pt x="21380" y="166912"/>
                  <a:pt x="70641" y="139203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5AFDC3A-BA52-FF27-EA82-6CC9ED20FFA4}"/>
              </a:ext>
            </a:extLst>
          </p:cNvPr>
          <p:cNvSpPr txBox="1"/>
          <p:nvPr/>
        </p:nvSpPr>
        <p:spPr>
          <a:xfrm>
            <a:off x="2521541" y="4952467"/>
            <a:ext cx="313985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</a:rPr>
              <a:t>1 — крив</a:t>
            </a:r>
            <a:r>
              <a:rPr lang="uk-UA" sz="3200" b="1" dirty="0">
                <a:solidFill>
                  <a:srgbClr val="0066FF"/>
                </a:solidFill>
              </a:rPr>
              <a:t>і</a:t>
            </a:r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uk-UA" sz="3200" b="1" dirty="0">
                <a:solidFill>
                  <a:srgbClr val="0066FF"/>
                </a:solidFill>
              </a:rPr>
              <a:t>лінії, </a:t>
            </a:r>
          </a:p>
          <a:p>
            <a:r>
              <a:rPr lang="ru-RU" sz="3200" b="1" dirty="0">
                <a:solidFill>
                  <a:srgbClr val="0066FF"/>
                </a:solidFill>
              </a:rPr>
              <a:t>2 — </a:t>
            </a:r>
            <a:r>
              <a:rPr lang="uk-UA" sz="3200" b="1" dirty="0">
                <a:solidFill>
                  <a:srgbClr val="0066FF"/>
                </a:solidFill>
              </a:rPr>
              <a:t>ламані;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A0DF5E2-8B4B-0F32-BC72-77F6050BA0B2}"/>
              </a:ext>
            </a:extLst>
          </p:cNvPr>
          <p:cNvSpPr txBox="1"/>
          <p:nvPr/>
        </p:nvSpPr>
        <p:spPr>
          <a:xfrm>
            <a:off x="7168448" y="4944599"/>
            <a:ext cx="392822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</a:rPr>
              <a:t>1 — </a:t>
            </a:r>
            <a:r>
              <a:rPr lang="uk-UA" sz="3200" b="1" dirty="0">
                <a:solidFill>
                  <a:srgbClr val="0066FF"/>
                </a:solidFill>
              </a:rPr>
              <a:t>незамкнені лінії, </a:t>
            </a:r>
          </a:p>
          <a:p>
            <a:r>
              <a:rPr lang="ru-RU" sz="3200" b="1" dirty="0">
                <a:solidFill>
                  <a:srgbClr val="0066FF"/>
                </a:solidFill>
              </a:rPr>
              <a:t>2 — </a:t>
            </a:r>
            <a:r>
              <a:rPr lang="uk-UA" sz="3200" b="1" dirty="0">
                <a:solidFill>
                  <a:srgbClr val="0066FF"/>
                </a:solidFill>
              </a:rPr>
              <a:t>замкнені.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F26CB09-D18A-A013-57AA-B027A71B7028}"/>
              </a:ext>
            </a:extLst>
          </p:cNvPr>
          <p:cNvSpPr txBox="1"/>
          <p:nvPr/>
        </p:nvSpPr>
        <p:spPr>
          <a:xfrm>
            <a:off x="6012910" y="5313931"/>
            <a:ext cx="1138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316564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629691" y="410524"/>
            <a:ext cx="8842366" cy="732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ланцюжок </a:t>
            </a:r>
            <a:r>
              <a:rPr lang="uk-UA" sz="4000" b="1" dirty="0">
                <a:solidFill>
                  <a:schemeClr val="bg1"/>
                </a:solidFill>
              </a:rPr>
              <a:t>«Потяг»</a:t>
            </a:r>
          </a:p>
        </p:txBody>
      </p:sp>
      <p:pic>
        <p:nvPicPr>
          <p:cNvPr id="48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433729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FEBCB94-8449-8B26-470C-CC831156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9" t="-868" r="11107" b="868"/>
          <a:stretch/>
        </p:blipFill>
        <p:spPr bwMode="auto">
          <a:xfrm flipH="1">
            <a:off x="23880" y="2192240"/>
            <a:ext cx="2220821" cy="20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9A668AE0-04DE-C4EF-D6CF-489FAD50A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212854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: округлені кути 27">
            <a:extLst>
              <a:ext uri="{FF2B5EF4-FFF2-40B4-BE49-F238E27FC236}">
                <a16:creationId xmlns="" xmlns:a16="http://schemas.microsoft.com/office/drawing/2014/main" id="{EEA4BFB2-B873-0237-5A06-18571CF79A31}"/>
              </a:ext>
            </a:extLst>
          </p:cNvPr>
          <p:cNvSpPr/>
          <p:nvPr/>
        </p:nvSpPr>
        <p:spPr>
          <a:xfrm>
            <a:off x="244429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E29858C-C745-ECE6-ECAD-A5DB3753113D}"/>
              </a:ext>
            </a:extLst>
          </p:cNvPr>
          <p:cNvSpPr txBox="1"/>
          <p:nvPr/>
        </p:nvSpPr>
        <p:spPr>
          <a:xfrm>
            <a:off x="254436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EF72D9D5-83C5-9C8F-7E51-5C3A2685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357543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кутник: округлені кути 48">
            <a:extLst>
              <a:ext uri="{FF2B5EF4-FFF2-40B4-BE49-F238E27FC236}">
                <a16:creationId xmlns="" xmlns:a16="http://schemas.microsoft.com/office/drawing/2014/main" id="{B6A540DC-C68E-61D0-1DAB-311B7D34F06E}"/>
              </a:ext>
            </a:extLst>
          </p:cNvPr>
          <p:cNvSpPr/>
          <p:nvPr/>
        </p:nvSpPr>
        <p:spPr>
          <a:xfrm>
            <a:off x="389118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4A1D063-AD2E-C9B4-F623-18109936C218}"/>
              </a:ext>
            </a:extLst>
          </p:cNvPr>
          <p:cNvSpPr txBox="1"/>
          <p:nvPr/>
        </p:nvSpPr>
        <p:spPr>
          <a:xfrm>
            <a:off x="399125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94CA312-0DD0-090C-9610-84305DEC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502231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кутник: округлені кути 51">
            <a:extLst>
              <a:ext uri="{FF2B5EF4-FFF2-40B4-BE49-F238E27FC236}">
                <a16:creationId xmlns="" xmlns:a16="http://schemas.microsoft.com/office/drawing/2014/main" id="{19B78403-AD2C-AB15-85D2-BA2C3EFA7529}"/>
              </a:ext>
            </a:extLst>
          </p:cNvPr>
          <p:cNvSpPr/>
          <p:nvPr/>
        </p:nvSpPr>
        <p:spPr>
          <a:xfrm>
            <a:off x="533806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8106865-05C4-3877-93DF-9A023E14ECA1}"/>
              </a:ext>
            </a:extLst>
          </p:cNvPr>
          <p:cNvSpPr txBox="1"/>
          <p:nvPr/>
        </p:nvSpPr>
        <p:spPr>
          <a:xfrm>
            <a:off x="543813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FC1C108-C8E6-3E5F-04A7-8C344063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6407077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кутник: округлені кути 67">
            <a:extLst>
              <a:ext uri="{FF2B5EF4-FFF2-40B4-BE49-F238E27FC236}">
                <a16:creationId xmlns="" xmlns:a16="http://schemas.microsoft.com/office/drawing/2014/main" id="{3629E157-95F9-5738-0817-0A1E06E3E232}"/>
              </a:ext>
            </a:extLst>
          </p:cNvPr>
          <p:cNvSpPr/>
          <p:nvPr/>
        </p:nvSpPr>
        <p:spPr>
          <a:xfrm>
            <a:off x="6722825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922E967-EB79-09F0-56DB-7E226CEB19A9}"/>
              </a:ext>
            </a:extLst>
          </p:cNvPr>
          <p:cNvSpPr txBox="1"/>
          <p:nvPr/>
        </p:nvSpPr>
        <p:spPr>
          <a:xfrm>
            <a:off x="6822896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0FB04E8-0AF7-B628-B7B4-E61B3805E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779183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кутник: округлені кути 79">
            <a:extLst>
              <a:ext uri="{FF2B5EF4-FFF2-40B4-BE49-F238E27FC236}">
                <a16:creationId xmlns="" xmlns:a16="http://schemas.microsoft.com/office/drawing/2014/main" id="{E02A4BAE-177C-D213-C18D-249CDAB0DF1E}"/>
              </a:ext>
            </a:extLst>
          </p:cNvPr>
          <p:cNvSpPr/>
          <p:nvPr/>
        </p:nvSpPr>
        <p:spPr>
          <a:xfrm>
            <a:off x="810758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42B8354-5F00-EB91-6479-63A4F5E00C34}"/>
              </a:ext>
            </a:extLst>
          </p:cNvPr>
          <p:cNvSpPr txBox="1"/>
          <p:nvPr/>
        </p:nvSpPr>
        <p:spPr>
          <a:xfrm>
            <a:off x="820765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837D801-27E7-E921-C553-6B6F2FB1D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917659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кутник: округлені кути 92">
            <a:extLst>
              <a:ext uri="{FF2B5EF4-FFF2-40B4-BE49-F238E27FC236}">
                <a16:creationId xmlns="" xmlns:a16="http://schemas.microsoft.com/office/drawing/2014/main" id="{09DD4D6A-3384-C7DA-FDEC-18D62D05450D}"/>
              </a:ext>
            </a:extLst>
          </p:cNvPr>
          <p:cNvSpPr/>
          <p:nvPr/>
        </p:nvSpPr>
        <p:spPr>
          <a:xfrm>
            <a:off x="949234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125EAE6-A452-B6E0-1C33-E6D4960A7CF5}"/>
              </a:ext>
            </a:extLst>
          </p:cNvPr>
          <p:cNvSpPr txBox="1"/>
          <p:nvPr/>
        </p:nvSpPr>
        <p:spPr>
          <a:xfrm>
            <a:off x="9625069" y="2819482"/>
            <a:ext cx="76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A537A0D-B0BE-0755-EEFA-2DA68780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1056134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кутник: округлені кути 95">
            <a:extLst>
              <a:ext uri="{FF2B5EF4-FFF2-40B4-BE49-F238E27FC236}">
                <a16:creationId xmlns="" xmlns:a16="http://schemas.microsoft.com/office/drawing/2014/main" id="{088AF978-DE7D-0173-5218-A1E61FE0235C}"/>
              </a:ext>
            </a:extLst>
          </p:cNvPr>
          <p:cNvSpPr/>
          <p:nvPr/>
        </p:nvSpPr>
        <p:spPr>
          <a:xfrm>
            <a:off x="1087709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097716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трілка: вигнута вгору 5">
            <a:extLst>
              <a:ext uri="{FF2B5EF4-FFF2-40B4-BE49-F238E27FC236}">
                <a16:creationId xmlns="" xmlns:a16="http://schemas.microsoft.com/office/drawing/2014/main" id="{2EA0C555-9F47-0B12-9717-9DB0835A6B70}"/>
              </a:ext>
            </a:extLst>
          </p:cNvPr>
          <p:cNvSpPr/>
          <p:nvPr/>
        </p:nvSpPr>
        <p:spPr>
          <a:xfrm>
            <a:off x="2969443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D9021A6-F5F9-F699-EEBD-86B25E4F2D8C}"/>
              </a:ext>
            </a:extLst>
          </p:cNvPr>
          <p:cNvSpPr txBox="1"/>
          <p:nvPr/>
        </p:nvSpPr>
        <p:spPr>
          <a:xfrm>
            <a:off x="3183841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+ 6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Стрілка: вигнута вгору 97">
            <a:extLst>
              <a:ext uri="{FF2B5EF4-FFF2-40B4-BE49-F238E27FC236}">
                <a16:creationId xmlns="" xmlns:a16="http://schemas.microsoft.com/office/drawing/2014/main" id="{2AEA29F7-A67D-8528-BEA2-C5F7DAD763EA}"/>
              </a:ext>
            </a:extLst>
          </p:cNvPr>
          <p:cNvSpPr/>
          <p:nvPr/>
        </p:nvSpPr>
        <p:spPr>
          <a:xfrm>
            <a:off x="4544545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3FC84E9-3396-078B-03A8-46F85205922D}"/>
              </a:ext>
            </a:extLst>
          </p:cNvPr>
          <p:cNvSpPr txBox="1"/>
          <p:nvPr/>
        </p:nvSpPr>
        <p:spPr>
          <a:xfrm>
            <a:off x="4758943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Стрілка: вигнута вгору 99">
            <a:extLst>
              <a:ext uri="{FF2B5EF4-FFF2-40B4-BE49-F238E27FC236}">
                <a16:creationId xmlns="" xmlns:a16="http://schemas.microsoft.com/office/drawing/2014/main" id="{C70B90E3-ADEB-4C14-4B9B-0E89FEC3207D}"/>
              </a:ext>
            </a:extLst>
          </p:cNvPr>
          <p:cNvSpPr/>
          <p:nvPr/>
        </p:nvSpPr>
        <p:spPr>
          <a:xfrm>
            <a:off x="596582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E55E0D9-6FDB-3C8D-5049-530FE0E78710}"/>
              </a:ext>
            </a:extLst>
          </p:cNvPr>
          <p:cNvSpPr txBox="1"/>
          <p:nvPr/>
        </p:nvSpPr>
        <p:spPr>
          <a:xfrm>
            <a:off x="6180222" y="1663399"/>
            <a:ext cx="7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– 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Стрілка: вигнута вгору 101">
            <a:extLst>
              <a:ext uri="{FF2B5EF4-FFF2-40B4-BE49-F238E27FC236}">
                <a16:creationId xmlns="" xmlns:a16="http://schemas.microsoft.com/office/drawing/2014/main" id="{3549FC9B-FF14-1609-8CED-E7F58FF27280}"/>
              </a:ext>
            </a:extLst>
          </p:cNvPr>
          <p:cNvSpPr/>
          <p:nvPr/>
        </p:nvSpPr>
        <p:spPr>
          <a:xfrm>
            <a:off x="7367627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467C91D-B02C-BC8D-0032-0EDD4DB8B5CA}"/>
              </a:ext>
            </a:extLst>
          </p:cNvPr>
          <p:cNvSpPr txBox="1"/>
          <p:nvPr/>
        </p:nvSpPr>
        <p:spPr>
          <a:xfrm>
            <a:off x="7582025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Стрілка: вигнута вгору 103">
            <a:extLst>
              <a:ext uri="{FF2B5EF4-FFF2-40B4-BE49-F238E27FC236}">
                <a16:creationId xmlns="" xmlns:a16="http://schemas.microsoft.com/office/drawing/2014/main" id="{CB87297B-1F72-C8D6-A94B-7873E5FDCAC1}"/>
              </a:ext>
            </a:extLst>
          </p:cNvPr>
          <p:cNvSpPr/>
          <p:nvPr/>
        </p:nvSpPr>
        <p:spPr>
          <a:xfrm>
            <a:off x="865969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6B5EC0F-03BB-EA77-2257-F5AF33A469E8}"/>
              </a:ext>
            </a:extLst>
          </p:cNvPr>
          <p:cNvSpPr txBox="1"/>
          <p:nvPr/>
        </p:nvSpPr>
        <p:spPr>
          <a:xfrm>
            <a:off x="8874092" y="1663399"/>
            <a:ext cx="71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Стрілка: вигнута вгору 105">
            <a:extLst>
              <a:ext uri="{FF2B5EF4-FFF2-40B4-BE49-F238E27FC236}">
                <a16:creationId xmlns="" xmlns:a16="http://schemas.microsoft.com/office/drawing/2014/main" id="{8EBF3218-DB8A-016C-55CF-0D2F5FD12469}"/>
              </a:ext>
            </a:extLst>
          </p:cNvPr>
          <p:cNvSpPr/>
          <p:nvPr/>
        </p:nvSpPr>
        <p:spPr>
          <a:xfrm>
            <a:off x="10052776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AF7661C-E37B-BAC2-5EC7-304AE857EA73}"/>
              </a:ext>
            </a:extLst>
          </p:cNvPr>
          <p:cNvSpPr txBox="1"/>
          <p:nvPr/>
        </p:nvSpPr>
        <p:spPr>
          <a:xfrm>
            <a:off x="10267174" y="1663399"/>
            <a:ext cx="92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- 40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2" grpId="0"/>
      <p:bldP spid="65" grpId="0"/>
      <p:bldP spid="68" grpId="0"/>
      <p:bldP spid="71" grpId="0"/>
      <p:bldP spid="74" grpId="0" animBg="1"/>
      <p:bldP spid="75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03" y="1027333"/>
            <a:ext cx="1730455" cy="17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4860" y="1456402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       1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2" descr="Пчеловодство — как отрасль сельского хозяйства | Время перем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24" y="1165128"/>
            <a:ext cx="357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9216675" y="2419819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964299" y="1077651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4052034" y="1465806"/>
            <a:ext cx="1114395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042809" y="2069639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059749" y="2982051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131897" y="3882859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131897" y="4729225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167959" y="5630580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8911" flipH="1">
            <a:off x="8496723" y="929724"/>
            <a:ext cx="537007" cy="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9733" flipH="1">
            <a:off x="8003096" y="1257794"/>
            <a:ext cx="599458" cy="7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1165128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47056" y="422212"/>
            <a:ext cx="10080173" cy="7334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4000" b="1" dirty="0">
                <a:solidFill>
                  <a:schemeClr val="bg1"/>
                </a:solidFill>
              </a:rPr>
              <a:t>чисел. Гра «Збираємо мед»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 5">
            <a:extLst>
              <a:ext uri="{FF2B5EF4-FFF2-40B4-BE49-F238E27FC236}">
                <a16:creationId xmlns="" xmlns:a16="http://schemas.microsoft.com/office/drawing/2014/main" id="{86228885-1B01-F7D5-7A95-C016608DB0FC}"/>
              </a:ext>
            </a:extLst>
          </p:cNvPr>
          <p:cNvSpPr/>
          <p:nvPr/>
        </p:nvSpPr>
        <p:spPr>
          <a:xfrm>
            <a:off x="2201615" y="1546274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DCBB82EA-4C66-74BB-5B4E-05A778992E57}"/>
              </a:ext>
            </a:extLst>
          </p:cNvPr>
          <p:cNvSpPr/>
          <p:nvPr/>
        </p:nvSpPr>
        <p:spPr>
          <a:xfrm>
            <a:off x="1544860" y="2363281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      7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Прямокутник 19">
            <a:extLst>
              <a:ext uri="{FF2B5EF4-FFF2-40B4-BE49-F238E27FC236}">
                <a16:creationId xmlns="" xmlns:a16="http://schemas.microsoft.com/office/drawing/2014/main" id="{849F03B3-17D3-6224-3940-59A147812DE5}"/>
              </a:ext>
            </a:extLst>
          </p:cNvPr>
          <p:cNvSpPr/>
          <p:nvPr/>
        </p:nvSpPr>
        <p:spPr>
          <a:xfrm>
            <a:off x="2201615" y="2453153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18313EF6-15DB-44FE-D66D-B2C77024E97B}"/>
              </a:ext>
            </a:extLst>
          </p:cNvPr>
          <p:cNvSpPr/>
          <p:nvPr/>
        </p:nvSpPr>
        <p:spPr>
          <a:xfrm>
            <a:off x="1544860" y="3232178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      5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кутник 43">
            <a:extLst>
              <a:ext uri="{FF2B5EF4-FFF2-40B4-BE49-F238E27FC236}">
                <a16:creationId xmlns="" xmlns:a16="http://schemas.microsoft.com/office/drawing/2014/main" id="{BF1DBDDF-90E0-C92F-6644-CDB857D1AE1A}"/>
              </a:ext>
            </a:extLst>
          </p:cNvPr>
          <p:cNvSpPr/>
          <p:nvPr/>
        </p:nvSpPr>
        <p:spPr>
          <a:xfrm>
            <a:off x="2201615" y="3322050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89C932BF-F765-1E15-FEF6-7D4203FAF2D1}"/>
              </a:ext>
            </a:extLst>
          </p:cNvPr>
          <p:cNvSpPr/>
          <p:nvPr/>
        </p:nvSpPr>
        <p:spPr>
          <a:xfrm>
            <a:off x="1544860" y="4125311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      7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кутник 45">
            <a:extLst>
              <a:ext uri="{FF2B5EF4-FFF2-40B4-BE49-F238E27FC236}">
                <a16:creationId xmlns="" xmlns:a16="http://schemas.microsoft.com/office/drawing/2014/main" id="{3620DCFE-9D4A-448E-B769-9826CC07335E}"/>
              </a:ext>
            </a:extLst>
          </p:cNvPr>
          <p:cNvSpPr/>
          <p:nvPr/>
        </p:nvSpPr>
        <p:spPr>
          <a:xfrm>
            <a:off x="2201615" y="4215183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2C31FF14-08D0-3931-CBAA-A7D0356FB4A4}"/>
              </a:ext>
            </a:extLst>
          </p:cNvPr>
          <p:cNvSpPr/>
          <p:nvPr/>
        </p:nvSpPr>
        <p:spPr>
          <a:xfrm>
            <a:off x="1544860" y="5031130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       8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кутник 47">
            <a:extLst>
              <a:ext uri="{FF2B5EF4-FFF2-40B4-BE49-F238E27FC236}">
                <a16:creationId xmlns="" xmlns:a16="http://schemas.microsoft.com/office/drawing/2014/main" id="{AA9C788C-810A-D571-0D8A-C646BBF52B3B}"/>
              </a:ext>
            </a:extLst>
          </p:cNvPr>
          <p:cNvSpPr/>
          <p:nvPr/>
        </p:nvSpPr>
        <p:spPr>
          <a:xfrm>
            <a:off x="2201615" y="5121002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50E540E3-B493-2A50-F6B7-B0C23B814BE7}"/>
              </a:ext>
            </a:extLst>
          </p:cNvPr>
          <p:cNvSpPr/>
          <p:nvPr/>
        </p:nvSpPr>
        <p:spPr>
          <a:xfrm>
            <a:off x="1544860" y="5906996"/>
            <a:ext cx="2732790" cy="677068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       6 на …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кутник 49">
            <a:extLst>
              <a:ext uri="{FF2B5EF4-FFF2-40B4-BE49-F238E27FC236}">
                <a16:creationId xmlns="" xmlns:a16="http://schemas.microsoft.com/office/drawing/2014/main" id="{D34ED2C5-9759-1FC5-C70A-289DADA764E0}"/>
              </a:ext>
            </a:extLst>
          </p:cNvPr>
          <p:cNvSpPr/>
          <p:nvPr/>
        </p:nvSpPr>
        <p:spPr>
          <a:xfrm>
            <a:off x="2201615" y="5996868"/>
            <a:ext cx="489861" cy="4629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2080855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2973988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3859702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4752835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5630366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4162599" y="2387537"/>
            <a:ext cx="1013562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205251" y="3282442"/>
            <a:ext cx="1013563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252390" y="4115130"/>
            <a:ext cx="1013564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273647" y="5047913"/>
            <a:ext cx="1013565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303865" y="5981801"/>
            <a:ext cx="1013566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E3C7FC0-FCA4-D6E5-0645-4613D15AF999}"/>
              </a:ext>
            </a:extLst>
          </p:cNvPr>
          <p:cNvSpPr txBox="1"/>
          <p:nvPr/>
        </p:nvSpPr>
        <p:spPr>
          <a:xfrm>
            <a:off x="2258829" y="1398230"/>
            <a:ext cx="57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BE32F80-5782-5870-18C5-7284AD4D2FC4}"/>
              </a:ext>
            </a:extLst>
          </p:cNvPr>
          <p:cNvSpPr txBox="1"/>
          <p:nvPr/>
        </p:nvSpPr>
        <p:spPr>
          <a:xfrm>
            <a:off x="2210733" y="2298557"/>
            <a:ext cx="55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A4FA643-7921-E2A3-4726-5A382DD05E10}"/>
              </a:ext>
            </a:extLst>
          </p:cNvPr>
          <p:cNvSpPr txBox="1"/>
          <p:nvPr/>
        </p:nvSpPr>
        <p:spPr>
          <a:xfrm>
            <a:off x="2221294" y="3175745"/>
            <a:ext cx="55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26EA71E-DFCC-9B15-44B4-8677D2651349}"/>
              </a:ext>
            </a:extLst>
          </p:cNvPr>
          <p:cNvSpPr txBox="1"/>
          <p:nvPr/>
        </p:nvSpPr>
        <p:spPr>
          <a:xfrm>
            <a:off x="2228606" y="4082429"/>
            <a:ext cx="55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764CBE5-D522-7D98-69F9-EA1DA7A08D6C}"/>
              </a:ext>
            </a:extLst>
          </p:cNvPr>
          <p:cNvSpPr txBox="1"/>
          <p:nvPr/>
        </p:nvSpPr>
        <p:spPr>
          <a:xfrm>
            <a:off x="2243306" y="4989113"/>
            <a:ext cx="55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9B24241-3701-A208-10D4-5530D177012A}"/>
              </a:ext>
            </a:extLst>
          </p:cNvPr>
          <p:cNvSpPr txBox="1"/>
          <p:nvPr/>
        </p:nvSpPr>
        <p:spPr>
          <a:xfrm>
            <a:off x="2219251" y="5846678"/>
            <a:ext cx="55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33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96701" y="494528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 невідомі </a:t>
            </a:r>
            <a:r>
              <a:rPr lang="uk-UA" sz="4000" b="1" dirty="0" smtClean="0">
                <a:solidFill>
                  <a:schemeClr val="bg1"/>
                </a:solidFill>
              </a:rPr>
              <a:t>доданки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06431" y="1554744"/>
            <a:ext cx="2723998" cy="42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2579" y="1554744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20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5172" y="1554744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+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5348" y="1554744"/>
            <a:ext cx="1273887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2613" y="1554744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=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24288" y="1554744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70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3691" y="1554744"/>
            <a:ext cx="10572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50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2579" y="3194198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34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5172" y="3194198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+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5348" y="3194198"/>
            <a:ext cx="1273887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2613" y="3194198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=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4288" y="3194198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34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4474" y="3222747"/>
            <a:ext cx="10572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0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2579" y="4833652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5172" y="4833652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+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5348" y="4833652"/>
            <a:ext cx="1273887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40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02613" y="4833652"/>
            <a:ext cx="996798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=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24288" y="4833652"/>
            <a:ext cx="1413163" cy="11079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45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5534" y="4879818"/>
            <a:ext cx="10572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5</a:t>
            </a:r>
            <a:endParaRPr lang="uk-U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6562" y="531322"/>
            <a:ext cx="8732066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103" y="1704195"/>
            <a:ext cx="48058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 ми будемо повторювати вивчене, продовжимо тренуватися у виконанні арифметичних дій з двоцифровими числами. 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44465" y="253946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1864549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100" y="509550"/>
            <a:ext cx="10016671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100" y="1361875"/>
            <a:ext cx="564425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числа від більшого до меншого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29343" y="3830594"/>
            <a:ext cx="1767297" cy="27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74458"/>
              </p:ext>
            </p:extLst>
          </p:nvPr>
        </p:nvGraphicFramePr>
        <p:xfrm>
          <a:off x="1171645" y="4070381"/>
          <a:ext cx="57251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48362"/>
              </a:tblGrid>
              <a:tr h="52191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17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33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74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56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38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87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65</a:t>
                      </a:r>
                      <a:endParaRPr lang="ru-RU" sz="3200" b="1" dirty="0"/>
                    </a:p>
                  </a:txBody>
                  <a:tcPr/>
                </a:tc>
              </a:tr>
              <a:tr h="52191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171645" y="4582290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2016406" y="4560204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2871359" y="4582290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3706907" y="4560203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4501564" y="4582290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5285121" y="4582290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6057686" y="4552094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4001" y="3441996"/>
            <a:ext cx="48058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Збільш на 11 кожне число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054100" y="1872336"/>
            <a:ext cx="56064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34  43  25  91  19  52  77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184001" y="2619067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974336" y="2619069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2807301" y="2619069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3637955" y="2619069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4381835" y="2619069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5176492" y="2619068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5935412" y="2619069"/>
            <a:ext cx="692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7588AD-49B6-3ED3-2597-EB09021B40C4}"/>
              </a:ext>
            </a:extLst>
          </p:cNvPr>
          <p:cNvSpPr txBox="1"/>
          <p:nvPr/>
        </p:nvSpPr>
        <p:spPr>
          <a:xfrm>
            <a:off x="6835521" y="1364505"/>
            <a:ext cx="4235250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 </a:t>
            </a:r>
            <a:r>
              <a:rPr lang="uk-UA" sz="2400" b="1" dirty="0">
                <a:solidFill>
                  <a:srgbClr val="7030A0"/>
                </a:solidFill>
              </a:rPr>
              <a:t>задумала число, </a:t>
            </a:r>
            <a:r>
              <a:rPr lang="uk-UA" sz="2400" b="1" dirty="0" smtClean="0">
                <a:solidFill>
                  <a:srgbClr val="7030A0"/>
                </a:solidFill>
              </a:rPr>
              <a:t>додала до </a:t>
            </a:r>
            <a:r>
              <a:rPr lang="uk-UA" sz="2400" b="1" dirty="0">
                <a:solidFill>
                  <a:srgbClr val="7030A0"/>
                </a:solidFill>
              </a:rPr>
              <a:t>нього </a:t>
            </a:r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r>
              <a:rPr lang="uk-UA" sz="2400" b="1" dirty="0" smtClean="0">
                <a:solidFill>
                  <a:srgbClr val="7030A0"/>
                </a:solidFill>
              </a:rPr>
              <a:t>, отримала </a:t>
            </a:r>
            <a:r>
              <a:rPr lang="uk-UA" sz="2400" b="1" dirty="0">
                <a:solidFill>
                  <a:srgbClr val="7030A0"/>
                </a:solidFill>
              </a:rPr>
              <a:t>— </a:t>
            </a:r>
            <a:r>
              <a:rPr lang="uk-UA" sz="2400" b="1" dirty="0" smtClean="0">
                <a:solidFill>
                  <a:srgbClr val="FF0000"/>
                </a:solidFill>
              </a:rPr>
              <a:t>34</a:t>
            </a:r>
            <a:r>
              <a:rPr lang="uk-UA" sz="2400" b="1" dirty="0" smtClean="0">
                <a:solidFill>
                  <a:srgbClr val="7030A0"/>
                </a:solidFill>
              </a:rPr>
              <a:t>. Яке число я задумала?</a:t>
            </a:r>
            <a:endParaRPr lang="uk-UA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 задумала число, відняла від нього </a:t>
            </a:r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r>
              <a:rPr lang="uk-UA" sz="2400" b="1" dirty="0" smtClean="0">
                <a:solidFill>
                  <a:srgbClr val="7030A0"/>
                </a:solidFill>
              </a:rPr>
              <a:t>, залишилось </a:t>
            </a:r>
            <a:r>
              <a:rPr lang="uk-UA" sz="2400" b="1" dirty="0" smtClean="0">
                <a:solidFill>
                  <a:srgbClr val="FF0000"/>
                </a:solidFill>
              </a:rPr>
              <a:t>40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  <a:r>
              <a:rPr lang="uk-UA" sz="2400" b="1" dirty="0" smtClean="0">
                <a:solidFill>
                  <a:srgbClr val="7030A0"/>
                </a:solidFill>
              </a:rPr>
              <a:t>Яке  число я задумала? 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0"/>
          <p:cNvSpPr/>
          <p:nvPr/>
        </p:nvSpPr>
        <p:spPr>
          <a:xfrm>
            <a:off x="6682396" y="4286120"/>
            <a:ext cx="413657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80грн + 7грн   78грн  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5548" y="2252386"/>
            <a:ext cx="2065266" cy="31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87422" y="1548798"/>
            <a:ext cx="326489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7л   17л – 1л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05895" y="4352662"/>
            <a:ext cx="3850325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100кг – 10кг   19кг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32995" y="2521484"/>
            <a:ext cx="3435375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50л + 10л    100л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449286" y="1522239"/>
            <a:ext cx="3820885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27см    7см + 10см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419846" y="2541659"/>
            <a:ext cx="368249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5м     55м – 5м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4749" y="148242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48017" y="1083345"/>
            <a:ext cx="152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17 см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61091" y="2017387"/>
            <a:ext cx="91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50м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0800000">
            <a:off x="8986804" y="252148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47323" y="254165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529197" y="431947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8512" y="1375013"/>
            <a:ext cx="4138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322408" y="1380921"/>
            <a:ext cx="4138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24808" y="1070935"/>
            <a:ext cx="92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16л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46324" y="2037181"/>
            <a:ext cx="875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70л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50785" y="3826706"/>
            <a:ext cx="97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90кг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626463" y="15487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218767" y="428628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01946" y="3767887"/>
            <a:ext cx="136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87грн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6" grpId="0"/>
      <p:bldP spid="87" grpId="0"/>
      <p:bldP spid="88" grpId="0"/>
      <p:bldP spid="9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14655</TotalTime>
  <Words>472</Words>
  <Application>Microsoft Office PowerPoint</Application>
  <PresentationFormat>Произвольный</PresentationFormat>
  <Paragraphs>166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1531</cp:revision>
  <dcterms:created xsi:type="dcterms:W3CDTF">2018-01-05T16:38:53Z</dcterms:created>
  <dcterms:modified xsi:type="dcterms:W3CDTF">2024-05-16T07:08:39Z</dcterms:modified>
</cp:coreProperties>
</file>