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1916" r:id="rId3"/>
    <p:sldId id="1926" r:id="rId4"/>
    <p:sldId id="1917" r:id="rId5"/>
    <p:sldId id="1925" r:id="rId6"/>
    <p:sldId id="1924" r:id="rId7"/>
    <p:sldId id="1431" r:id="rId8"/>
    <p:sldId id="1894" r:id="rId9"/>
    <p:sldId id="1923" r:id="rId10"/>
    <p:sldId id="1921" r:id="rId11"/>
    <p:sldId id="1918" r:id="rId12"/>
    <p:sldId id="1927" r:id="rId13"/>
    <p:sldId id="1928" r:id="rId14"/>
    <p:sldId id="1914" r:id="rId15"/>
    <p:sldId id="192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1916"/>
            <p14:sldId id="1926"/>
            <p14:sldId id="1917"/>
            <p14:sldId id="1925"/>
            <p14:sldId id="1924"/>
            <p14:sldId id="1431"/>
            <p14:sldId id="1894"/>
            <p14:sldId id="1923"/>
            <p14:sldId id="1921"/>
            <p14:sldId id="1918"/>
            <p14:sldId id="1927"/>
            <p14:sldId id="1928"/>
            <p14:sldId id="1914"/>
            <p14:sldId id="192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D5FF"/>
    <a:srgbClr val="FFB7FF"/>
    <a:srgbClr val="FF3300"/>
    <a:srgbClr val="FF99FF"/>
    <a:srgbClr val="FFFFFF"/>
    <a:srgbClr val="354B80"/>
    <a:srgbClr val="99FFCC"/>
    <a:srgbClr val="CCFF66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268886" y="4811802"/>
            <a:ext cx="9551513" cy="85129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Повторення знань за рік</a:t>
            </a:r>
            <a:endParaRPr lang="uk-UA" sz="44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Vector niños aprendiendo matemáticas con símbolo e icono de matemát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86" y="1132113"/>
            <a:ext cx="3655111" cy="295445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15533" y="1509693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</a:t>
            </a:r>
            <a:r>
              <a:rPr lang="uk-UA" sz="2400" b="1" dirty="0">
                <a:solidFill>
                  <a:schemeClr val="bg1"/>
                </a:solidFill>
              </a:rPr>
              <a:t>межах 100</a:t>
            </a:r>
          </a:p>
          <a:p>
            <a:pPr algn="ctr"/>
            <a:r>
              <a:rPr lang="uk-UA" sz="2400" b="1" smtClean="0">
                <a:solidFill>
                  <a:schemeClr val="bg1"/>
                </a:solidFill>
              </a:rPr>
              <a:t>Урок 132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Скругленный прямоугольник 90"/>
          <p:cNvSpPr/>
          <p:nvPr/>
        </p:nvSpPr>
        <p:spPr>
          <a:xfrm>
            <a:off x="1773492" y="5285742"/>
            <a:ext cx="5403550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60грн+4грн    60грн+40грн  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736304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Порівняйте 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4266A799-A246-3D8E-46BB-8E8FD307B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0" y="3092982"/>
            <a:ext cx="2065266" cy="319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кругленный прямоугольник 44"/>
          <p:cNvSpPr/>
          <p:nvPr/>
        </p:nvSpPr>
        <p:spPr>
          <a:xfrm>
            <a:off x="6814458" y="1581984"/>
            <a:ext cx="3537856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70 – 30    70 + 30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940476" y="4003683"/>
            <a:ext cx="4591229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19кг–10кг    90кг–80кг 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814458" y="2803003"/>
            <a:ext cx="3606186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100 – 20    50 + 20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281452" y="1605539"/>
            <a:ext cx="3302919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27 – 7     7 + 10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281453" y="2828313"/>
            <a:ext cx="3302918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55 – </a:t>
            </a:r>
            <a:r>
              <a:rPr lang="uk-UA" sz="3600" b="1" dirty="0" smtClean="0">
                <a:solidFill>
                  <a:srgbClr val="7030A0"/>
                </a:solidFill>
              </a:rPr>
              <a:t>5     50 + 5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1219" y="1539166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48658" y="1093785"/>
            <a:ext cx="76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17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09784" y="2218228"/>
            <a:ext cx="682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50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543733" y="2779904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653759" y="2811463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 rot="10800000">
            <a:off x="3937247" y="4019787"/>
            <a:ext cx="448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&gt;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08512" y="1375013"/>
            <a:ext cx="4138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322408" y="1380921"/>
            <a:ext cx="4138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750681" y="1070935"/>
            <a:ext cx="92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100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58873" y="2217245"/>
            <a:ext cx="656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80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767144" y="3506355"/>
            <a:ext cx="84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9кг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254961" y="154879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&lt;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151283" y="5252555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&gt;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69898" y="4667780"/>
            <a:ext cx="136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64грн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8296" y="1096812"/>
            <a:ext cx="76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20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5144" y="2226285"/>
            <a:ext cx="682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55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81416" y="2252386"/>
            <a:ext cx="656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70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7042" y="1070935"/>
            <a:ext cx="656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40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93072" y="3506356"/>
            <a:ext cx="978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10кг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7147" y="4700967"/>
            <a:ext cx="1533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100грн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3" grpId="0" animBg="1"/>
      <p:bldP spid="77" grpId="0"/>
      <p:bldP spid="78" grpId="0"/>
      <p:bldP spid="79" grpId="0"/>
      <p:bldP spid="86" grpId="0"/>
      <p:bldP spid="87" grpId="0"/>
      <p:bldP spid="88" grpId="0"/>
      <p:bldP spid="90" grpId="0"/>
      <p:bldP spid="9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393845" y="448865"/>
            <a:ext cx="9141365" cy="63970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 smtClean="0">
                <a:solidFill>
                  <a:schemeClr val="bg1"/>
                </a:solidFill>
              </a:rPr>
              <a:t>язання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5964527" y="1432511"/>
            <a:ext cx="5219268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Два пінгвіни </a:t>
            </a:r>
            <a:r>
              <a:rPr lang="uk-UA" sz="2800" b="1" dirty="0" smtClean="0">
                <a:solidFill>
                  <a:srgbClr val="7030A0"/>
                </a:solidFill>
              </a:rPr>
              <a:t>зловили 15 рибин. </a:t>
            </a:r>
            <a:r>
              <a:rPr lang="uk-UA" sz="2800" b="1" dirty="0">
                <a:solidFill>
                  <a:srgbClr val="7030A0"/>
                </a:solidFill>
              </a:rPr>
              <a:t>Один зловив </a:t>
            </a:r>
            <a:r>
              <a:rPr lang="uk-UA" sz="2800" b="1" dirty="0" smtClean="0">
                <a:solidFill>
                  <a:srgbClr val="7030A0"/>
                </a:solidFill>
              </a:rPr>
              <a:t>10 </a:t>
            </a:r>
            <a:r>
              <a:rPr lang="uk-UA" sz="2800" b="1" dirty="0">
                <a:solidFill>
                  <a:srgbClr val="7030A0"/>
                </a:solidFill>
              </a:rPr>
              <a:t>рибин, а другий — </a:t>
            </a:r>
            <a:r>
              <a:rPr lang="uk-UA" sz="2800" b="1" dirty="0" smtClean="0">
                <a:solidFill>
                  <a:srgbClr val="7030A0"/>
                </a:solidFill>
              </a:rPr>
              <a:t>решту. Скільки рибин зловив другий пінгвін?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57" name="Picture 2" descr="Ловит рыбу, иллюстрация, пингвин. Озеро, иллюстрация, вектор, ловит рыбу,  задний план, пингвин. | CanStock">
            <a:extLst>
              <a:ext uri="{FF2B5EF4-FFF2-40B4-BE49-F238E27FC236}">
                <a16:creationId xmlns:a16="http://schemas.microsoft.com/office/drawing/2014/main" xmlns="" id="{A68F3C1C-0216-B4FB-E692-4C1A35847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9"/>
          <a:stretch/>
        </p:blipFill>
        <p:spPr bwMode="auto">
          <a:xfrm>
            <a:off x="3848228" y="1432511"/>
            <a:ext cx="1841337" cy="168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Ловит рыбу, иллюстрация, пингвин. Озеро, иллюстрация, вектор, ловит рыбу,  задний план, пингвин. | CanStock">
            <a:extLst>
              <a:ext uri="{FF2B5EF4-FFF2-40B4-BE49-F238E27FC236}">
                <a16:creationId xmlns:a16="http://schemas.microsoft.com/office/drawing/2014/main" xmlns="" id="{29D26BB4-CB74-0830-6508-6140BA385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9"/>
          <a:stretch/>
        </p:blipFill>
        <p:spPr bwMode="auto">
          <a:xfrm flipH="1">
            <a:off x="1208865" y="1432511"/>
            <a:ext cx="2639364" cy="168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Арктический, пингвин, ловит рыбу, лед, мультфильм. Арктический,  иллюстрация, вектор, лед, пингвин, мультфильм, ловит рыбу. | CanStock">
            <a:extLst>
              <a:ext uri="{FF2B5EF4-FFF2-40B4-BE49-F238E27FC236}">
                <a16:creationId xmlns:a16="http://schemas.microsoft.com/office/drawing/2014/main" xmlns="" id="{60AC98B1-2768-16B3-5F53-637B4F357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3" b="89764" l="59385" r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33" t="35354" r="22671" b="34386"/>
          <a:stretch/>
        </p:blipFill>
        <p:spPr bwMode="auto">
          <a:xfrm>
            <a:off x="5211710" y="2038225"/>
            <a:ext cx="712506" cy="7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1393844" y="3377923"/>
            <a:ext cx="358799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а</a:t>
            </a:r>
            <a:r>
              <a:rPr lang="uk-UA" sz="2800" b="1" dirty="0" smtClean="0">
                <a:solidFill>
                  <a:srgbClr val="FF0000"/>
                </a:solidFill>
              </a:rPr>
              <a:t>) 15 + 10 = 25 (риб.)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pic>
        <p:nvPicPr>
          <p:cNvPr id="93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C5A6AC93-4294-22F7-8471-7B9136045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68185" y="3206074"/>
            <a:ext cx="1979650" cy="30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1393844" y="4053543"/>
            <a:ext cx="358799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б) 15 – 10 = 5 (риб.)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1393845" y="4794101"/>
            <a:ext cx="358799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в) 10 + 5 = 15 (риб.)</a:t>
            </a:r>
            <a:endParaRPr lang="x-non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9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2 Матем\1 УРОКИ Листопад\7 Арифметичні дії в межах 100\№132 Повторення за рік. Числа 1-10. Дії з числами\2024-05-20_103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56" y="1190598"/>
            <a:ext cx="6045680" cy="484888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393845" y="448865"/>
            <a:ext cx="9141365" cy="63970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на малюнку кожну дівчинку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1916356" y="5481134"/>
            <a:ext cx="1793999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Галинка 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pic>
        <p:nvPicPr>
          <p:cNvPr id="93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C5A6AC93-4294-22F7-8471-7B9136045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68185" y="3206074"/>
            <a:ext cx="1979650" cy="30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7546424" y="5475868"/>
            <a:ext cx="1793999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Мілана 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4363970" y="6039480"/>
            <a:ext cx="1793999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Любава 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33497" y="2220004"/>
            <a:ext cx="4397829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019" y="2533601"/>
            <a:ext cx="487240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143225" y="2220004"/>
            <a:ext cx="109296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35015" y="2873147"/>
            <a:ext cx="109296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18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2 Матем\1 УРОКИ Листопад\7 Арифметичні дії в межах 100\№132 Повторення за рік. Числа 1-10. Дії з числами\2024-05-20_104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69" y="1294520"/>
            <a:ext cx="7501618" cy="434595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393845" y="448865"/>
            <a:ext cx="9141365" cy="63970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Установи відповідність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697627" y="1310283"/>
            <a:ext cx="1218730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 –  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pic>
        <p:nvPicPr>
          <p:cNvPr id="93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C5A6AC93-4294-22F7-8471-7B9136045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212350" y="3467683"/>
            <a:ext cx="1979650" cy="30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697627" y="1953245"/>
            <a:ext cx="1218730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2 –  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697627" y="2580483"/>
            <a:ext cx="1218730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3 –  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697627" y="3206073"/>
            <a:ext cx="1218730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4 –  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697627" y="3890903"/>
            <a:ext cx="1218730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5 –  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697627" y="4587438"/>
            <a:ext cx="1218730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6 –  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1372539" y="1294520"/>
            <a:ext cx="543818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 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1338055" y="1953245"/>
            <a:ext cx="543818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Е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1372539" y="2580483"/>
            <a:ext cx="543818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В 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1348939" y="3206073"/>
            <a:ext cx="543818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А 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1383433" y="3890903"/>
            <a:ext cx="543818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Б 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1394784" y="4587438"/>
            <a:ext cx="543818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Г </a:t>
            </a:r>
            <a:endParaRPr lang="x-non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505436" y="409574"/>
            <a:ext cx="5089822" cy="71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035643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Vinilo decorativo animal cang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4514" y="1440316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1 клас\2 Матем\1 УРОКИ Листопад\7 Арифметичні дії в межах 100\№132 Повторення за рік. Числа 1-10. Дії з числами\2024-05-19_133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69" y="1440316"/>
            <a:ext cx="6465744" cy="309902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1 клас\2 Матем\1 УРОКИ Листопад\7 Арифметичні дії в межах 100\№132 Повторення за рік. Числа 1-10. Дії з числами\2024-05-19_1334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33" y="409574"/>
            <a:ext cx="5886450" cy="59531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69" y="5176007"/>
            <a:ext cx="2124262" cy="15228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1"/>
            <a:ext cx="2124262" cy="15029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3" y="2573665"/>
            <a:ext cx="2124262" cy="14773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69" y="2519351"/>
            <a:ext cx="2124262" cy="15220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7"/>
            <a:ext cx="2124262" cy="15133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3" y="5185577"/>
            <a:ext cx="2124262" cy="1522885"/>
          </a:xfrm>
          <a:prstGeom prst="rect">
            <a:avLst/>
          </a:prstGeom>
        </p:spPr>
      </p:pic>
      <p:grpSp>
        <p:nvGrpSpPr>
          <p:cNvPr id="18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1010" y="1453212"/>
            <a:ext cx="2124262" cy="2588211"/>
            <a:chOff x="943132" y="1443642"/>
            <a:chExt cx="2124262" cy="2588211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90277" y="1605593"/>
              <a:ext cx="14299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800" b="1" dirty="0"/>
                <a:t>Сьогодні </a:t>
              </a:r>
            </a:p>
            <a:p>
              <a:pPr algn="ctr"/>
              <a:r>
                <a:rPr lang="uk-UA" sz="1800" b="1" dirty="0"/>
                <a:t>на уроці </a:t>
              </a:r>
            </a:p>
            <a:p>
              <a:pPr algn="ctr"/>
              <a:r>
                <a:rPr lang="uk-UA" sz="1800" b="1" dirty="0"/>
                <a:t>я навчився/</a:t>
              </a:r>
            </a:p>
            <a:p>
              <a:pPr algn="ctr"/>
              <a:r>
                <a:rPr lang="uk-UA" sz="1800" b="1" dirty="0"/>
                <a:t>навчилася…</a:t>
              </a:r>
              <a:endParaRPr lang="ru-RU" sz="1800" b="1" dirty="0"/>
            </a:p>
          </p:txBody>
        </p:sp>
      </p:grpSp>
      <p:grpSp>
        <p:nvGrpSpPr>
          <p:cNvPr id="21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8913" y="1462782"/>
            <a:ext cx="2124262" cy="2588211"/>
            <a:chOff x="4656229" y="145321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967129" y="1605593"/>
              <a:ext cx="146621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На уроці</a:t>
              </a:r>
            </a:p>
            <a:p>
              <a:r>
                <a:rPr lang="uk-UA" dirty="0"/>
                <a:t>я</a:t>
              </a:r>
              <a:r>
                <a:rPr lang="en-US" dirty="0"/>
                <a:t> </a:t>
              </a:r>
              <a:r>
                <a:rPr lang="uk-UA" dirty="0"/>
                <a:t>запам’ятав/</a:t>
              </a:r>
            </a:p>
            <a:p>
              <a:r>
                <a:rPr lang="uk-UA" dirty="0"/>
                <a:t>запам’ятала…</a:t>
              </a:r>
              <a:endParaRPr lang="ru-RU" dirty="0"/>
            </a:p>
          </p:txBody>
        </p:sp>
      </p:grpSp>
      <p:grpSp>
        <p:nvGrpSpPr>
          <p:cNvPr id="24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4099" y="1434070"/>
            <a:ext cx="2124262" cy="2588211"/>
            <a:chOff x="8728843" y="1443642"/>
            <a:chExt cx="2124262" cy="2588211"/>
          </a:xfrm>
        </p:grpSpPr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Найкраще </a:t>
              </a:r>
            </a:p>
            <a:p>
              <a:r>
                <a:rPr lang="uk-UA" dirty="0"/>
                <a:t>мені вдалося…</a:t>
              </a:r>
              <a:endParaRPr lang="ru-RU" dirty="0"/>
            </a:p>
          </p:txBody>
        </p:sp>
      </p:grpSp>
      <p:grpSp>
        <p:nvGrpSpPr>
          <p:cNvPr id="27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369" y="4110680"/>
            <a:ext cx="2124262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338894" y="4310292"/>
              <a:ext cx="15003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Найбільше</a:t>
              </a:r>
            </a:p>
            <a:p>
              <a:r>
                <a:rPr lang="uk-UA" dirty="0"/>
                <a:t> мені сподобалося…</a:t>
              </a:r>
              <a:endParaRPr lang="ru-RU" dirty="0"/>
            </a:p>
          </p:txBody>
        </p:sp>
      </p:grpSp>
      <p:grpSp>
        <p:nvGrpSpPr>
          <p:cNvPr id="30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8913" y="4114874"/>
            <a:ext cx="2124263" cy="2588212"/>
            <a:chOff x="4619984" y="4110680"/>
            <a:chExt cx="2124263" cy="2588212"/>
          </a:xfrm>
        </p:grpSpPr>
        <p:pic>
          <p:nvPicPr>
            <p:cNvPr id="31" name="Рисунок 30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967129" y="4310292"/>
              <a:ext cx="1429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Урок </a:t>
              </a:r>
            </a:p>
            <a:p>
              <a:r>
                <a:rPr lang="uk-UA" dirty="0"/>
                <a:t>завершую з настроєм…</a:t>
              </a:r>
              <a:endParaRPr lang="ru-RU" dirty="0"/>
            </a:p>
          </p:txBody>
        </p:sp>
      </p:grpSp>
      <p:grpSp>
        <p:nvGrpSpPr>
          <p:cNvPr id="43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10457" y="4092236"/>
            <a:ext cx="2124263" cy="2597084"/>
            <a:chOff x="8728843" y="4110680"/>
            <a:chExt cx="2124263" cy="2588212"/>
          </a:xfrm>
        </p:grpSpPr>
        <p:pic>
          <p:nvPicPr>
            <p:cNvPr id="44" name="Рисунок 4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Труднощі виникали…</a:t>
              </a:r>
              <a:endParaRPr lang="ru-RU" dirty="0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820710" y="494528"/>
            <a:ext cx="8732066" cy="7246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5763" y="1820312"/>
            <a:ext cx="5069999" cy="4979958"/>
          </a:xfrm>
          <a:prstGeom prst="rect">
            <a:avLst/>
          </a:prstGeom>
        </p:spPr>
      </p:pic>
      <p:sp>
        <p:nvSpPr>
          <p:cNvPr id="50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34720" y="1097280"/>
            <a:ext cx="4359125" cy="923330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Обери 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6">
                    <a:lumMod val="50000"/>
                  </a:schemeClr>
                </a:solidFill>
              </a:rPr>
              <a:t>(для відкриття по листі варто натиснути)</a:t>
            </a:r>
          </a:p>
        </p:txBody>
      </p:sp>
    </p:spTree>
    <p:extLst>
      <p:ext uri="{BB962C8B-B14F-4D97-AF65-F5344CB8AC3E}">
        <p14:creationId xmlns:p14="http://schemas.microsoft.com/office/powerpoint/2010/main" val="14053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56979" y="494528"/>
            <a:ext cx="8732066" cy="7944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819DB36-7218-4315-8926-0D3F3B2BF848}"/>
              </a:ext>
            </a:extLst>
          </p:cNvPr>
          <p:cNvSpPr txBox="1"/>
          <p:nvPr/>
        </p:nvSpPr>
        <p:spPr>
          <a:xfrm>
            <a:off x="458966" y="2771197"/>
            <a:ext cx="5535434" cy="228147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Гарно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й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зручно ми сідаєм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Щось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нове завжди вивчаєм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Те,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 вчили - пригадаєм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Будь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уважний, починаєм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!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36178" y="1289017"/>
            <a:ext cx="5215509" cy="5026461"/>
            <a:chOff x="286360" y="1456402"/>
            <a:chExt cx="5215509" cy="5026461"/>
          </a:xfrm>
        </p:grpSpPr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60" y="1456402"/>
              <a:ext cx="5159060" cy="502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1" y="3044779"/>
              <a:ext cx="2628114" cy="3355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7660" y1="27007" x2="27660" y2="27007"/>
                          <a14:foregroundMark x1="28191" y1="18613" x2="28191" y2="18613"/>
                          <a14:foregroundMark x1="41667" y1="11436" x2="41667" y2="11436"/>
                          <a14:foregroundMark x1="48404" y1="26156" x2="48404" y2="26156"/>
                          <a14:foregroundMark x1="42730" y1="39659" x2="42730" y2="39659"/>
                          <a14:foregroundMark x1="49645" y1="54866" x2="49645" y2="54866"/>
                          <a14:foregroundMark x1="28369" y1="52190" x2="28369" y2="52190"/>
                          <a14:foregroundMark x1="23936" y1="58394" x2="23936" y2="58394"/>
                          <a14:foregroundMark x1="36525" y1="57056" x2="36525" y2="57056"/>
                          <a14:foregroundMark x1="71277" y1="60219" x2="71277" y2="60219"/>
                          <a14:foregroundMark x1="82801" y1="63017" x2="82801" y2="63017"/>
                          <a14:foregroundMark x1="58688" y1="58637" x2="58688" y2="58637"/>
                          <a14:foregroundMark x1="56028" y1="55474" x2="56028" y2="55474"/>
                          <a14:foregroundMark x1="38121" y1="52190" x2="38121" y2="52190"/>
                          <a14:foregroundMark x1="10106" y1="15815" x2="10106" y2="15815"/>
                          <a14:foregroundMark x1="8688" y1="22141" x2="8688" y2="22141"/>
                          <a14:foregroundMark x1="11702" y1="28589" x2="11702" y2="28589"/>
                          <a14:foregroundMark x1="15603" y1="29684" x2="15603" y2="29684"/>
                          <a14:foregroundMark x1="22340" y1="22141" x2="22340" y2="22141"/>
                          <a14:foregroundMark x1="32092" y1="21776" x2="32092" y2="21776"/>
                          <a14:foregroundMark x1="41312" y1="18978" x2="41312" y2="18978"/>
                          <a14:foregroundMark x1="44504" y1="18613" x2="44504" y2="18613"/>
                          <a14:foregroundMark x1="42553" y1="21290" x2="42553" y2="21290"/>
                          <a14:foregroundMark x1="52660" y1="20803" x2="52660" y2="20803"/>
                          <a14:foregroundMark x1="55851" y1="23844" x2="55851" y2="23844"/>
                          <a14:foregroundMark x1="56206" y1="22628" x2="56206" y2="22628"/>
                          <a14:foregroundMark x1="58688" y1="24574" x2="58688" y2="24574"/>
                          <a14:foregroundMark x1="59929" y1="27616" x2="59929" y2="27616"/>
                          <a14:foregroundMark x1="62411" y1="26399" x2="62411" y2="26399"/>
                          <a14:foregroundMark x1="67908" y1="26034" x2="67908" y2="26034"/>
                          <a14:foregroundMark x1="67908" y1="22749" x2="67908" y2="22749"/>
                          <a14:foregroundMark x1="66312" y1="18978" x2="66312" y2="18978"/>
                          <a14:foregroundMark x1="68794" y1="19465" x2="68794" y2="19465"/>
                          <a14:foregroundMark x1="66135" y1="15328" x2="66135" y2="15328"/>
                          <a14:foregroundMark x1="60993" y1="14599" x2="60993" y2="14599"/>
                          <a14:foregroundMark x1="55496" y1="16788" x2="55496" y2="16788"/>
                          <a14:foregroundMark x1="52660" y1="17275" x2="52660" y2="17275"/>
                          <a14:foregroundMark x1="50355" y1="12530" x2="50355" y2="12530"/>
                          <a14:foregroundMark x1="55496" y1="10827" x2="55496" y2="10827"/>
                          <a14:foregroundMark x1="53723" y1="7421" x2="53723" y2="7421"/>
                          <a14:foregroundMark x1="44326" y1="10706" x2="44326" y2="10706"/>
                          <a14:foregroundMark x1="39716" y1="7664" x2="39716" y2="7664"/>
                          <a14:foregroundMark x1="29433" y1="9732" x2="29433" y2="9732"/>
                          <a14:foregroundMark x1="25355" y1="10706" x2="24645" y2="10706"/>
                          <a14:foregroundMark x1="17553" y1="12895" x2="17199" y2="13504"/>
                          <a14:foregroundMark x1="14184" y1="15572" x2="14184" y2="15572"/>
                          <a14:foregroundMark x1="13475" y1="19100" x2="13475" y2="19100"/>
                          <a14:foregroundMark x1="12589" y1="22749" x2="12589" y2="22749"/>
                          <a14:foregroundMark x1="13121" y1="25426" x2="13121" y2="25426"/>
                          <a14:foregroundMark x1="18262" y1="24574" x2="18262" y2="24574"/>
                          <a14:foregroundMark x1="16312" y1="27251" x2="16312" y2="27251"/>
                          <a14:foregroundMark x1="13121" y1="30170" x2="13121" y2="30170"/>
                          <a14:foregroundMark x1="12589" y1="27616" x2="12589" y2="27616"/>
                          <a14:foregroundMark x1="8511" y1="25547" x2="8511" y2="25547"/>
                          <a14:foregroundMark x1="11170" y1="25669" x2="11170" y2="25669"/>
                          <a14:foregroundMark x1="14184" y1="22628" x2="14184" y2="22628"/>
                          <a14:foregroundMark x1="15603" y1="25304" x2="15603" y2="25304"/>
                          <a14:foregroundMark x1="18794" y1="22019" x2="18794" y2="22019"/>
                          <a14:foregroundMark x1="9752" y1="22019" x2="9752" y2="22019"/>
                          <a14:foregroundMark x1="10106" y1="19586" x2="10106" y2="19586"/>
                          <a14:foregroundMark x1="11525" y1="18370" x2="11525" y2="18370"/>
                          <a14:foregroundMark x1="12057" y1="20560" x2="12057" y2="20560"/>
                          <a14:foregroundMark x1="14894" y1="20438" x2="14894" y2="20438"/>
                          <a14:foregroundMark x1="18262" y1="19586" x2="18262" y2="19586"/>
                          <a14:foregroundMark x1="15957" y1="21168" x2="15957" y2="21168"/>
                          <a14:foregroundMark x1="16312" y1="18491" x2="16312" y2="18491"/>
                          <a14:foregroundMark x1="14362" y1="17397" x2="14362" y2="17397"/>
                          <a14:foregroundMark x1="12057" y1="14842" x2="12057" y2="14842"/>
                          <a14:foregroundMark x1="12589" y1="13625" x2="12589" y2="13625"/>
                          <a14:foregroundMark x1="14894" y1="12895" x2="14894" y2="12895"/>
                          <a14:foregroundMark x1="16489" y1="12044" x2="16489" y2="12044"/>
                          <a14:foregroundMark x1="18262" y1="10462" x2="18262" y2="10462"/>
                          <a14:foregroundMark x1="20567" y1="9611" x2="20567" y2="9611"/>
                          <a14:foregroundMark x1="22163" y1="9124" x2="22163" y2="9124"/>
                          <a14:foregroundMark x1="16844" y1="16058" x2="16844" y2="16058"/>
                          <a14:foregroundMark x1="17908" y1="17397" x2="17908" y2="17397"/>
                          <a14:foregroundMark x1="19149" y1="18248" x2="19149" y2="18248"/>
                          <a14:foregroundMark x1="20745" y1="19708" x2="20745" y2="19708"/>
                          <a14:foregroundMark x1="23936" y1="19708" x2="23936" y2="19708"/>
                          <a14:foregroundMark x1="25177" y1="21290" x2="25177" y2="21290"/>
                          <a14:foregroundMark x1="27482" y1="20073" x2="27482" y2="20073"/>
                          <a14:foregroundMark x1="28369" y1="21533" x2="28369" y2="21533"/>
                          <a14:foregroundMark x1="25355" y1="19100" x2="25355" y2="19100"/>
                          <a14:foregroundMark x1="22163" y1="17883" x2="22163" y2="17883"/>
                          <a14:foregroundMark x1="20567" y1="15815" x2="20567" y2="15815"/>
                          <a14:foregroundMark x1="19504" y1="14234" x2="19504" y2="14234"/>
                          <a14:foregroundMark x1="19681" y1="13017" x2="19681" y2="13017"/>
                          <a14:foregroundMark x1="19504" y1="11922" x2="19504" y2="11922"/>
                          <a14:foregroundMark x1="21809" y1="11800" x2="21809" y2="11800"/>
                          <a14:foregroundMark x1="21277" y1="14234" x2="21277" y2="14234"/>
                          <a14:foregroundMark x1="23404" y1="15085" x2="23404" y2="15085"/>
                          <a14:foregroundMark x1="25177" y1="17153" x2="25177" y2="17153"/>
                          <a14:foregroundMark x1="29078" y1="17762" x2="29078" y2="17762"/>
                          <a14:foregroundMark x1="31738" y1="18248" x2="31738" y2="18248"/>
                          <a14:foregroundMark x1="32447" y1="19465" x2="32447" y2="19465"/>
                          <a14:foregroundMark x1="34220" y1="20681" x2="34220" y2="20681"/>
                          <a14:foregroundMark x1="35816" y1="20073" x2="35816" y2="20073"/>
                          <a14:foregroundMark x1="35461" y1="18613" x2="35461" y2="18613"/>
                          <a14:foregroundMark x1="32979" y1="17397" x2="32979" y2="17397"/>
                          <a14:foregroundMark x1="29078" y1="15815" x2="29078" y2="15815"/>
                          <a14:foregroundMark x1="27482" y1="14112" x2="27482" y2="14112"/>
                          <a14:foregroundMark x1="28191" y1="12530" x2="28191" y2="12530"/>
                          <a14:foregroundMark x1="32092" y1="12044" x2="32092" y2="12044"/>
                          <a14:foregroundMark x1="26773" y1="9367" x2="26773" y2="9367"/>
                          <a14:foregroundMark x1="28191" y1="7421" x2="28191" y2="7421"/>
                          <a14:foregroundMark x1="30496" y1="5961" x2="30496" y2="5961"/>
                          <a14:foregroundMark x1="31560" y1="8273" x2="31560" y2="8273"/>
                          <a14:foregroundMark x1="33156" y1="11314" x2="33156" y2="11314"/>
                          <a14:foregroundMark x1="34220" y1="14477" x2="34220" y2="14477"/>
                          <a14:foregroundMark x1="37057" y1="15693" x2="37057" y2="15693"/>
                          <a14:foregroundMark x1="38830" y1="15572" x2="38830" y2="15572"/>
                          <a14:foregroundMark x1="43440" y1="16180" x2="43440" y2="16180"/>
                          <a14:foregroundMark x1="45567" y1="20681" x2="45567" y2="20681"/>
                          <a14:foregroundMark x1="37766" y1="39659" x2="37766" y2="39659"/>
                          <a14:foregroundMark x1="35461" y1="13139" x2="35461" y2="13139"/>
                          <a14:foregroundMark x1="34220" y1="10341" x2="34220" y2="10341"/>
                          <a14:foregroundMark x1="33156" y1="8273" x2="33156" y2="8273"/>
                          <a14:foregroundMark x1="33156" y1="7056" x2="33156" y2="7056"/>
                          <a14:foregroundMark x1="33688" y1="5353" x2="33688" y2="5353"/>
                          <a14:foregroundMark x1="36525" y1="4866" x2="36525" y2="4866"/>
                          <a14:foregroundMark x1="33865" y1="3771" x2="33865" y2="3771"/>
                          <a14:foregroundMark x1="37234" y1="3406" x2="37234" y2="3406"/>
                          <a14:foregroundMark x1="41135" y1="4380" x2="41135" y2="4380"/>
                          <a14:foregroundMark x1="43617" y1="4745" x2="43617" y2="4745"/>
                          <a14:foregroundMark x1="79610" y1="59732" x2="79610" y2="59732"/>
                          <a14:foregroundMark x1="78191" y1="62895" x2="78191" y2="62895"/>
                          <a14:foregroundMark x1="71277" y1="63382" x2="71277" y2="63382"/>
                          <a14:foregroundMark x1="87057" y1="63017" x2="87057" y2="63017"/>
                          <a14:foregroundMark x1="86879" y1="60219" x2="86879" y2="60219"/>
                          <a14:foregroundMark x1="68085" y1="63017" x2="68085" y2="63260"/>
                          <a14:foregroundMark x1="52305" y1="53771" x2="52305" y2="53771"/>
                          <a14:foregroundMark x1="47518" y1="57056" x2="47518" y2="57056"/>
                          <a14:foregroundMark x1="44858" y1="50852" x2="44858" y2="50852"/>
                          <a14:foregroundMark x1="37057" y1="50365" x2="37057" y2="50243"/>
                          <a14:foregroundMark x1="30674" y1="51338" x2="30674" y2="51338"/>
                          <a14:foregroundMark x1="26596" y1="58029" x2="26596" y2="58029"/>
                          <a14:foregroundMark x1="22695" y1="60706" x2="22695" y2="60706"/>
                          <a14:foregroundMark x1="36879" y1="87835" x2="36879" y2="87835"/>
                          <a14:foregroundMark x1="31028" y1="88200" x2="31028" y2="88200"/>
                          <a14:foregroundMark x1="30674" y1="92579" x2="30674" y2="92701"/>
                          <a14:foregroundMark x1="36879" y1="94404" x2="37057" y2="94404"/>
                          <a14:foregroundMark x1="38652" y1="93309" x2="38652" y2="93309"/>
                          <a14:foregroundMark x1="31560" y1="96350" x2="31560" y2="96350"/>
                          <a14:foregroundMark x1="37766" y1="96594" x2="37766" y2="96594"/>
                          <a14:foregroundMark x1="47340" y1="95255" x2="47340" y2="95255"/>
                          <a14:foregroundMark x1="55496" y1="95742" x2="55496" y2="95742"/>
                          <a14:foregroundMark x1="53191" y1="94161" x2="53191" y2="94161"/>
                          <a14:foregroundMark x1="56560" y1="93066" x2="56560" y2="93066"/>
                          <a14:foregroundMark x1="47518" y1="93066" x2="47518" y2="93066"/>
                          <a14:foregroundMark x1="52837" y1="90633" x2="52837" y2="90633"/>
                          <a14:foregroundMark x1="52305" y1="88686" x2="52305" y2="88686"/>
                          <a14:foregroundMark x1="42021" y1="16302" x2="42021" y2="16302"/>
                          <a14:foregroundMark x1="39184" y1="12895" x2="39184" y2="12895"/>
                          <a14:foregroundMark x1="37057" y1="9854" x2="37057" y2="9854"/>
                          <a14:foregroundMark x1="35816" y1="7786" x2="35816" y2="7786"/>
                          <a14:foregroundMark x1="38652" y1="6083" x2="38652" y2="6083"/>
                          <a14:foregroundMark x1="42376" y1="6448" x2="42376" y2="6448"/>
                          <a14:foregroundMark x1="44858" y1="12044" x2="44858" y2="12044"/>
                          <a14:foregroundMark x1="45567" y1="15085" x2="45567" y2="15085"/>
                          <a14:foregroundMark x1="47340" y1="17275" x2="47340" y2="17275"/>
                          <a14:foregroundMark x1="49645" y1="15693" x2="49645" y2="15693"/>
                          <a14:foregroundMark x1="48404" y1="13382" x2="48404" y2="13382"/>
                          <a14:foregroundMark x1="26241" y1="28102" x2="26241" y2="28102"/>
                          <a14:foregroundMark x1="67021" y1="59732" x2="67021" y2="597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801" y="2944566"/>
              <a:ext cx="2380068" cy="3468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52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023257" y="395578"/>
            <a:ext cx="9869657" cy="7729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Усне </a:t>
            </a:r>
            <a:r>
              <a:rPr lang="uk-UA" sz="4000" b="1" dirty="0">
                <a:solidFill>
                  <a:schemeClr val="bg1"/>
                </a:solidFill>
              </a:rPr>
              <a:t>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5" y="2426167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xmlns="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498155" y="1168514"/>
            <a:ext cx="9530559" cy="506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B51D4E-9405-A2FD-9064-B8628FB49999}"/>
              </a:ext>
            </a:extLst>
          </p:cNvPr>
          <p:cNvSpPr txBox="1"/>
          <p:nvPr/>
        </p:nvSpPr>
        <p:spPr>
          <a:xfrm>
            <a:off x="2906482" y="1708137"/>
            <a:ext cx="84146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Які арифметичні дії ви знаєте?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Як </a:t>
            </a:r>
            <a:r>
              <a:rPr lang="uk-UA" sz="2800" b="1" dirty="0">
                <a:solidFill>
                  <a:srgbClr val="7030A0"/>
                </a:solidFill>
              </a:rPr>
              <a:t>називаються числа при додаванні?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при </a:t>
            </a:r>
            <a:r>
              <a:rPr lang="uk-UA" sz="2800" b="1" dirty="0">
                <a:solidFill>
                  <a:srgbClr val="7030A0"/>
                </a:solidFill>
              </a:rPr>
              <a:t>відніманні?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Чи </a:t>
            </a:r>
            <a:r>
              <a:rPr lang="uk-UA" sz="2800" b="1" dirty="0">
                <a:solidFill>
                  <a:srgbClr val="7030A0"/>
                </a:solidFill>
              </a:rPr>
              <a:t>може різниця дорівнювати нулю? Коли? 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Як </a:t>
            </a:r>
            <a:r>
              <a:rPr lang="uk-UA" sz="2800" b="1" dirty="0">
                <a:solidFill>
                  <a:srgbClr val="7030A0"/>
                </a:solidFill>
              </a:rPr>
              <a:t>знайти невідомий доданок?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     невідоме </a:t>
            </a:r>
            <a:r>
              <a:rPr lang="uk-UA" sz="2800" b="1" dirty="0">
                <a:solidFill>
                  <a:srgbClr val="7030A0"/>
                </a:solidFill>
              </a:rPr>
              <a:t>зменшуване?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     невідомий </a:t>
            </a:r>
            <a:r>
              <a:rPr lang="uk-UA" sz="2800" b="1" dirty="0">
                <a:solidFill>
                  <a:srgbClr val="7030A0"/>
                </a:solidFill>
              </a:rPr>
              <a:t>від’ємник?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Як </a:t>
            </a:r>
            <a:r>
              <a:rPr lang="uk-UA" sz="2800" b="1" dirty="0">
                <a:solidFill>
                  <a:srgbClr val="7030A0"/>
                </a:solidFill>
              </a:rPr>
              <a:t>дізнатися, на скільки одне число більше чи менше за інше? 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7131427" y="3811516"/>
            <a:ext cx="180881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_ </a:t>
            </a:r>
            <a:r>
              <a:rPr lang="ru-RU" sz="2800" b="1" dirty="0">
                <a:solidFill>
                  <a:schemeClr val="bg1"/>
                </a:solidFill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</a:rPr>
              <a:t>В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Р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8782643" y="3431686"/>
            <a:ext cx="18537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_ + ІІ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С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10107014" y="2801651"/>
            <a:ext cx="17671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 </a:t>
            </a:r>
            <a:r>
              <a:rPr lang="ru-RU" sz="2800" b="1" dirty="0">
                <a:solidFill>
                  <a:schemeClr val="bg1"/>
                </a:solidFill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</a:rPr>
              <a:t>а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0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7130677" y="4331697"/>
            <a:ext cx="185370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 </a:t>
            </a:r>
            <a:r>
              <a:rPr lang="ru-RU" sz="2800" b="1" dirty="0">
                <a:solidFill>
                  <a:schemeClr val="bg1"/>
                </a:solidFill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</a:rPr>
              <a:t>_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Р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9260057" y="2016821"/>
            <a:ext cx="16939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І + ІІ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С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5544471" y="2540041"/>
            <a:ext cx="190675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 – В = Р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5958085" y="5155235"/>
            <a:ext cx="185370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І &gt; ІІ на ?</a:t>
            </a:r>
            <a:endParaRPr lang="x-non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2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6562" y="531322"/>
            <a:ext cx="8732066" cy="7640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5103" y="1704195"/>
            <a:ext cx="480583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 ми будемо повторювати вивчене, продовжимо тренуватися у виконанні арифметичних дій з двоцифровими числами. 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144465" y="2539463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" y="1864549"/>
            <a:ext cx="2058124" cy="45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96701" y="494528"/>
            <a:ext cx="8732066" cy="71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Назви </a:t>
            </a:r>
            <a:r>
              <a:rPr lang="uk-UA" sz="4000" b="1" dirty="0">
                <a:solidFill>
                  <a:schemeClr val="bg1"/>
                </a:solidFill>
              </a:rPr>
              <a:t>невідомі </a:t>
            </a:r>
            <a:r>
              <a:rPr lang="uk-UA" sz="4000" b="1" dirty="0" smtClean="0">
                <a:solidFill>
                  <a:schemeClr val="bg1"/>
                </a:solidFill>
              </a:rPr>
              <a:t>доданки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0" y="4223887"/>
            <a:ext cx="1552452" cy="24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142" y="1583293"/>
            <a:ext cx="980172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38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3506" y="1583293"/>
            <a:ext cx="996798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-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6060" y="1583293"/>
            <a:ext cx="983793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65295" y="1583293"/>
            <a:ext cx="825405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=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86970" y="1583293"/>
            <a:ext cx="1020749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30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84921" y="1583292"/>
            <a:ext cx="482289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8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140" y="2472028"/>
            <a:ext cx="980174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52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8151" y="2472028"/>
            <a:ext cx="996798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-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72701" y="2472028"/>
            <a:ext cx="986423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37102" y="2472028"/>
            <a:ext cx="825405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=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86970" y="2472028"/>
            <a:ext cx="1020749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42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93008" y="2474696"/>
            <a:ext cx="866116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10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2798" y="3277390"/>
            <a:ext cx="914860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2021" y="3277390"/>
            <a:ext cx="996798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-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02198" y="3277390"/>
            <a:ext cx="997656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50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65295" y="3277390"/>
            <a:ext cx="825405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=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86970" y="3289380"/>
            <a:ext cx="1020749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7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7954" y="3277390"/>
            <a:ext cx="754386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57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38522" y="1521737"/>
            <a:ext cx="336816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 знайти невідомий від’ємник?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92068" y="4151875"/>
            <a:ext cx="914860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61291" y="4151875"/>
            <a:ext cx="996798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-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35246" y="4151875"/>
            <a:ext cx="997656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2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24565" y="4151875"/>
            <a:ext cx="825405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=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46240" y="4163865"/>
            <a:ext cx="1020749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70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85197" y="4151875"/>
            <a:ext cx="721731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72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38521" y="3154279"/>
            <a:ext cx="336816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 зменшуваного відняти різницю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0313" y="5055113"/>
            <a:ext cx="359574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 знайти </a:t>
            </a:r>
            <a:r>
              <a:rPr lang="uk-UA" sz="2800" b="1" dirty="0" smtClean="0">
                <a:solidFill>
                  <a:schemeClr val="bg1"/>
                </a:solidFill>
              </a:rPr>
              <a:t>невідоме зменшуване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14312" y="5055112"/>
            <a:ext cx="311677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Додати різницю і від’ємник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2" grpId="0"/>
      <p:bldP spid="39" grpId="0"/>
      <p:bldP spid="40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96701" y="494528"/>
            <a:ext cx="8732066" cy="71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Назви </a:t>
            </a:r>
            <a:r>
              <a:rPr lang="uk-UA" sz="4000" b="1" dirty="0">
                <a:solidFill>
                  <a:schemeClr val="bg1"/>
                </a:solidFill>
              </a:rPr>
              <a:t>невідомі </a:t>
            </a:r>
            <a:r>
              <a:rPr lang="uk-UA" sz="4000" b="1" dirty="0" smtClean="0">
                <a:solidFill>
                  <a:schemeClr val="bg1"/>
                </a:solidFill>
              </a:rPr>
              <a:t>доданки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-1" y="3080549"/>
            <a:ext cx="2298819" cy="355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142" y="1583293"/>
            <a:ext cx="980172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30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3506" y="1583293"/>
            <a:ext cx="996798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+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6060" y="1583293"/>
            <a:ext cx="983793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65295" y="1583293"/>
            <a:ext cx="825405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=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86970" y="1583293"/>
            <a:ext cx="1020749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38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84921" y="1583292"/>
            <a:ext cx="482289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8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140" y="2472028"/>
            <a:ext cx="980174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42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8151" y="2472028"/>
            <a:ext cx="996798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+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72701" y="2472028"/>
            <a:ext cx="986423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37102" y="2472028"/>
            <a:ext cx="825405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=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86970" y="2472028"/>
            <a:ext cx="1020749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52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93008" y="2474696"/>
            <a:ext cx="866116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10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2798" y="3277390"/>
            <a:ext cx="914860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2021" y="3277390"/>
            <a:ext cx="996798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+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02198" y="3277390"/>
            <a:ext cx="997656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50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65295" y="3277390"/>
            <a:ext cx="825405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=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86970" y="3289380"/>
            <a:ext cx="1020749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57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5928" y="3277390"/>
            <a:ext cx="5286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7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25606" y="1521737"/>
            <a:ext cx="336816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знайти невідомий доданок?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92068" y="4151875"/>
            <a:ext cx="914860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61291" y="4151875"/>
            <a:ext cx="996798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+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35246" y="4151875"/>
            <a:ext cx="997656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2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24565" y="4151875"/>
            <a:ext cx="825405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=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46240" y="4163865"/>
            <a:ext cx="1020749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72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85197" y="4151875"/>
            <a:ext cx="721731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70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25607" y="2480384"/>
            <a:ext cx="336816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Від суми відняти відомий доданок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B7588AD-49B6-3ED3-2597-EB09021B40C4}"/>
              </a:ext>
            </a:extLst>
          </p:cNvPr>
          <p:cNvSpPr txBox="1"/>
          <p:nvPr/>
        </p:nvSpPr>
        <p:spPr>
          <a:xfrm>
            <a:off x="3060645" y="4993112"/>
            <a:ext cx="7908608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Я </a:t>
            </a:r>
            <a:r>
              <a:rPr lang="uk-UA" sz="2400" b="1" dirty="0">
                <a:solidFill>
                  <a:srgbClr val="7030A0"/>
                </a:solidFill>
              </a:rPr>
              <a:t>задумала число, </a:t>
            </a:r>
            <a:r>
              <a:rPr lang="uk-UA" sz="2400" b="1" dirty="0" smtClean="0">
                <a:solidFill>
                  <a:srgbClr val="7030A0"/>
                </a:solidFill>
              </a:rPr>
              <a:t>додала до </a:t>
            </a:r>
            <a:r>
              <a:rPr lang="uk-UA" sz="2400" b="1" dirty="0">
                <a:solidFill>
                  <a:srgbClr val="7030A0"/>
                </a:solidFill>
              </a:rPr>
              <a:t>нього </a:t>
            </a:r>
            <a:r>
              <a:rPr lang="uk-UA" sz="2400" b="1" dirty="0" smtClean="0">
                <a:solidFill>
                  <a:srgbClr val="FF0000"/>
                </a:solidFill>
              </a:rPr>
              <a:t>5</a:t>
            </a:r>
            <a:r>
              <a:rPr lang="uk-UA" sz="2400" b="1" dirty="0" smtClean="0">
                <a:solidFill>
                  <a:srgbClr val="7030A0"/>
                </a:solidFill>
              </a:rPr>
              <a:t>, отримала </a:t>
            </a:r>
            <a:r>
              <a:rPr lang="uk-UA" sz="2400" b="1" dirty="0">
                <a:solidFill>
                  <a:srgbClr val="7030A0"/>
                </a:solidFill>
              </a:rPr>
              <a:t>— </a:t>
            </a:r>
            <a:r>
              <a:rPr lang="uk-UA" sz="2400" b="1" dirty="0" smtClean="0">
                <a:solidFill>
                  <a:srgbClr val="FF0000"/>
                </a:solidFill>
              </a:rPr>
              <a:t>25</a:t>
            </a:r>
            <a:r>
              <a:rPr lang="uk-UA" sz="2400" b="1" dirty="0" smtClean="0">
                <a:solidFill>
                  <a:srgbClr val="7030A0"/>
                </a:solidFill>
              </a:rPr>
              <a:t>. Яке число я задумала?</a:t>
            </a:r>
            <a:endParaRPr lang="uk-UA" sz="24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Я задумала число, відняла від нього </a:t>
            </a:r>
            <a:r>
              <a:rPr lang="uk-UA" sz="2400" b="1" dirty="0" smtClean="0">
                <a:solidFill>
                  <a:srgbClr val="FF0000"/>
                </a:solidFill>
              </a:rPr>
              <a:t>5</a:t>
            </a:r>
            <a:r>
              <a:rPr lang="uk-UA" sz="2400" b="1" dirty="0" smtClean="0">
                <a:solidFill>
                  <a:srgbClr val="7030A0"/>
                </a:solidFill>
              </a:rPr>
              <a:t>, залишилось </a:t>
            </a:r>
            <a:r>
              <a:rPr lang="uk-UA" sz="2400" b="1" dirty="0" smtClean="0">
                <a:solidFill>
                  <a:srgbClr val="FF0000"/>
                </a:solidFill>
              </a:rPr>
              <a:t>25</a:t>
            </a:r>
            <a:r>
              <a:rPr lang="uk-UA" sz="2400" b="1" dirty="0" smtClean="0">
                <a:solidFill>
                  <a:srgbClr val="7030A0"/>
                </a:solidFill>
              </a:rPr>
              <a:t>. Яке  число я задумала?  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2" grpId="0"/>
      <p:bldP spid="39" grpId="0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54100" y="509550"/>
            <a:ext cx="10016671" cy="7640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4100" y="1361875"/>
            <a:ext cx="666387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400" b="1" dirty="0" smtClean="0">
                <a:solidFill>
                  <a:schemeClr val="bg1"/>
                </a:solidFill>
              </a:rPr>
              <a:t> число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Яке має 6 </a:t>
            </a:r>
            <a:r>
              <a:rPr lang="uk-UA" sz="2400" b="1" dirty="0" err="1" smtClean="0">
                <a:solidFill>
                  <a:schemeClr val="bg1"/>
                </a:solidFill>
              </a:rPr>
              <a:t>дес</a:t>
            </a:r>
            <a:r>
              <a:rPr lang="uk-UA" sz="2400" b="1" dirty="0" smtClean="0">
                <a:solidFill>
                  <a:schemeClr val="bg1"/>
                </a:solidFill>
              </a:rPr>
              <a:t>., 6 од., 1дес 6 од, 6 </a:t>
            </a:r>
            <a:r>
              <a:rPr lang="uk-UA" sz="2400" b="1" dirty="0" err="1" smtClean="0">
                <a:solidFill>
                  <a:schemeClr val="bg1"/>
                </a:solidFill>
              </a:rPr>
              <a:t>дес</a:t>
            </a:r>
            <a:r>
              <a:rPr lang="uk-UA" sz="2400" b="1" dirty="0" smtClean="0">
                <a:solidFill>
                  <a:schemeClr val="bg1"/>
                </a:solidFill>
              </a:rPr>
              <a:t>. 1 од.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029343" y="3830594"/>
            <a:ext cx="1767297" cy="273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54100" y="2238534"/>
            <a:ext cx="333193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err="1" smtClean="0">
                <a:solidFill>
                  <a:schemeClr val="bg1"/>
                </a:solidFill>
              </a:rPr>
              <a:t>Сумму</a:t>
            </a:r>
            <a:r>
              <a:rPr lang="uk-UA" sz="2400" b="1" dirty="0" smtClean="0">
                <a:solidFill>
                  <a:schemeClr val="bg1"/>
                </a:solidFill>
              </a:rPr>
              <a:t> чисел 24 і 5 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F7B3F9A-2C9F-C1CA-A37E-2F0F5AA00E01}"/>
              </a:ext>
            </a:extLst>
          </p:cNvPr>
          <p:cNvSpPr txBox="1"/>
          <p:nvPr/>
        </p:nvSpPr>
        <p:spPr>
          <a:xfrm>
            <a:off x="7924456" y="1567680"/>
            <a:ext cx="6923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F7B3F9A-2C9F-C1CA-A37E-2F0F5AA00E01}"/>
              </a:ext>
            </a:extLst>
          </p:cNvPr>
          <p:cNvSpPr txBox="1"/>
          <p:nvPr/>
        </p:nvSpPr>
        <p:spPr>
          <a:xfrm>
            <a:off x="8714791" y="1567682"/>
            <a:ext cx="51849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F7B3F9A-2C9F-C1CA-A37E-2F0F5AA00E01}"/>
              </a:ext>
            </a:extLst>
          </p:cNvPr>
          <p:cNvSpPr txBox="1"/>
          <p:nvPr/>
        </p:nvSpPr>
        <p:spPr>
          <a:xfrm>
            <a:off x="9336982" y="1567679"/>
            <a:ext cx="6923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F7B3F9A-2C9F-C1CA-A37E-2F0F5AA00E01}"/>
              </a:ext>
            </a:extLst>
          </p:cNvPr>
          <p:cNvSpPr txBox="1"/>
          <p:nvPr/>
        </p:nvSpPr>
        <p:spPr>
          <a:xfrm>
            <a:off x="10190133" y="1564765"/>
            <a:ext cx="6923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F7B3F9A-2C9F-C1CA-A37E-2F0F5AA00E01}"/>
              </a:ext>
            </a:extLst>
          </p:cNvPr>
          <p:cNvSpPr txBox="1"/>
          <p:nvPr/>
        </p:nvSpPr>
        <p:spPr>
          <a:xfrm>
            <a:off x="4501563" y="2216790"/>
            <a:ext cx="6923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F7B3F9A-2C9F-C1CA-A37E-2F0F5AA00E01}"/>
              </a:ext>
            </a:extLst>
          </p:cNvPr>
          <p:cNvSpPr txBox="1"/>
          <p:nvPr/>
        </p:nvSpPr>
        <p:spPr>
          <a:xfrm>
            <a:off x="4501564" y="2847819"/>
            <a:ext cx="6923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F7B3F9A-2C9F-C1CA-A37E-2F0F5AA00E01}"/>
              </a:ext>
            </a:extLst>
          </p:cNvPr>
          <p:cNvSpPr txBox="1"/>
          <p:nvPr/>
        </p:nvSpPr>
        <p:spPr>
          <a:xfrm>
            <a:off x="9144922" y="3312065"/>
            <a:ext cx="6923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2799" y="2847819"/>
            <a:ext cx="333193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Різницю чисел 77 і 5 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1218" y="3472997"/>
            <a:ext cx="806370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Знайдіть доданок, якщо сума 50, а відомий доданок  1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1219" y="4081095"/>
            <a:ext cx="789281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Знайдіть від’ємник, якщо зменшуване 50, а різниця 10 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7B3F9A-2C9F-C1CA-A37E-2F0F5AA00E01}"/>
              </a:ext>
            </a:extLst>
          </p:cNvPr>
          <p:cNvSpPr txBox="1"/>
          <p:nvPr/>
        </p:nvSpPr>
        <p:spPr>
          <a:xfrm>
            <a:off x="9144922" y="3957985"/>
            <a:ext cx="6923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1219" y="4637769"/>
            <a:ext cx="789281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Знайдіть зменшуване, якщо від’ємник 50, а різниця 10 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F7B3F9A-2C9F-C1CA-A37E-2F0F5AA00E01}"/>
              </a:ext>
            </a:extLst>
          </p:cNvPr>
          <p:cNvSpPr txBox="1"/>
          <p:nvPr/>
        </p:nvSpPr>
        <p:spPr>
          <a:xfrm>
            <a:off x="9159408" y="4590700"/>
            <a:ext cx="6923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TextBox 4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842097" y="492132"/>
            <a:ext cx="8732066" cy="8093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Впізнай геометричні фігури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ая прямоугольная выноска 36">
            <a:extLst>
              <a:ext uri="{FF2B5EF4-FFF2-40B4-BE49-F238E27FC236}">
                <a16:creationId xmlns:a16="http://schemas.microsoft.com/office/drawing/2014/main" xmlns="" id="{EEBEF41F-C08F-D6A9-4C0F-A8F525ECB209}"/>
              </a:ext>
            </a:extLst>
          </p:cNvPr>
          <p:cNvSpPr/>
          <p:nvPr/>
        </p:nvSpPr>
        <p:spPr>
          <a:xfrm>
            <a:off x="888031" y="1407263"/>
            <a:ext cx="3267020" cy="1111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Ця</a:t>
            </a:r>
            <a:r>
              <a:rPr lang="ru-RU" sz="2800" b="1" dirty="0"/>
              <a:t> </a:t>
            </a:r>
            <a:r>
              <a:rPr lang="ru-RU" sz="2800" b="1" dirty="0" err="1"/>
              <a:t>фігура</a:t>
            </a:r>
            <a:r>
              <a:rPr lang="ru-RU" sz="2800" b="1" dirty="0"/>
              <a:t> </a:t>
            </a:r>
            <a:r>
              <a:rPr lang="ru-RU" sz="2800" b="1" dirty="0" err="1"/>
              <a:t>має</a:t>
            </a:r>
            <a:r>
              <a:rPr lang="ru-RU" sz="2800" b="1" dirty="0"/>
              <a:t> три </a:t>
            </a:r>
            <a:r>
              <a:rPr lang="ru-RU" sz="2800" b="1" dirty="0" err="1"/>
              <a:t>сторони</a:t>
            </a:r>
            <a:r>
              <a:rPr lang="ru-RU" sz="2800" b="1" dirty="0"/>
              <a:t> і три </a:t>
            </a:r>
            <a:r>
              <a:rPr lang="ru-RU" sz="2800" b="1" dirty="0" smtClean="0"/>
              <a:t>кута</a:t>
            </a:r>
            <a:endParaRPr lang="ru-RU" sz="2800" b="1" dirty="0"/>
          </a:p>
        </p:txBody>
      </p:sp>
      <p:pic>
        <p:nvPicPr>
          <p:cNvPr id="51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1DF74C54-A955-58EE-E05D-7B653C26A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65644" y="3274894"/>
            <a:ext cx="2113695" cy="32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Скругленная прямоугольная выноска 36">
            <a:extLst>
              <a:ext uri="{FF2B5EF4-FFF2-40B4-BE49-F238E27FC236}">
                <a16:creationId xmlns:a16="http://schemas.microsoft.com/office/drawing/2014/main" xmlns="" id="{013A6D7B-C14E-6042-5A78-A2E177B26C9B}"/>
              </a:ext>
            </a:extLst>
          </p:cNvPr>
          <p:cNvSpPr/>
          <p:nvPr/>
        </p:nvSpPr>
        <p:spPr>
          <a:xfrm>
            <a:off x="4227883" y="1407263"/>
            <a:ext cx="3960494" cy="13313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Ця</a:t>
            </a:r>
            <a:r>
              <a:rPr lang="ru-RU" sz="2800" b="1" dirty="0"/>
              <a:t> </a:t>
            </a:r>
            <a:r>
              <a:rPr lang="ru-RU" sz="2800" b="1" dirty="0" err="1"/>
              <a:t>фігура</a:t>
            </a:r>
            <a:r>
              <a:rPr lang="ru-RU" sz="2800" b="1" dirty="0"/>
              <a:t> </a:t>
            </a:r>
            <a:r>
              <a:rPr lang="ru-RU" sz="2800" b="1" dirty="0" err="1"/>
              <a:t>має</a:t>
            </a:r>
            <a:r>
              <a:rPr lang="ru-RU" sz="2800" b="1" dirty="0"/>
              <a:t> </a:t>
            </a:r>
            <a:r>
              <a:rPr lang="ru-RU" sz="2800" b="1" dirty="0" err="1"/>
              <a:t>чотири</a:t>
            </a:r>
            <a:r>
              <a:rPr lang="ru-RU" sz="2800" b="1" dirty="0"/>
              <a:t> </a:t>
            </a:r>
            <a:r>
              <a:rPr lang="ru-RU" sz="2800" b="1" dirty="0" err="1"/>
              <a:t>рівних</a:t>
            </a:r>
            <a:r>
              <a:rPr lang="ru-RU" sz="2800" b="1" dirty="0"/>
              <a:t> </a:t>
            </a:r>
            <a:r>
              <a:rPr lang="ru-RU" sz="2800" b="1" dirty="0" err="1"/>
              <a:t>між</a:t>
            </a:r>
            <a:r>
              <a:rPr lang="ru-RU" sz="2800" b="1" dirty="0"/>
              <a:t> собою </a:t>
            </a:r>
            <a:r>
              <a:rPr lang="ru-RU" sz="2800" b="1" dirty="0" err="1"/>
              <a:t>сторони</a:t>
            </a:r>
            <a:endParaRPr lang="ru-RU" sz="28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5AFDC3A-BA52-FF27-EA82-6CC9ED20FFA4}"/>
              </a:ext>
            </a:extLst>
          </p:cNvPr>
          <p:cNvSpPr txBox="1"/>
          <p:nvPr/>
        </p:nvSpPr>
        <p:spPr>
          <a:xfrm>
            <a:off x="8315126" y="1486167"/>
            <a:ext cx="3139857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Ця</a:t>
            </a:r>
            <a:r>
              <a:rPr lang="ru-RU" sz="2800" b="1" dirty="0"/>
              <a:t> </a:t>
            </a:r>
            <a:r>
              <a:rPr lang="ru-RU" sz="2800" b="1" dirty="0" err="1"/>
              <a:t>фігура</a:t>
            </a:r>
            <a:r>
              <a:rPr lang="ru-RU" sz="2800" b="1" dirty="0"/>
              <a:t> </a:t>
            </a:r>
            <a:r>
              <a:rPr lang="ru-RU" sz="2800" b="1" dirty="0" err="1"/>
              <a:t>зовсім</a:t>
            </a:r>
            <a:r>
              <a:rPr lang="ru-RU" sz="2800" b="1" dirty="0"/>
              <a:t> не </a:t>
            </a:r>
            <a:r>
              <a:rPr lang="ru-RU" sz="2800" b="1" dirty="0" err="1"/>
              <a:t>має</a:t>
            </a:r>
            <a:r>
              <a:rPr lang="ru-RU" sz="2800" b="1" dirty="0"/>
              <a:t> </a:t>
            </a:r>
            <a:r>
              <a:rPr lang="ru-RU" sz="2800" b="1" dirty="0" err="1"/>
              <a:t>кутів</a:t>
            </a:r>
            <a:endParaRPr lang="ru-RU" sz="2800" b="1" dirty="0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8890899" y="3946070"/>
            <a:ext cx="1988310" cy="16764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89166" y="3766454"/>
            <a:ext cx="1873308" cy="17961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279339" y="3766456"/>
            <a:ext cx="1948544" cy="17961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50" idx="2"/>
            <a:endCxn id="2" idx="0"/>
          </p:cNvCxnSpPr>
          <p:nvPr/>
        </p:nvCxnSpPr>
        <p:spPr>
          <a:xfrm>
            <a:off x="2521541" y="2519179"/>
            <a:ext cx="7363513" cy="142689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81526" y="2718706"/>
            <a:ext cx="0" cy="104774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57" idx="2"/>
          </p:cNvCxnSpPr>
          <p:nvPr/>
        </p:nvCxnSpPr>
        <p:spPr>
          <a:xfrm flipH="1">
            <a:off x="3253611" y="2541775"/>
            <a:ext cx="6631444" cy="122467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6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TextBox 4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842097" y="492132"/>
            <a:ext cx="8732066" cy="8093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Вибери відрізок за умовою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ая прямоугольная выноска 36">
            <a:extLst>
              <a:ext uri="{FF2B5EF4-FFF2-40B4-BE49-F238E27FC236}">
                <a16:creationId xmlns:a16="http://schemas.microsoft.com/office/drawing/2014/main" xmlns="" id="{EEBEF41F-C08F-D6A9-4C0F-A8F525ECB209}"/>
              </a:ext>
            </a:extLst>
          </p:cNvPr>
          <p:cNvSpPr/>
          <p:nvPr/>
        </p:nvSpPr>
        <p:spPr>
          <a:xfrm>
            <a:off x="1842097" y="1368990"/>
            <a:ext cx="8732066" cy="111191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err="1">
                <a:solidFill>
                  <a:srgbClr val="7030A0"/>
                </a:solidFill>
              </a:rPr>
              <a:t>Оленка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накреслила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відрізок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довжина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якого</a:t>
            </a:r>
            <a:r>
              <a:rPr lang="ru-RU" sz="2800" b="1" dirty="0">
                <a:solidFill>
                  <a:srgbClr val="7030A0"/>
                </a:solidFill>
              </a:rPr>
              <a:t> </a:t>
            </a:r>
            <a:r>
              <a:rPr lang="ru-RU" sz="2800" b="1" dirty="0" smtClean="0">
                <a:solidFill>
                  <a:srgbClr val="7030A0"/>
                </a:solidFill>
              </a:rPr>
              <a:t>1дм 3см. </a:t>
            </a:r>
            <a:r>
              <a:rPr lang="ru-RU" sz="2800" b="1" dirty="0" err="1" smtClean="0">
                <a:solidFill>
                  <a:srgbClr val="7030A0"/>
                </a:solidFill>
              </a:rPr>
              <a:t>Накресліть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цей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відрізок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1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1DF74C54-A955-58EE-E05D-7B653C26A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65644" y="3274894"/>
            <a:ext cx="2113695" cy="32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Скругленная прямоугольная выноска 36">
            <a:extLst>
              <a:ext uri="{FF2B5EF4-FFF2-40B4-BE49-F238E27FC236}">
                <a16:creationId xmlns:a16="http://schemas.microsoft.com/office/drawing/2014/main" xmlns="" id="{013A6D7B-C14E-6042-5A78-A2E177B26C9B}"/>
              </a:ext>
            </a:extLst>
          </p:cNvPr>
          <p:cNvSpPr/>
          <p:nvPr/>
        </p:nvSpPr>
        <p:spPr>
          <a:xfrm>
            <a:off x="3064263" y="4603292"/>
            <a:ext cx="1590734" cy="6178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31 см</a:t>
            </a:r>
            <a:endParaRPr lang="ru-RU" sz="28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5AFDC3A-BA52-FF27-EA82-6CC9ED20FFA4}"/>
              </a:ext>
            </a:extLst>
          </p:cNvPr>
          <p:cNvSpPr txBox="1"/>
          <p:nvPr/>
        </p:nvSpPr>
        <p:spPr>
          <a:xfrm>
            <a:off x="3055957" y="2711253"/>
            <a:ext cx="156992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4 см</a:t>
            </a:r>
            <a:endParaRPr lang="ru-RU" sz="28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56801" y="4323500"/>
            <a:ext cx="496710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568542" y="3429649"/>
            <a:ext cx="288520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568542" y="5330870"/>
            <a:ext cx="833894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ая прямоугольная выноска 36">
            <a:extLst>
              <a:ext uri="{FF2B5EF4-FFF2-40B4-BE49-F238E27FC236}">
                <a16:creationId xmlns:a16="http://schemas.microsoft.com/office/drawing/2014/main" xmlns="" id="{013A6D7B-C14E-6042-5A78-A2E177B26C9B}"/>
              </a:ext>
            </a:extLst>
          </p:cNvPr>
          <p:cNvSpPr/>
          <p:nvPr/>
        </p:nvSpPr>
        <p:spPr>
          <a:xfrm>
            <a:off x="3047590" y="3579576"/>
            <a:ext cx="1586663" cy="6178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13 см</a:t>
            </a:r>
            <a:endParaRPr lang="ru-RU" sz="28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453743" y="3274894"/>
            <a:ext cx="0" cy="2894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579427" y="3290135"/>
            <a:ext cx="0" cy="2894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568542" y="4173867"/>
            <a:ext cx="0" cy="28944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545679" y="4168954"/>
            <a:ext cx="0" cy="28944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579427" y="5181237"/>
            <a:ext cx="0" cy="28944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907486" y="5186149"/>
            <a:ext cx="0" cy="28944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ая прямоугольная выноска 36">
            <a:extLst>
              <a:ext uri="{FF2B5EF4-FFF2-40B4-BE49-F238E27FC236}">
                <a16:creationId xmlns:a16="http://schemas.microsoft.com/office/drawing/2014/main" xmlns="" id="{013A6D7B-C14E-6042-5A78-A2E177B26C9B}"/>
              </a:ext>
            </a:extLst>
          </p:cNvPr>
          <p:cNvSpPr/>
          <p:nvPr/>
        </p:nvSpPr>
        <p:spPr>
          <a:xfrm>
            <a:off x="4634253" y="3579576"/>
            <a:ext cx="1934308" cy="6178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= 1дм 3 см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1150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14905</TotalTime>
  <Words>570</Words>
  <Application>Microsoft Office PowerPoint</Application>
  <PresentationFormat>Произвольный</PresentationFormat>
  <Paragraphs>177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1548</cp:revision>
  <dcterms:created xsi:type="dcterms:W3CDTF">2018-01-05T16:38:53Z</dcterms:created>
  <dcterms:modified xsi:type="dcterms:W3CDTF">2024-05-20T07:54:06Z</dcterms:modified>
</cp:coreProperties>
</file>