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939" r:id="rId3"/>
    <p:sldId id="1634" r:id="rId4"/>
    <p:sldId id="1723" r:id="rId5"/>
    <p:sldId id="1750" r:id="rId6"/>
    <p:sldId id="1940" r:id="rId7"/>
    <p:sldId id="1837" r:id="rId8"/>
    <p:sldId id="1431" r:id="rId9"/>
    <p:sldId id="1941" r:id="rId10"/>
    <p:sldId id="1942" r:id="rId11"/>
    <p:sldId id="1943" r:id="rId12"/>
    <p:sldId id="1944" r:id="rId13"/>
    <p:sldId id="1884" r:id="rId14"/>
    <p:sldId id="151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939"/>
            <p14:sldId id="1634"/>
            <p14:sldId id="1723"/>
            <p14:sldId id="1750"/>
            <p14:sldId id="1940"/>
            <p14:sldId id="1837"/>
            <p14:sldId id="1431"/>
            <p14:sldId id="1941"/>
            <p14:sldId id="1942"/>
            <p14:sldId id="1943"/>
            <p14:sldId id="1944"/>
            <p14:sldId id="1884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3399"/>
    <a:srgbClr val="FFCCFF"/>
    <a:srgbClr val="FFB7FF"/>
    <a:srgbClr val="FF99FF"/>
    <a:srgbClr val="FFFFFF"/>
    <a:srgbClr val="354B80"/>
    <a:srgbClr val="99FFCC"/>
    <a:srgbClr val="CCFF66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502229" y="4336013"/>
            <a:ext cx="9263741" cy="17366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Повторення знань за рік. </a:t>
            </a:r>
            <a:endParaRPr lang="uk-UA" sz="4800" b="1" dirty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Симетрія в предметах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xmlns="" id="{1A79CBE8-A9EC-6185-5D0C-BA37D887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11" y="1089838"/>
            <a:ext cx="3021003" cy="302100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8961" y="1323393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13</a:t>
            </a:r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7 Арифметичні дії в межах 100\№134 Повторення за рік. Дії з числами\2024-05-22_154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84" y="333375"/>
            <a:ext cx="5239584" cy="60641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505436" y="409574"/>
            <a:ext cx="5089822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144500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55-56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Vinilo decorativo animal cang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435" y="1440315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0B44EF-27E9-0142-C216-C36E588AB589}"/>
              </a:ext>
            </a:extLst>
          </p:cNvPr>
          <p:cNvSpPr txBox="1"/>
          <p:nvPr/>
        </p:nvSpPr>
        <p:spPr>
          <a:xfrm>
            <a:off x="2865289" y="1440315"/>
            <a:ext cx="3502853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Розфарбуй діжки, у яких уміститься 48л води. 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60073" y="6074465"/>
            <a:ext cx="4616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09502" y="6074465"/>
            <a:ext cx="4616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38527" y="6057395"/>
            <a:ext cx="4616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52574" y="6079166"/>
            <a:ext cx="461647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574120" y="6079166"/>
            <a:ext cx="4616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8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88167" y="6079166"/>
            <a:ext cx="461647" cy="461665"/>
          </a:xfrm>
          <a:prstGeom prst="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8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2 Матем\1 УРОКИ Листопад\7 Арифметичні дії в межах 100\№134 Повторення за рік. Дії з числами\2024-05-22_1553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00" y="4484915"/>
            <a:ext cx="6607368" cy="20341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595258" y="5127171"/>
            <a:ext cx="6640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48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12361" y="4995015"/>
            <a:ext cx="6640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48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D:\1 клас\2 Матем\1 УРОКИ Листопад\7 Арифметичні дії в межах 100\№134 Повторення за рік. Дії з числами\2024-05-22_1605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46" y="261716"/>
            <a:ext cx="5007368" cy="62744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190896" y="4343400"/>
            <a:ext cx="99727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863221" y="4528458"/>
            <a:ext cx="158115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510471" y="5802084"/>
            <a:ext cx="60749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39" grpId="1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5289166" y="3142354"/>
            <a:ext cx="5392085" cy="4327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Продовж будувати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відрізки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13F93475-B5ED-5DB5-D2C9-85F318E5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2" y="2275114"/>
            <a:ext cx="1775297" cy="33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5390761" y="6032128"/>
            <a:ext cx="5390764" cy="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405961" y="5847404"/>
            <a:ext cx="1" cy="369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712907" y="5847403"/>
            <a:ext cx="1" cy="369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019853" y="5829711"/>
            <a:ext cx="1" cy="369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326798" y="5847402"/>
            <a:ext cx="1" cy="369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0781525" y="5849745"/>
            <a:ext cx="1" cy="369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375561" y="3867572"/>
            <a:ext cx="22800" cy="21468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390762" y="3892707"/>
            <a:ext cx="1322145" cy="1952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5403994" y="3886204"/>
            <a:ext cx="2608260" cy="1943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383162" y="3540284"/>
            <a:ext cx="5398362" cy="24741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708124" y="3575057"/>
            <a:ext cx="4096199" cy="22700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0003007" y="3575057"/>
            <a:ext cx="764726" cy="60164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0270836" y="3570376"/>
            <a:ext cx="496897" cy="8008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804323" y="3535601"/>
            <a:ext cx="0" cy="114042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5400195" y="3901556"/>
            <a:ext cx="1098210" cy="55028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5405961" y="3867572"/>
            <a:ext cx="2045418" cy="7229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5497150" y="3936329"/>
            <a:ext cx="3817266" cy="190873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5362403" y="3851336"/>
            <a:ext cx="5430169" cy="1976034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0789123" y="3555026"/>
            <a:ext cx="7248" cy="229003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9320512" y="3535602"/>
            <a:ext cx="1460659" cy="230945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8015524" y="3570374"/>
            <a:ext cx="2752209" cy="225816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43850" y="409574"/>
            <a:ext cx="8824149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144500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1 клас\2 Матем\1 УРОКИ Листопад\7 Арифметичні дії в межах 100\№134 Повторення за рік. Дії з числами\2024-05-22_162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23" y="1320280"/>
            <a:ext cx="5962824" cy="48989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 клас\2 Матем\1 УРОКИ Листопад\7 Арифметичні дії в межах 100\№134 Повторення за рік. Дії з числами\2024-05-22_162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30" y="2901121"/>
            <a:ext cx="8390698" cy="333915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13F93475-B5ED-5DB5-D2C9-85F318E5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9" y="1632894"/>
            <a:ext cx="1775297" cy="33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43850" y="409574"/>
            <a:ext cx="8824149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144500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1 клас\2 Матем\1 УРОКИ Листопад\7 Арифметичні дії в межах 100\№134 Повторення за рік. Дії з числами\2024-05-22_162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1353180"/>
            <a:ext cx="6531428" cy="498314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5508434" y="5387248"/>
            <a:ext cx="747490" cy="73813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09064" y="5387248"/>
            <a:ext cx="0" cy="73813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870775" y="5264226"/>
            <a:ext cx="0" cy="98233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1 клас\2 Матем\1 УРОКИ Листопад\7 Арифметичні дії в межах 100\№134 Повторення за рік. Дії з числами\2024-05-22_163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05" y="1353180"/>
            <a:ext cx="6531428" cy="519605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4310744" y="1889654"/>
            <a:ext cx="641174" cy="98233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212380" y="1737254"/>
            <a:ext cx="0" cy="148491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719860" y="1737254"/>
            <a:ext cx="0" cy="157982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39119" y="3566054"/>
            <a:ext cx="0" cy="76646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791200" y="4012367"/>
            <a:ext cx="642257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36969" y="3844750"/>
            <a:ext cx="0" cy="58573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620404" y="3844750"/>
            <a:ext cx="0" cy="58573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9525000" y="4159390"/>
            <a:ext cx="76473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738660" y="1689802"/>
            <a:ext cx="0" cy="157982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0763ED-EE04-F2E2-CC5D-004138A2300D}"/>
              </a:ext>
            </a:extLst>
          </p:cNvPr>
          <p:cNvSpPr/>
          <p:nvPr/>
        </p:nvSpPr>
        <p:spPr>
          <a:xfrm>
            <a:off x="2045755" y="494529"/>
            <a:ext cx="8732066" cy="7246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Логічні  завдання </a:t>
            </a:r>
          </a:p>
        </p:txBody>
      </p:sp>
      <p:pic>
        <p:nvPicPr>
          <p:cNvPr id="11" name="Picture 2" descr="Картинки по запросу &quot;клипарт лампочка&quot;">
            <a:extLst>
              <a:ext uri="{FF2B5EF4-FFF2-40B4-BE49-F238E27FC236}">
                <a16:creationId xmlns:a16="http://schemas.microsoft.com/office/drawing/2014/main" xmlns="" id="{3EDB3520-DC2B-DB98-4E6C-C28D5225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" y="956194"/>
            <a:ext cx="1514525" cy="18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7">
            <a:extLst>
              <a:ext uri="{FF2B5EF4-FFF2-40B4-BE49-F238E27FC236}">
                <a16:creationId xmlns:a16="http://schemas.microsoft.com/office/drawing/2014/main" xmlns="" id="{930CB594-2BB4-5942-50B5-FF073A2A4019}"/>
              </a:ext>
            </a:extLst>
          </p:cNvPr>
          <p:cNvSpPr/>
          <p:nvPr/>
        </p:nvSpPr>
        <p:spPr>
          <a:xfrm>
            <a:off x="1609499" y="1505485"/>
            <a:ext cx="4672584" cy="4598679"/>
          </a:xfrm>
          <a:prstGeom prst="roundRect">
            <a:avLst/>
          </a:prstGeom>
          <a:noFill/>
          <a:ln w="57150">
            <a:solidFill>
              <a:srgbClr val="00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кутник: округлені кути 8">
            <a:extLst>
              <a:ext uri="{FF2B5EF4-FFF2-40B4-BE49-F238E27FC236}">
                <a16:creationId xmlns:a16="http://schemas.microsoft.com/office/drawing/2014/main" xmlns="" id="{8F52A2F8-7F8E-FF84-76A7-4BB36C70C501}"/>
              </a:ext>
            </a:extLst>
          </p:cNvPr>
          <p:cNvSpPr/>
          <p:nvPr/>
        </p:nvSpPr>
        <p:spPr>
          <a:xfrm>
            <a:off x="6553200" y="1505486"/>
            <a:ext cx="5004972" cy="4598679"/>
          </a:xfrm>
          <a:prstGeom prst="roundRect">
            <a:avLst/>
          </a:prstGeom>
          <a:noFill/>
          <a:ln w="57150">
            <a:solidFill>
              <a:srgbClr val="00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8841AE-E7C1-1A1C-780E-18BDF4FAACE1}"/>
              </a:ext>
            </a:extLst>
          </p:cNvPr>
          <p:cNvSpPr txBox="1"/>
          <p:nvPr/>
        </p:nvSpPr>
        <p:spPr>
          <a:xfrm>
            <a:off x="1933875" y="2061670"/>
            <a:ext cx="402383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Іванко від</a:t>
            </a: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відняв 2 різних числа й отримав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24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uk-UA" sz="24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числа віднімав Іванко?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6EA2C85-5FA1-B61F-F11D-9B5A0B709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2108" y="3447724"/>
            <a:ext cx="3953803" cy="22128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899262-F36A-27D3-DAD4-0B8BF4270F8B}"/>
              </a:ext>
            </a:extLst>
          </p:cNvPr>
          <p:cNvSpPr txBox="1"/>
          <p:nvPr/>
        </p:nvSpPr>
        <p:spPr>
          <a:xfrm>
            <a:off x="6897554" y="1923088"/>
            <a:ext cx="431626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Купили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4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стола і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uk-UA" sz="2400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стільців. Скільки потрібно докупити стільців, щоб біля кожного стола стояло по 4 стільці?</a:t>
            </a:r>
          </a:p>
        </p:txBody>
      </p:sp>
      <p:pic>
        <p:nvPicPr>
          <p:cNvPr id="17" name="Picture 2" descr="table - Openclipart">
            <a:extLst>
              <a:ext uri="{FF2B5EF4-FFF2-40B4-BE49-F238E27FC236}">
                <a16:creationId xmlns:a16="http://schemas.microsoft.com/office/drawing/2014/main" xmlns="" id="{65161B90-DC30-D4DE-773C-C3772222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49" y="3804826"/>
            <a:ext cx="1242343" cy="7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able - Openclipart">
            <a:extLst>
              <a:ext uri="{FF2B5EF4-FFF2-40B4-BE49-F238E27FC236}">
                <a16:creationId xmlns:a16="http://schemas.microsoft.com/office/drawing/2014/main" xmlns="" id="{AAF8A9E5-935C-2B88-32EE-F19AD794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92" y="3804826"/>
            <a:ext cx="1242343" cy="7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липарт стул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99F496AC-5C48-3AB7-EBEA-172AC518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56" y="4719964"/>
            <a:ext cx="815810" cy="1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липарт стул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015A10D3-B525-1D5D-D75D-F9E45973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60" y="4719964"/>
            <a:ext cx="815810" cy="1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липарт стул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D3B0BBED-FAB0-6CCB-AD03-06AC746D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10" y="4719964"/>
            <a:ext cx="815810" cy="1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липарт стул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62662E62-6148-C471-87E3-0C2FCF68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93" y="4719964"/>
            <a:ext cx="815810" cy="1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липарт стул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52D4C7E7-CCED-2753-1099-B5AB5FED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53" y="4719964"/>
            <a:ext cx="815810" cy="1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липарт стул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53F3B7DE-5E14-4EFE-1A05-AE73BA4B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36" y="4719964"/>
            <a:ext cx="815810" cy="1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Клипарт стул (68 фото) » Рисунки для срисовки и не только">
            <a:extLst>
              <a:ext uri="{FF2B5EF4-FFF2-40B4-BE49-F238E27FC236}">
                <a16:creationId xmlns:a16="http://schemas.microsoft.com/office/drawing/2014/main" xmlns="" id="{1A7BD2FC-A421-5342-852F-C108FEC9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916" y="4719964"/>
            <a:ext cx="815810" cy="11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299067" y="492783"/>
            <a:ext cx="9818914" cy="74818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5596" y="3149552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46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920357" y="1090308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4688490" y="765119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703627" y="956196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9143686" y="3687205"/>
            <a:ext cx="2813958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939601" y="4615061"/>
            <a:ext cx="142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/>
              <a:t>Сьогодні </a:t>
            </a:r>
          </a:p>
          <a:p>
            <a:pPr algn="ctr"/>
            <a:r>
              <a:rPr lang="uk-UA" sz="1800" b="1" dirty="0"/>
              <a:t>на уроці </a:t>
            </a:r>
          </a:p>
          <a:p>
            <a:pPr algn="ctr"/>
            <a:r>
              <a:rPr lang="uk-UA" sz="1800" b="1" dirty="0"/>
              <a:t>я навчився/</a:t>
            </a:r>
          </a:p>
          <a:p>
            <a:pPr algn="ctr"/>
            <a:r>
              <a:rPr lang="uk-UA" sz="1800" b="1" dirty="0"/>
              <a:t>навчилася…</a:t>
            </a:r>
            <a:endParaRPr lang="ru-RU" sz="18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546491" y="2130624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Найкраще </a:t>
            </a:r>
          </a:p>
          <a:p>
            <a:r>
              <a:rPr lang="uk-UA" dirty="0"/>
              <a:t>мені вдалося…</a:t>
            </a:r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835679" y="4753560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Урок </a:t>
            </a:r>
          </a:p>
          <a:p>
            <a:r>
              <a:rPr lang="uk-UA" dirty="0"/>
              <a:t>завершую з настроєм…</a:t>
            </a:r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329761" y="2022551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Вдома я розкажу про…</a:t>
            </a:r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5314625" y="1860035"/>
            <a:ext cx="1429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dirty="0"/>
              <a:t>Я хотів би дізнатися про…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56979" y="494528"/>
            <a:ext cx="8732066" cy="7944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19DB36-7218-4315-8926-0D3F3B2BF848}"/>
              </a:ext>
            </a:extLst>
          </p:cNvPr>
          <p:cNvSpPr txBox="1"/>
          <p:nvPr/>
        </p:nvSpPr>
        <p:spPr>
          <a:xfrm>
            <a:off x="458966" y="2771197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36178" y="1289017"/>
            <a:ext cx="5215509" cy="5026461"/>
            <a:chOff x="286360" y="1456402"/>
            <a:chExt cx="5215509" cy="5026461"/>
          </a:xfrm>
        </p:grpSpPr>
        <p:pic>
          <p:nvPicPr>
            <p:cNvPr id="1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" y="3044779"/>
              <a:ext cx="2628114" cy="33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01" y="2944566"/>
              <a:ext cx="2380068" cy="346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2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7476629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86C84FE0-437F-B655-4892-D7A3BA57A2C0}"/>
              </a:ext>
            </a:extLst>
          </p:cNvPr>
          <p:cNvSpPr/>
          <p:nvPr/>
        </p:nvSpPr>
        <p:spPr>
          <a:xfrm>
            <a:off x="2908222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B574031F-F189-2F1D-E3DF-29FA7C9ABE67}"/>
              </a:ext>
            </a:extLst>
          </p:cNvPr>
          <p:cNvSpPr/>
          <p:nvPr/>
        </p:nvSpPr>
        <p:spPr>
          <a:xfrm>
            <a:off x="9369671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BF54A8EB-5B50-2668-BD05-CE1BEC8C9ED1}"/>
              </a:ext>
            </a:extLst>
          </p:cNvPr>
          <p:cNvSpPr/>
          <p:nvPr/>
        </p:nvSpPr>
        <p:spPr>
          <a:xfrm>
            <a:off x="5566466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E531F8A-1E8D-8BD3-CC30-CD88A6AD6AAE}"/>
              </a:ext>
            </a:extLst>
          </p:cNvPr>
          <p:cNvSpPr/>
          <p:nvPr/>
        </p:nvSpPr>
        <p:spPr>
          <a:xfrm>
            <a:off x="908415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70" name="TextBox 6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348084" y="3875420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196916" y="144945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3340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980452" y="267337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8674" y="275592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466017" y="3946886"/>
            <a:ext cx="157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368072" y="1560671"/>
            <a:ext cx="12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322685" y="5173571"/>
            <a:ext cx="99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240294" y="2773525"/>
            <a:ext cx="101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518296" y="2787144"/>
            <a:ext cx="114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007712" y="267050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5161748" y="2826949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78073" y="26973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6794232" y="2826972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7160" y="3680999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8139517" y="3838823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876096" y="142394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6299962" y="1440242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10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714198" y="1311066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885506" y="1412075"/>
            <a:ext cx="99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0E1F28B-B390-9311-A404-27D035BE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4646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A11D31C-52D2-855A-22C0-6A9E20EDEAD0}"/>
              </a:ext>
            </a:extLst>
          </p:cNvPr>
          <p:cNvSpPr txBox="1"/>
          <p:nvPr/>
        </p:nvSpPr>
        <p:spPr>
          <a:xfrm>
            <a:off x="2541994" y="5130747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3463" y="50885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7208398" y="517357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99268" y="26751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A03B1347-937C-DB45-6ADD-00FCB4994EF5}"/>
              </a:ext>
            </a:extLst>
          </p:cNvPr>
          <p:cNvSpPr txBox="1"/>
          <p:nvPr/>
        </p:nvSpPr>
        <p:spPr>
          <a:xfrm>
            <a:off x="9053731" y="2805911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CA04096-79EC-87BA-26A3-ADF54F788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528200" y="265241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D6E4476-BD87-81E9-3A2D-3440F436964A}"/>
              </a:ext>
            </a:extLst>
          </p:cNvPr>
          <p:cNvSpPr txBox="1"/>
          <p:nvPr/>
        </p:nvSpPr>
        <p:spPr>
          <a:xfrm>
            <a:off x="10554037" y="2787144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70467" y="51140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8899890" y="5132234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DAC0C65-3DC7-9A90-65BB-8D6466AA08FC}"/>
              </a:ext>
            </a:extLst>
          </p:cNvPr>
          <p:cNvSpPr txBox="1"/>
          <p:nvPr/>
        </p:nvSpPr>
        <p:spPr>
          <a:xfrm>
            <a:off x="3657254" y="4686078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B3BED25-AAE1-BC26-AC46-0BA9645EAA4B}"/>
              </a:ext>
            </a:extLst>
          </p:cNvPr>
          <p:cNvSpPr txBox="1"/>
          <p:nvPr/>
        </p:nvSpPr>
        <p:spPr>
          <a:xfrm>
            <a:off x="10141285" y="2091497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AC8F7A3B-DEF4-B51A-39E3-5B36EB31F054}"/>
              </a:ext>
            </a:extLst>
          </p:cNvPr>
          <p:cNvSpPr txBox="1"/>
          <p:nvPr/>
        </p:nvSpPr>
        <p:spPr>
          <a:xfrm>
            <a:off x="1586247" y="216319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C25176F-C0AC-B2CD-CDC2-24F724176C54}"/>
              </a:ext>
            </a:extLst>
          </p:cNvPr>
          <p:cNvSpPr txBox="1"/>
          <p:nvPr/>
        </p:nvSpPr>
        <p:spPr>
          <a:xfrm>
            <a:off x="6306774" y="213312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Прямоугольник 3">
            <a:extLst>
              <a:ext uri="{FF2B5EF4-FFF2-40B4-BE49-F238E27FC236}">
                <a16:creationId xmlns:a16="http://schemas.microsoft.com/office/drawing/2014/main" xmlns="" id="{5EEE6628-BC16-BCBE-AA74-0982F442AC6A}"/>
              </a:ext>
            </a:extLst>
          </p:cNvPr>
          <p:cNvSpPr/>
          <p:nvPr/>
        </p:nvSpPr>
        <p:spPr>
          <a:xfrm>
            <a:off x="1882277" y="509548"/>
            <a:ext cx="8732066" cy="6589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кульки»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A79499D-E4B3-A0F9-D01E-528CE65155EE}"/>
              </a:ext>
            </a:extLst>
          </p:cNvPr>
          <p:cNvSpPr txBox="1"/>
          <p:nvPr/>
        </p:nvSpPr>
        <p:spPr>
          <a:xfrm>
            <a:off x="8267809" y="4587386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4" grpId="0"/>
      <p:bldP spid="86" grpId="0"/>
      <p:bldP spid="88" grpId="0"/>
      <p:bldP spid="106" grpId="0"/>
      <p:bldP spid="108" grpId="0"/>
      <p:bldP spid="110" grpId="0"/>
      <p:bldP spid="112" grpId="0"/>
      <p:bldP spid="114" grpId="0"/>
      <p:bldP spid="116" grpId="0"/>
      <p:bldP spid="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7476629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86C84FE0-437F-B655-4892-D7A3BA57A2C0}"/>
              </a:ext>
            </a:extLst>
          </p:cNvPr>
          <p:cNvSpPr/>
          <p:nvPr/>
        </p:nvSpPr>
        <p:spPr>
          <a:xfrm>
            <a:off x="2908222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574031F-F189-2F1D-E3DF-29FA7C9ABE67}"/>
              </a:ext>
            </a:extLst>
          </p:cNvPr>
          <p:cNvSpPr/>
          <p:nvPr/>
        </p:nvSpPr>
        <p:spPr>
          <a:xfrm>
            <a:off x="9369671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BF54A8EB-5B50-2668-BD05-CE1BEC8C9ED1}"/>
              </a:ext>
            </a:extLst>
          </p:cNvPr>
          <p:cNvSpPr/>
          <p:nvPr/>
        </p:nvSpPr>
        <p:spPr>
          <a:xfrm>
            <a:off x="5566466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4E531F8A-1E8D-8BD3-CC30-CD88A6AD6AAE}"/>
              </a:ext>
            </a:extLst>
          </p:cNvPr>
          <p:cNvSpPr/>
          <p:nvPr/>
        </p:nvSpPr>
        <p:spPr>
          <a:xfrm>
            <a:off x="908415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67" name="TextBox 66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348084" y="3875420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196916" y="144945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3340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980452" y="267337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8674" y="275592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466017" y="3946886"/>
            <a:ext cx="157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368072" y="1560671"/>
            <a:ext cx="12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322685" y="5173571"/>
            <a:ext cx="99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240294" y="2773525"/>
            <a:ext cx="101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518296" y="2787144"/>
            <a:ext cx="114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007712" y="267050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5161748" y="2826949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78073" y="26973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6794232" y="2826972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7160" y="3680999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7931056" y="383570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876096" y="142394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6105519" y="1442175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714198" y="1311066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885506" y="1412075"/>
            <a:ext cx="99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0E1F28B-B390-9311-A404-27D035BE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4646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A11D31C-52D2-855A-22C0-6A9E20EDEAD0}"/>
              </a:ext>
            </a:extLst>
          </p:cNvPr>
          <p:cNvSpPr txBox="1"/>
          <p:nvPr/>
        </p:nvSpPr>
        <p:spPr>
          <a:xfrm>
            <a:off x="2541994" y="5130747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3463" y="50885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7208398" y="517357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99268" y="26751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03B1347-937C-DB45-6ADD-00FCB4994EF5}"/>
              </a:ext>
            </a:extLst>
          </p:cNvPr>
          <p:cNvSpPr txBox="1"/>
          <p:nvPr/>
        </p:nvSpPr>
        <p:spPr>
          <a:xfrm>
            <a:off x="9053731" y="2805911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CA04096-79EC-87BA-26A3-ADF54F788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528200" y="265241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D6E4476-BD87-81E9-3A2D-3440F436964A}"/>
              </a:ext>
            </a:extLst>
          </p:cNvPr>
          <p:cNvSpPr txBox="1"/>
          <p:nvPr/>
        </p:nvSpPr>
        <p:spPr>
          <a:xfrm>
            <a:off x="10696268" y="2787144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70467" y="51140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8899890" y="5132234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DAC0C65-3DC7-9A90-65BB-8D6466AA08FC}"/>
              </a:ext>
            </a:extLst>
          </p:cNvPr>
          <p:cNvSpPr txBox="1"/>
          <p:nvPr/>
        </p:nvSpPr>
        <p:spPr>
          <a:xfrm>
            <a:off x="3647722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B3BED25-AAE1-BC26-AC46-0BA9645EAA4B}"/>
              </a:ext>
            </a:extLst>
          </p:cNvPr>
          <p:cNvSpPr txBox="1"/>
          <p:nvPr/>
        </p:nvSpPr>
        <p:spPr>
          <a:xfrm>
            <a:off x="10115473" y="234741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AC8F7A3B-DEF4-B51A-39E3-5B36EB31F054}"/>
              </a:ext>
            </a:extLst>
          </p:cNvPr>
          <p:cNvSpPr txBox="1"/>
          <p:nvPr/>
        </p:nvSpPr>
        <p:spPr>
          <a:xfrm>
            <a:off x="1603918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6C25176F-C0AC-B2CD-CDC2-24F724176C54}"/>
              </a:ext>
            </a:extLst>
          </p:cNvPr>
          <p:cNvSpPr txBox="1"/>
          <p:nvPr/>
        </p:nvSpPr>
        <p:spPr>
          <a:xfrm>
            <a:off x="6237135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A79499D-E4B3-A0F9-D01E-528CE65155EE}"/>
              </a:ext>
            </a:extLst>
          </p:cNvPr>
          <p:cNvSpPr txBox="1"/>
          <p:nvPr/>
        </p:nvSpPr>
        <p:spPr>
          <a:xfrm>
            <a:off x="8228707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3">
            <a:extLst>
              <a:ext uri="{FF2B5EF4-FFF2-40B4-BE49-F238E27FC236}">
                <a16:creationId xmlns:a16="http://schemas.microsoft.com/office/drawing/2014/main" xmlns="" id="{5EEE6628-BC16-BCBE-AA74-0982F442AC6A}"/>
              </a:ext>
            </a:extLst>
          </p:cNvPr>
          <p:cNvSpPr/>
          <p:nvPr/>
        </p:nvSpPr>
        <p:spPr>
          <a:xfrm>
            <a:off x="1882277" y="509548"/>
            <a:ext cx="8732066" cy="6589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кульки»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1" grpId="0"/>
      <p:bldP spid="83" grpId="0"/>
      <p:bldP spid="85" grpId="0"/>
      <p:bldP spid="87" grpId="0"/>
      <p:bldP spid="89" grpId="0"/>
      <p:bldP spid="101" grpId="0"/>
      <p:bldP spid="103" grpId="0"/>
      <p:bldP spid="105" grpId="0"/>
      <p:bldP spid="107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1039025" y="1622540"/>
            <a:ext cx="4436085" cy="436053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90" name="TextBox 8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1189536" y="1392983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4001074" y="1432091"/>
            <a:ext cx="1689645" cy="17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373019" y="3635409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1264682" y="1905835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36430" y="4983819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439564" y="3896346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2104291" y="2940236"/>
            <a:ext cx="246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Прямоугольник 3">
            <a:extLst>
              <a:ext uri="{FF2B5EF4-FFF2-40B4-BE49-F238E27FC236}">
                <a16:creationId xmlns:a16="http://schemas.microsoft.com/office/drawing/2014/main" xmlns="" id="{5EEE6628-BC16-BCBE-AA74-0982F442AC6A}"/>
              </a:ext>
            </a:extLst>
          </p:cNvPr>
          <p:cNvSpPr/>
          <p:nvPr/>
        </p:nvSpPr>
        <p:spPr>
          <a:xfrm>
            <a:off x="1534886" y="494528"/>
            <a:ext cx="9301471" cy="6739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«Кругові приклади»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4868A7E-DA8E-5A14-E6B2-219A0B0CD63C}"/>
              </a:ext>
            </a:extLst>
          </p:cNvPr>
          <p:cNvSpPr txBox="1"/>
          <p:nvPr/>
        </p:nvSpPr>
        <p:spPr>
          <a:xfrm>
            <a:off x="4329177" y="1867482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885AF06-03F3-611D-4670-078BC5539A49}"/>
              </a:ext>
            </a:extLst>
          </p:cNvPr>
          <p:cNvSpPr txBox="1"/>
          <p:nvPr/>
        </p:nvSpPr>
        <p:spPr>
          <a:xfrm>
            <a:off x="4836127" y="4328618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Стрілка: вправо 48">
            <a:extLst>
              <a:ext uri="{FF2B5EF4-FFF2-40B4-BE49-F238E27FC236}">
                <a16:creationId xmlns:a16="http://schemas.microsoft.com/office/drawing/2014/main" xmlns="" id="{6BA07D06-3BD4-11CD-73E1-FE084633F571}"/>
              </a:ext>
            </a:extLst>
          </p:cNvPr>
          <p:cNvSpPr/>
          <p:nvPr/>
        </p:nvSpPr>
        <p:spPr>
          <a:xfrm>
            <a:off x="2979233" y="1764071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Стрілка: вправо 49">
            <a:extLst>
              <a:ext uri="{FF2B5EF4-FFF2-40B4-BE49-F238E27FC236}">
                <a16:creationId xmlns:a16="http://schemas.microsoft.com/office/drawing/2014/main" xmlns="" id="{7E434BEC-CBE9-25B5-0601-3EDBE8AF0288}"/>
              </a:ext>
            </a:extLst>
          </p:cNvPr>
          <p:cNvSpPr/>
          <p:nvPr/>
        </p:nvSpPr>
        <p:spPr>
          <a:xfrm rot="4735794">
            <a:off x="4782189" y="3279247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Стрілка: вправо 52">
            <a:extLst>
              <a:ext uri="{FF2B5EF4-FFF2-40B4-BE49-F238E27FC236}">
                <a16:creationId xmlns:a16="http://schemas.microsoft.com/office/drawing/2014/main" xmlns="" id="{EED8DFE5-0326-2DC8-836A-F9751EA030BD}"/>
              </a:ext>
            </a:extLst>
          </p:cNvPr>
          <p:cNvSpPr/>
          <p:nvPr/>
        </p:nvSpPr>
        <p:spPr>
          <a:xfrm rot="8698039">
            <a:off x="3933921" y="5191567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Стрілка: вправо 53">
            <a:extLst>
              <a:ext uri="{FF2B5EF4-FFF2-40B4-BE49-F238E27FC236}">
                <a16:creationId xmlns:a16="http://schemas.microsoft.com/office/drawing/2014/main" xmlns="" id="{29D6FCA4-7146-42AF-5F02-FEEC1E0B0DDF}"/>
              </a:ext>
            </a:extLst>
          </p:cNvPr>
          <p:cNvSpPr/>
          <p:nvPr/>
        </p:nvSpPr>
        <p:spPr>
          <a:xfrm rot="13461130">
            <a:off x="1703605" y="5101512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53026D7F-D697-D46B-14B2-BEBBC62DADC3}"/>
              </a:ext>
            </a:extLst>
          </p:cNvPr>
          <p:cNvSpPr txBox="1"/>
          <p:nvPr/>
        </p:nvSpPr>
        <p:spPr>
          <a:xfrm>
            <a:off x="2702572" y="5507549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D5B7A46D-B2D9-18F7-7455-35E04045A806}"/>
              </a:ext>
            </a:extLst>
          </p:cNvPr>
          <p:cNvSpPr txBox="1"/>
          <p:nvPr/>
        </p:nvSpPr>
        <p:spPr>
          <a:xfrm>
            <a:off x="648902" y="4100557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+ 60</a:t>
            </a: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08DF2274-115E-752A-02D3-AA7698E35F74}"/>
              </a:ext>
            </a:extLst>
          </p:cNvPr>
          <p:cNvSpPr/>
          <p:nvPr/>
        </p:nvSpPr>
        <p:spPr>
          <a:xfrm>
            <a:off x="7092576" y="1622540"/>
            <a:ext cx="4436085" cy="4360534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8F4F47C-B5A5-9902-BF10-A3DB96809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243087" y="1392983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D45F95F1-C913-7236-57AB-6BE56513C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054625" y="1432091"/>
            <a:ext cx="1689645" cy="17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D9C3956-D2C3-C501-FC1B-612D4B03C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426570" y="3635409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D5F98E26-343C-0C65-9864-14F1987E0D8F}"/>
              </a:ext>
            </a:extLst>
          </p:cNvPr>
          <p:cNvSpPr txBox="1"/>
          <p:nvPr/>
        </p:nvSpPr>
        <p:spPr>
          <a:xfrm>
            <a:off x="7318233" y="1905835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060DA833-2E81-FD88-4F73-4A6235BA9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389981" y="4983819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392E3D13-F33E-6F53-D17B-8850C0B01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10493115" y="3896346"/>
            <a:ext cx="1690783" cy="17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F5B98327-F341-948E-D6CF-4A069937B5F1}"/>
              </a:ext>
            </a:extLst>
          </p:cNvPr>
          <p:cNvSpPr txBox="1"/>
          <p:nvPr/>
        </p:nvSpPr>
        <p:spPr>
          <a:xfrm>
            <a:off x="8327751" y="2887648"/>
            <a:ext cx="217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7B91F91-3DD8-32A6-9DBD-6C44068FFEA0}"/>
              </a:ext>
            </a:extLst>
          </p:cNvPr>
          <p:cNvSpPr txBox="1"/>
          <p:nvPr/>
        </p:nvSpPr>
        <p:spPr>
          <a:xfrm>
            <a:off x="10382728" y="1867482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0B81C4F-1303-D71E-6D27-E786CE10B3E7}"/>
              </a:ext>
            </a:extLst>
          </p:cNvPr>
          <p:cNvSpPr txBox="1"/>
          <p:nvPr/>
        </p:nvSpPr>
        <p:spPr>
          <a:xfrm>
            <a:off x="10889678" y="4328618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Стрілка: вправо 67">
            <a:extLst>
              <a:ext uri="{FF2B5EF4-FFF2-40B4-BE49-F238E27FC236}">
                <a16:creationId xmlns:a16="http://schemas.microsoft.com/office/drawing/2014/main" xmlns="" id="{EBBD8637-4727-3A1B-2B96-405B698FA84C}"/>
              </a:ext>
            </a:extLst>
          </p:cNvPr>
          <p:cNvSpPr/>
          <p:nvPr/>
        </p:nvSpPr>
        <p:spPr>
          <a:xfrm>
            <a:off x="9032784" y="1764071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Стрілка: вправо 68">
            <a:extLst>
              <a:ext uri="{FF2B5EF4-FFF2-40B4-BE49-F238E27FC236}">
                <a16:creationId xmlns:a16="http://schemas.microsoft.com/office/drawing/2014/main" xmlns="" id="{B1ADA2D8-0FCD-54A4-F24E-F06390EB0CAA}"/>
              </a:ext>
            </a:extLst>
          </p:cNvPr>
          <p:cNvSpPr/>
          <p:nvPr/>
        </p:nvSpPr>
        <p:spPr>
          <a:xfrm rot="4735794">
            <a:off x="10835740" y="3279247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Стрілка: вправо 69">
            <a:extLst>
              <a:ext uri="{FF2B5EF4-FFF2-40B4-BE49-F238E27FC236}">
                <a16:creationId xmlns:a16="http://schemas.microsoft.com/office/drawing/2014/main" xmlns="" id="{29754E21-EB27-0ADE-FEAA-FE61D49BD9A4}"/>
              </a:ext>
            </a:extLst>
          </p:cNvPr>
          <p:cNvSpPr/>
          <p:nvPr/>
        </p:nvSpPr>
        <p:spPr>
          <a:xfrm rot="8698039">
            <a:off x="9987472" y="5191567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Стрілка: вправо 70">
            <a:extLst>
              <a:ext uri="{FF2B5EF4-FFF2-40B4-BE49-F238E27FC236}">
                <a16:creationId xmlns:a16="http://schemas.microsoft.com/office/drawing/2014/main" xmlns="" id="{E64C479D-A5CC-700C-4F6E-65F0B0A8E158}"/>
              </a:ext>
            </a:extLst>
          </p:cNvPr>
          <p:cNvSpPr/>
          <p:nvPr/>
        </p:nvSpPr>
        <p:spPr>
          <a:xfrm rot="13461130">
            <a:off x="7757156" y="5101512"/>
            <a:ext cx="731838" cy="232433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DFA10633-105C-6985-F9AD-C2BD5B3BE4A6}"/>
              </a:ext>
            </a:extLst>
          </p:cNvPr>
          <p:cNvSpPr txBox="1"/>
          <p:nvPr/>
        </p:nvSpPr>
        <p:spPr>
          <a:xfrm>
            <a:off x="8756123" y="5507549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24A2532-946B-D3D4-E965-2DB3C9FB817F}"/>
              </a:ext>
            </a:extLst>
          </p:cNvPr>
          <p:cNvSpPr txBox="1"/>
          <p:nvPr/>
        </p:nvSpPr>
        <p:spPr>
          <a:xfrm>
            <a:off x="6702453" y="4100557"/>
            <a:ext cx="155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+ 100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102" grpId="0"/>
      <p:bldP spid="103" grpId="0" animBg="1"/>
      <p:bldP spid="104" grpId="0" animBg="1"/>
      <p:bldP spid="105" grpId="0" animBg="1"/>
      <p:bldP spid="106" grpId="0" animBg="1"/>
      <p:bldP spid="107" grpId="0"/>
      <p:bldP spid="108" grpId="0"/>
      <p:bldP spid="116" grpId="0"/>
      <p:bldP spid="117" grpId="0"/>
      <p:bldP spid="118" grpId="0"/>
      <p:bldP spid="119" grpId="0" animBg="1"/>
      <p:bldP spid="120" grpId="0" animBg="1"/>
      <p:bldP spid="121" grpId="0" animBg="1"/>
      <p:bldP spid="122" grpId="0" animBg="1"/>
      <p:bldP spid="123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023257" y="395578"/>
            <a:ext cx="9869657" cy="7729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Усне </a:t>
            </a:r>
            <a:r>
              <a:rPr lang="uk-UA" sz="4000" b="1" dirty="0">
                <a:solidFill>
                  <a:schemeClr val="bg1"/>
                </a:solidFill>
              </a:rPr>
              <a:t>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5" y="242616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498155" y="1168514"/>
            <a:ext cx="9530559" cy="50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B51D4E-9405-A2FD-9064-B8628FB49999}"/>
              </a:ext>
            </a:extLst>
          </p:cNvPr>
          <p:cNvSpPr txBox="1"/>
          <p:nvPr/>
        </p:nvSpPr>
        <p:spPr>
          <a:xfrm>
            <a:off x="2906482" y="1708137"/>
            <a:ext cx="84146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Які арифметичні дії ви знаєте?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називаються числа при додаванні?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при </a:t>
            </a:r>
            <a:r>
              <a:rPr lang="uk-UA" sz="2800" b="1" dirty="0">
                <a:solidFill>
                  <a:srgbClr val="7030A0"/>
                </a:solidFill>
              </a:rPr>
              <a:t>відніманні?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Чи </a:t>
            </a:r>
            <a:r>
              <a:rPr lang="uk-UA" sz="2800" b="1" dirty="0">
                <a:solidFill>
                  <a:srgbClr val="7030A0"/>
                </a:solidFill>
              </a:rPr>
              <a:t>може різниця дорівнювати нулю? Коли? 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знайти невідомий доданок?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    невідоме </a:t>
            </a:r>
            <a:r>
              <a:rPr lang="uk-UA" sz="2800" b="1" dirty="0">
                <a:solidFill>
                  <a:srgbClr val="7030A0"/>
                </a:solidFill>
              </a:rPr>
              <a:t>зменшуване?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     невідомий </a:t>
            </a:r>
            <a:r>
              <a:rPr lang="uk-UA" sz="2800" b="1" dirty="0">
                <a:solidFill>
                  <a:srgbClr val="7030A0"/>
                </a:solidFill>
              </a:rPr>
              <a:t>від’ємник?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дізнатися, на скільки одне число більше чи менше за інше? 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7131427" y="3811516"/>
            <a:ext cx="18088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_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8782643" y="3431686"/>
            <a:ext cx="18537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_ + ІІ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10107014" y="2801651"/>
            <a:ext cx="17671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а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0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7130677" y="4331697"/>
            <a:ext cx="185370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</a:rPr>
              <a:t>_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9260057" y="2016821"/>
            <a:ext cx="16939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І + ІІ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5544471" y="2540041"/>
            <a:ext cx="19067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 – В = Р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56F9BB-5A44-E670-7EA7-0AC14ADCD129}"/>
              </a:ext>
            </a:extLst>
          </p:cNvPr>
          <p:cNvSpPr txBox="1"/>
          <p:nvPr/>
        </p:nvSpPr>
        <p:spPr>
          <a:xfrm>
            <a:off x="5958085" y="5155235"/>
            <a:ext cx="185370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І &gt; ІІ на ?</a:t>
            </a:r>
            <a:endParaRPr lang="x-non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0" y="2628211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8" y="4368386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7">
            <a:extLst>
              <a:ext uri="{FF2B5EF4-FFF2-40B4-BE49-F238E27FC236}">
                <a16:creationId xmlns:a16="http://schemas.microsoft.com/office/drawing/2014/main" xmlns="" id="{84196B2B-A369-D8F2-8123-2FCB91BE35C8}"/>
              </a:ext>
            </a:extLst>
          </p:cNvPr>
          <p:cNvSpPr/>
          <p:nvPr/>
        </p:nvSpPr>
        <p:spPr>
          <a:xfrm>
            <a:off x="1251857" y="413285"/>
            <a:ext cx="9949543" cy="7699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Складання </a:t>
            </a:r>
            <a:r>
              <a:rPr lang="uk-UA" sz="4000" b="1" dirty="0"/>
              <a:t>схеми «Числа першої сотні»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9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718457" y="1455420"/>
            <a:ext cx="5279572" cy="7152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Розгляньте схему. Назвіть по 3 приклади до кожного типу числа у схемі.</a:t>
            </a:r>
          </a:p>
        </p:txBody>
      </p:sp>
      <p:pic>
        <p:nvPicPr>
          <p:cNvPr id="70" name="Picture 4" descr="Идеи на тему «Предметы для гача лайф» (39) | украшения для лица, логотипы  фотосъемки, шаблоны проектирования">
            <a:extLst>
              <a:ext uri="{FF2B5EF4-FFF2-40B4-BE49-F238E27FC236}">
                <a16:creationId xmlns:a16="http://schemas.microsoft.com/office/drawing/2014/main" xmlns="" id="{825C3A6B-4F93-B594-F6DD-04D7FD168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-879" r="8828" b="20092"/>
          <a:stretch/>
        </p:blipFill>
        <p:spPr bwMode="auto">
          <a:xfrm>
            <a:off x="6579690" y="1076422"/>
            <a:ext cx="2426563" cy="14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Идеи на тему «Предметы для гача лайф» (39) | украшения для лица, логотипы  фотосъемки, шаблоны проектирования">
            <a:extLst>
              <a:ext uri="{FF2B5EF4-FFF2-40B4-BE49-F238E27FC236}">
                <a16:creationId xmlns:a16="http://schemas.microsoft.com/office/drawing/2014/main" xmlns="" id="{0FAE43BE-EF84-832F-0B48-F4CA548C6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-879" r="8828" b="20092"/>
          <a:stretch/>
        </p:blipFill>
        <p:spPr bwMode="auto">
          <a:xfrm>
            <a:off x="5333288" y="2911643"/>
            <a:ext cx="2426563" cy="14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Идеи на тему «Предметы для гача лайф» (39) | украшения для лица, логотипы  фотосъемки, шаблоны проектирования">
            <a:extLst>
              <a:ext uri="{FF2B5EF4-FFF2-40B4-BE49-F238E27FC236}">
                <a16:creationId xmlns:a16="http://schemas.microsoft.com/office/drawing/2014/main" xmlns="" id="{9292BDDA-B5A0-3F2D-CCEE-4C53F4AC0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-879" r="8828" b="20092"/>
          <a:stretch/>
        </p:blipFill>
        <p:spPr bwMode="auto">
          <a:xfrm>
            <a:off x="7925568" y="2891672"/>
            <a:ext cx="2426563" cy="14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Идеи на тему «Предметы для гача лайф» (39) | украшения для лица, логотипы  фотосъемки, шаблоны проектирования">
            <a:extLst>
              <a:ext uri="{FF2B5EF4-FFF2-40B4-BE49-F238E27FC236}">
                <a16:creationId xmlns:a16="http://schemas.microsoft.com/office/drawing/2014/main" xmlns="" id="{18FD6258-FCF4-6643-AD7B-AADC4E19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-879" r="8828" b="20092"/>
          <a:stretch/>
        </p:blipFill>
        <p:spPr bwMode="auto">
          <a:xfrm>
            <a:off x="6712286" y="4726893"/>
            <a:ext cx="2426563" cy="14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Идеи на тему «Предметы для гача лайф» (39) | украшения для лица, логотипы  фотосъемки, шаблоны проектирования">
            <a:extLst>
              <a:ext uri="{FF2B5EF4-FFF2-40B4-BE49-F238E27FC236}">
                <a16:creationId xmlns:a16="http://schemas.microsoft.com/office/drawing/2014/main" xmlns="" id="{1C505CC1-C360-9218-6FA8-DAF8841C4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-879" r="8828" b="20092"/>
          <a:stretch/>
        </p:blipFill>
        <p:spPr bwMode="auto">
          <a:xfrm>
            <a:off x="9304566" y="4706922"/>
            <a:ext cx="2426563" cy="14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ава фігурна дужка 47">
            <a:extLst>
              <a:ext uri="{FF2B5EF4-FFF2-40B4-BE49-F238E27FC236}">
                <a16:creationId xmlns:a16="http://schemas.microsoft.com/office/drawing/2014/main" xmlns="" id="{98E5D550-ED9C-0185-F5F7-30CF61D4A8A8}"/>
              </a:ext>
            </a:extLst>
          </p:cNvPr>
          <p:cNvSpPr/>
          <p:nvPr/>
        </p:nvSpPr>
        <p:spPr>
          <a:xfrm rot="16200000">
            <a:off x="7646590" y="1748089"/>
            <a:ext cx="392240" cy="1970843"/>
          </a:xfrm>
          <a:prstGeom prst="rightBrac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Права фігурна дужка 48">
            <a:extLst>
              <a:ext uri="{FF2B5EF4-FFF2-40B4-BE49-F238E27FC236}">
                <a16:creationId xmlns:a16="http://schemas.microsoft.com/office/drawing/2014/main" xmlns="" id="{790C6CAA-400F-DE3A-4F52-A2BFED0B896E}"/>
              </a:ext>
            </a:extLst>
          </p:cNvPr>
          <p:cNvSpPr/>
          <p:nvPr/>
        </p:nvSpPr>
        <p:spPr>
          <a:xfrm rot="16200000">
            <a:off x="9021229" y="3564275"/>
            <a:ext cx="392240" cy="1970843"/>
          </a:xfrm>
          <a:prstGeom prst="rightBrac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39DA384-0BF6-622B-84CD-C098AF4CDE99}"/>
              </a:ext>
            </a:extLst>
          </p:cNvPr>
          <p:cNvSpPr txBox="1"/>
          <p:nvPr/>
        </p:nvSpPr>
        <p:spPr>
          <a:xfrm>
            <a:off x="6789773" y="1183237"/>
            <a:ext cx="1940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Числа першої сотні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55FA99E-6D02-A048-8683-6AF31ACA4BED}"/>
              </a:ext>
            </a:extLst>
          </p:cNvPr>
          <p:cNvSpPr txBox="1"/>
          <p:nvPr/>
        </p:nvSpPr>
        <p:spPr>
          <a:xfrm>
            <a:off x="5431971" y="3102417"/>
            <a:ext cx="2084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Одноцифрові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275CC9-199B-F419-60EA-278CFB65B9A7}"/>
              </a:ext>
            </a:extLst>
          </p:cNvPr>
          <p:cNvSpPr txBox="1"/>
          <p:nvPr/>
        </p:nvSpPr>
        <p:spPr>
          <a:xfrm>
            <a:off x="8168771" y="3102417"/>
            <a:ext cx="194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Двоцифрові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F1775E38-E7F9-FF5B-8055-1A81E4CF3F9F}"/>
              </a:ext>
            </a:extLst>
          </p:cNvPr>
          <p:cNvSpPr txBox="1"/>
          <p:nvPr/>
        </p:nvSpPr>
        <p:spPr>
          <a:xfrm>
            <a:off x="6955489" y="4894340"/>
            <a:ext cx="194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Круглі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A9567A5-FB3A-697A-EB4E-1CE13B9A0F79}"/>
              </a:ext>
            </a:extLst>
          </p:cNvPr>
          <p:cNvSpPr txBox="1"/>
          <p:nvPr/>
        </p:nvSpPr>
        <p:spPr>
          <a:xfrm>
            <a:off x="9547769" y="4894340"/>
            <a:ext cx="194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Некруглі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B8BF72F-EA97-E4B8-29A2-A1797401E4D7}"/>
              </a:ext>
            </a:extLst>
          </p:cNvPr>
          <p:cNvSpPr txBox="1"/>
          <p:nvPr/>
        </p:nvSpPr>
        <p:spPr>
          <a:xfrm>
            <a:off x="6789772" y="1885954"/>
            <a:ext cx="194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1, 2 ... 17…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6BF077-D4F0-E6E2-444D-393E99E78BBA}"/>
              </a:ext>
            </a:extLst>
          </p:cNvPr>
          <p:cNvSpPr txBox="1"/>
          <p:nvPr/>
        </p:nvSpPr>
        <p:spPr>
          <a:xfrm>
            <a:off x="5576491" y="3704655"/>
            <a:ext cx="194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… 5, 6 … 9.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5F35DA17-A0D1-DCC3-68BC-75B04B608DAF}"/>
              </a:ext>
            </a:extLst>
          </p:cNvPr>
          <p:cNvSpPr txBox="1"/>
          <p:nvPr/>
        </p:nvSpPr>
        <p:spPr>
          <a:xfrm>
            <a:off x="8019412" y="3704654"/>
            <a:ext cx="2183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… 15, 17 … 99.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55931D3-A64D-8DF2-9B8F-1A354E2B9256}"/>
              </a:ext>
            </a:extLst>
          </p:cNvPr>
          <p:cNvSpPr txBox="1"/>
          <p:nvPr/>
        </p:nvSpPr>
        <p:spPr>
          <a:xfrm>
            <a:off x="6955489" y="5474708"/>
            <a:ext cx="194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10, 20 … 50…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4B91725E-45DF-FB01-DEF8-A29927544F64}"/>
              </a:ext>
            </a:extLst>
          </p:cNvPr>
          <p:cNvSpPr txBox="1"/>
          <p:nvPr/>
        </p:nvSpPr>
        <p:spPr>
          <a:xfrm>
            <a:off x="9636545" y="5474708"/>
            <a:ext cx="1940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13, 28 … 93…</a:t>
            </a: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1872" y="494529"/>
            <a:ext cx="8732066" cy="8553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4986" y="1565906"/>
            <a:ext cx="548078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 ми будемо повторювати вивчене за рік. Пригадаємо числа від 1 до 100. Будемо виконувати дії з ними та розв'язувати задачі</a:t>
            </a:r>
            <a:r>
              <a:rPr lang="uk-UA" sz="3200" b="1" dirty="0" smtClean="0">
                <a:solidFill>
                  <a:schemeClr val="bg1"/>
                </a:solidFill>
              </a:rPr>
              <a:t>. Познайомимося з поняттям </a:t>
            </a:r>
            <a:r>
              <a:rPr lang="uk-UA" sz="3200" b="1" smtClean="0">
                <a:solidFill>
                  <a:schemeClr val="bg1"/>
                </a:solidFill>
              </a:rPr>
              <a:t>«Симетрія»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2158463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938934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Посібник.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72998" y="494529"/>
            <a:ext cx="9097487" cy="6920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248399" y="2758402"/>
            <a:ext cx="5606143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м</a:t>
            </a:r>
            <a:r>
              <a:rPr lang="uk-UA" sz="2800" b="1" dirty="0" err="1" smtClean="0">
                <a:solidFill>
                  <a:srgbClr val="7030A0"/>
                </a:solidFill>
              </a:rPr>
              <a:t>атчів</a:t>
            </a:r>
            <a:r>
              <a:rPr lang="uk-UA" sz="2800" b="1" dirty="0" smtClean="0">
                <a:solidFill>
                  <a:srgbClr val="7030A0"/>
                </a:solidFill>
              </a:rPr>
              <a:t> програла команда? </a:t>
            </a:r>
          </a:p>
          <a:p>
            <a:r>
              <a:rPr lang="ru-RU" sz="28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всього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м</a:t>
            </a:r>
            <a:r>
              <a:rPr lang="uk-UA" sz="2800" b="1" dirty="0" err="1" smtClean="0">
                <a:solidFill>
                  <a:srgbClr val="7030A0"/>
                </a:solidFill>
              </a:rPr>
              <a:t>атчів</a:t>
            </a:r>
            <a:r>
              <a:rPr lang="uk-UA" sz="2800" b="1" dirty="0" smtClean="0">
                <a:solidFill>
                  <a:srgbClr val="7030A0"/>
                </a:solidFill>
              </a:rPr>
              <a:t> зіграла команда за сезон, якщо нічийного результату не було?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B659519-55AF-0C5C-68A3-5E27636D0AE0}"/>
              </a:ext>
            </a:extLst>
          </p:cNvPr>
          <p:cNvSpPr txBox="1"/>
          <p:nvPr/>
        </p:nvSpPr>
        <p:spPr>
          <a:xfrm>
            <a:off x="6675584" y="1360363"/>
            <a:ext cx="4807825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Футбольна команда за сезон виграла 14 матчів, </a:t>
            </a:r>
            <a:r>
              <a:rPr lang="uk-UA" sz="2800" b="1" dirty="0">
                <a:solidFill>
                  <a:srgbClr val="7030A0"/>
                </a:solidFill>
              </a:rPr>
              <a:t>а </a:t>
            </a:r>
            <a:r>
              <a:rPr lang="uk-UA" sz="2800" b="1" dirty="0" smtClean="0">
                <a:solidFill>
                  <a:srgbClr val="7030A0"/>
                </a:solidFill>
              </a:rPr>
              <a:t>програла </a:t>
            </a:r>
            <a:r>
              <a:rPr lang="uk-UA" sz="2800" b="1" dirty="0">
                <a:solidFill>
                  <a:srgbClr val="7030A0"/>
                </a:solidFill>
              </a:rPr>
              <a:t>– на </a:t>
            </a:r>
            <a:r>
              <a:rPr lang="uk-UA" sz="2800" b="1" dirty="0" smtClean="0">
                <a:solidFill>
                  <a:srgbClr val="7030A0"/>
                </a:solidFill>
              </a:rPr>
              <a:t>10 матчів менше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D377FBD-D3A3-3650-AD55-249670FC8A56}"/>
              </a:ext>
            </a:extLst>
          </p:cNvPr>
          <p:cNvSpPr txBox="1"/>
          <p:nvPr/>
        </p:nvSpPr>
        <p:spPr>
          <a:xfrm>
            <a:off x="765432" y="4554797"/>
            <a:ext cx="19184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Відповідь: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2683842" y="4574284"/>
            <a:ext cx="55734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18 </a:t>
            </a:r>
            <a:r>
              <a:rPr lang="ru-RU" sz="2800" b="1" dirty="0" smtClean="0">
                <a:solidFill>
                  <a:srgbClr val="FF0000"/>
                </a:solidFill>
              </a:rPr>
              <a:t>м</a:t>
            </a:r>
            <a:r>
              <a:rPr lang="uk-UA" sz="2800" b="1" dirty="0" err="1" smtClean="0">
                <a:solidFill>
                  <a:srgbClr val="FF0000"/>
                </a:solidFill>
              </a:rPr>
              <a:t>атчів</a:t>
            </a:r>
            <a:r>
              <a:rPr lang="uk-UA" sz="2800" b="1" dirty="0" smtClean="0">
                <a:solidFill>
                  <a:srgbClr val="FF0000"/>
                </a:solidFill>
              </a:rPr>
              <a:t> всього зіграла команда.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2702070" y="2763070"/>
            <a:ext cx="29585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4 (м.) – </a:t>
            </a:r>
            <a:r>
              <a:rPr lang="uk-UA" sz="2800" b="1" dirty="0" smtClean="0">
                <a:solidFill>
                  <a:srgbClr val="FF0000"/>
                </a:solidFill>
              </a:rPr>
              <a:t>програла.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775765" y="2758402"/>
            <a:ext cx="19500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1) </a:t>
            </a:r>
            <a:r>
              <a:rPr lang="uk-UA" sz="2800" b="1" dirty="0" smtClean="0">
                <a:solidFill>
                  <a:srgbClr val="7030A0"/>
                </a:solidFill>
              </a:rPr>
              <a:t>14 – 10 </a:t>
            </a:r>
            <a:r>
              <a:rPr lang="uk-UA" sz="2800" b="1" dirty="0">
                <a:solidFill>
                  <a:srgbClr val="7030A0"/>
                </a:solidFill>
              </a:rPr>
              <a:t>=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pic>
        <p:nvPicPr>
          <p:cNvPr id="7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1C6771F9-BC64-AB83-C7AD-2C4E7453B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175163" y="3964648"/>
            <a:ext cx="1679380" cy="25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5765" y="1464918"/>
            <a:ext cx="5345975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Виграла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14 </a:t>
            </a:r>
            <a:r>
              <a:rPr lang="uk-UA" sz="2800" b="1" dirty="0">
                <a:solidFill>
                  <a:srgbClr val="7030A0"/>
                </a:solidFill>
              </a:rPr>
              <a:t>м. 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Програла </a:t>
            </a:r>
            <a:r>
              <a:rPr lang="uk-UA" sz="2800" b="1" dirty="0">
                <a:solidFill>
                  <a:srgbClr val="7030A0"/>
                </a:solidFill>
              </a:rPr>
              <a:t>- </a:t>
            </a:r>
            <a:r>
              <a:rPr lang="uk-UA" sz="2800" b="1" dirty="0" smtClean="0">
                <a:solidFill>
                  <a:srgbClr val="FF0000"/>
                </a:solidFill>
              </a:rPr>
              <a:t>?,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на </a:t>
            </a:r>
            <a:r>
              <a:rPr lang="uk-UA" sz="2800" b="1" dirty="0" smtClean="0">
                <a:solidFill>
                  <a:srgbClr val="7030A0"/>
                </a:solidFill>
              </a:rPr>
              <a:t>10 менше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987311" y="1508718"/>
            <a:ext cx="250649" cy="809445"/>
          </a:xfrm>
          <a:prstGeom prst="rightBrace">
            <a:avLst>
              <a:gd name="adj1" fmla="val 8333"/>
              <a:gd name="adj2" fmla="val 51758"/>
            </a:avLst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2675" y="1610505"/>
            <a:ext cx="7513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?</a:t>
            </a:r>
            <a:r>
              <a:rPr lang="uk-UA" sz="2800" b="1" dirty="0" smtClean="0">
                <a:solidFill>
                  <a:srgbClr val="FF0000"/>
                </a:solidFill>
              </a:rPr>
              <a:t>м.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747204" y="3657705"/>
            <a:ext cx="193663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2) </a:t>
            </a:r>
            <a:r>
              <a:rPr lang="uk-UA" sz="2800" b="1" dirty="0" smtClean="0">
                <a:solidFill>
                  <a:srgbClr val="7030A0"/>
                </a:solidFill>
              </a:rPr>
              <a:t>14 </a:t>
            </a:r>
            <a:r>
              <a:rPr lang="uk-UA" sz="2800" b="1" dirty="0">
                <a:solidFill>
                  <a:srgbClr val="7030A0"/>
                </a:solidFill>
              </a:rPr>
              <a:t>+ </a:t>
            </a:r>
            <a:r>
              <a:rPr lang="uk-UA" sz="2800" b="1" dirty="0" smtClean="0">
                <a:solidFill>
                  <a:srgbClr val="7030A0"/>
                </a:solidFill>
              </a:rPr>
              <a:t>4 </a:t>
            </a:r>
            <a:r>
              <a:rPr lang="uk-UA" sz="2800" b="1" dirty="0">
                <a:solidFill>
                  <a:srgbClr val="7030A0"/>
                </a:solidFill>
              </a:rPr>
              <a:t>= 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F15DDC6-4EE3-B4A5-DB22-E5ACA81E2AF4}"/>
              </a:ext>
            </a:extLst>
          </p:cNvPr>
          <p:cNvSpPr txBox="1"/>
          <p:nvPr/>
        </p:nvSpPr>
        <p:spPr>
          <a:xfrm>
            <a:off x="2683842" y="3657705"/>
            <a:ext cx="27867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18 </a:t>
            </a:r>
            <a:r>
              <a:rPr lang="uk-UA" sz="2800" b="1" dirty="0">
                <a:solidFill>
                  <a:srgbClr val="FF0000"/>
                </a:solidFill>
              </a:rPr>
              <a:t>(м.) – всього.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48" grpId="0" animBg="1"/>
      <p:bldP spid="49" grpId="0" animBg="1"/>
      <p:bldP spid="6" grpId="0" animBg="1"/>
      <p:bldP spid="2" grpId="0" animBg="1"/>
      <p:bldP spid="44" grpId="0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15062</TotalTime>
  <Words>529</Words>
  <Application>Microsoft Office PowerPoint</Application>
  <PresentationFormat>Произвольный</PresentationFormat>
  <Paragraphs>149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1589</cp:revision>
  <dcterms:created xsi:type="dcterms:W3CDTF">2018-01-05T16:38:53Z</dcterms:created>
  <dcterms:modified xsi:type="dcterms:W3CDTF">2024-05-23T07:58:57Z</dcterms:modified>
</cp:coreProperties>
</file>