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5" r:id="rId3"/>
    <p:sldId id="321" r:id="rId4"/>
    <p:sldId id="278" r:id="rId5"/>
    <p:sldId id="284" r:id="rId6"/>
    <p:sldId id="288" r:id="rId7"/>
    <p:sldId id="301" r:id="rId8"/>
    <p:sldId id="305" r:id="rId9"/>
    <p:sldId id="303" r:id="rId10"/>
    <p:sldId id="304" r:id="rId11"/>
    <p:sldId id="277" r:id="rId12"/>
    <p:sldId id="309" r:id="rId13"/>
    <p:sldId id="314" r:id="rId14"/>
    <p:sldId id="290" r:id="rId15"/>
    <p:sldId id="292" r:id="rId16"/>
    <p:sldId id="327" r:id="rId17"/>
    <p:sldId id="322" r:id="rId18"/>
    <p:sldId id="324" r:id="rId19"/>
    <p:sldId id="32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4078415"/>
            <a:ext cx="8784771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Як моє життя </a:t>
            </a:r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пов’язане </a:t>
            </a:r>
            <a:r>
              <a:rPr lang="uk-UA" sz="5400" b="1" dirty="0">
                <a:solidFill>
                  <a:schemeClr val="bg1"/>
                </a:solidFill>
              </a:rPr>
              <a:t>з природою?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 b="11765"/>
          <a:stretch/>
        </p:blipFill>
        <p:spPr>
          <a:xfrm>
            <a:off x="1600200" y="1238814"/>
            <a:ext cx="3409566" cy="239854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7257" y="1309119"/>
            <a:ext cx="3918858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</a:t>
            </a:r>
            <a:r>
              <a:rPr lang="uk-UA" sz="2800" b="1" cap="all" dirty="0" smtClean="0"/>
              <a:t>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40453" y="565606"/>
            <a:ext cx="8732066" cy="8501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 потрібне сонце тваринам?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6428" y="1768477"/>
            <a:ext cx="4985658" cy="41642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Усім тваринам потрібне сонячне тепло і світло. Сонячні промені допомагають їхньому організмові виробляти </a:t>
            </a:r>
            <a:r>
              <a:rPr lang="uk-UA" sz="2400" b="1" dirty="0" smtClean="0"/>
              <a:t>вітаміни, рости, розвиватися. </a:t>
            </a:r>
          </a:p>
          <a:p>
            <a:pPr algn="ctr"/>
            <a:r>
              <a:rPr lang="uk-UA" sz="2400" b="1" dirty="0" smtClean="0"/>
              <a:t>Від сонячного тепла залежить температура тіла деяких тварин. Наприклад, риби, жаби, змії, черепахи на холоді перестають рухатися.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1" y="1539880"/>
            <a:ext cx="5479904" cy="439283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8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111" y="592500"/>
            <a:ext cx="8732066" cy="709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6012" y="1302106"/>
            <a:ext cx="7082388" cy="53117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494528"/>
            <a:ext cx="10025743" cy="105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Розкажи</a:t>
            </a:r>
            <a:r>
              <a:rPr lang="uk-UA" sz="3600" b="1" dirty="0">
                <a:solidFill>
                  <a:schemeClr val="bg1"/>
                </a:solidFill>
              </a:rPr>
              <a:t>, навіщо вода потрібна </a:t>
            </a:r>
            <a:r>
              <a:rPr lang="uk-UA" sz="3600" b="1" dirty="0" smtClean="0">
                <a:solidFill>
                  <a:schemeClr val="bg1"/>
                </a:solidFill>
              </a:rPr>
              <a:t>тваринам, рослинам, людям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1" y="1849139"/>
            <a:ext cx="2405791" cy="188689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32" y="1730183"/>
            <a:ext cx="2124808" cy="212480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8" y="3938633"/>
            <a:ext cx="2582059" cy="224352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74" y="3475917"/>
            <a:ext cx="3458611" cy="3168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93" y="1824732"/>
            <a:ext cx="3019936" cy="3822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12" y="3938634"/>
            <a:ext cx="2278320" cy="227832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97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0853" y="603386"/>
            <a:ext cx="8732066" cy="844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Цікавинка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352" y="1448260"/>
            <a:ext cx="6109220" cy="38530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 </a:t>
            </a:r>
            <a:r>
              <a:rPr lang="ru-RU" sz="2800" b="1" dirty="0" err="1"/>
              <a:t>Більшу</a:t>
            </a:r>
            <a:r>
              <a:rPr lang="ru-RU" sz="2800" b="1" dirty="0"/>
              <a:t> </a:t>
            </a:r>
            <a:r>
              <a:rPr lang="ru-RU" sz="2800" b="1" dirty="0" err="1"/>
              <a:t>частину</a:t>
            </a:r>
            <a:r>
              <a:rPr lang="ru-RU" sz="2800" b="1" dirty="0"/>
              <a:t> </a:t>
            </a:r>
            <a:r>
              <a:rPr lang="ru-RU" sz="2800" b="1" dirty="0" err="1"/>
              <a:t>нашого</a:t>
            </a:r>
            <a:r>
              <a:rPr lang="ru-RU" sz="2800" b="1" dirty="0"/>
              <a:t> </a:t>
            </a:r>
            <a:r>
              <a:rPr lang="ru-RU" sz="2800" b="1" dirty="0" err="1"/>
              <a:t>організму</a:t>
            </a:r>
            <a:r>
              <a:rPr lang="ru-RU" sz="2800" b="1" dirty="0"/>
              <a:t> становить  вода. Вона входить до складу </a:t>
            </a:r>
            <a:r>
              <a:rPr lang="ru-RU" sz="2800" b="1" dirty="0" err="1"/>
              <a:t>крові</a:t>
            </a:r>
            <a:r>
              <a:rPr lang="ru-RU" sz="2800" b="1" dirty="0"/>
              <a:t>. </a:t>
            </a:r>
            <a:r>
              <a:rPr lang="ru-RU" sz="2800" b="1" dirty="0" err="1"/>
              <a:t>Випаровуючись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поверхні</a:t>
            </a:r>
            <a:r>
              <a:rPr lang="ru-RU" sz="2800" b="1" dirty="0"/>
              <a:t> </a:t>
            </a:r>
            <a:r>
              <a:rPr lang="ru-RU" sz="2800" b="1" dirty="0" err="1"/>
              <a:t>шкіри</a:t>
            </a:r>
            <a:r>
              <a:rPr lang="ru-RU" sz="2800" b="1" dirty="0"/>
              <a:t>, вода </a:t>
            </a:r>
            <a:r>
              <a:rPr lang="ru-RU" sz="2800" b="1" dirty="0" err="1"/>
              <a:t>регулює</a:t>
            </a:r>
            <a:r>
              <a:rPr lang="ru-RU" sz="2800" b="1" dirty="0"/>
              <a:t> температуру </a:t>
            </a:r>
            <a:r>
              <a:rPr lang="ru-RU" sz="2800" b="1" dirty="0" err="1"/>
              <a:t>тіла</a:t>
            </a:r>
            <a:r>
              <a:rPr lang="ru-RU" sz="2800" b="1" dirty="0"/>
              <a:t>. Вода </a:t>
            </a:r>
            <a:r>
              <a:rPr lang="ru-RU" sz="2800" b="1" dirty="0" err="1"/>
              <a:t>потрібна</a:t>
            </a:r>
            <a:r>
              <a:rPr lang="ru-RU" sz="2800" b="1" dirty="0"/>
              <a:t> </a:t>
            </a:r>
            <a:r>
              <a:rPr lang="ru-RU" sz="2800" b="1" dirty="0" err="1"/>
              <a:t>організму</a:t>
            </a:r>
            <a:r>
              <a:rPr lang="ru-RU" sz="2800" b="1" dirty="0"/>
              <a:t> для </a:t>
            </a:r>
            <a:r>
              <a:rPr lang="ru-RU" sz="2800" b="1" dirty="0" err="1"/>
              <a:t>виведення</a:t>
            </a:r>
            <a:r>
              <a:rPr lang="ru-RU" sz="2800" b="1" dirty="0"/>
              <a:t> </a:t>
            </a:r>
            <a:r>
              <a:rPr lang="ru-RU" sz="2800" b="1" dirty="0" err="1"/>
              <a:t>шкідливих</a:t>
            </a:r>
            <a:r>
              <a:rPr lang="ru-RU" sz="2800" b="1" dirty="0"/>
              <a:t> </a:t>
            </a:r>
            <a:r>
              <a:rPr lang="ru-RU" sz="2800" b="1" dirty="0" err="1"/>
              <a:t>речовин</a:t>
            </a:r>
            <a:r>
              <a:rPr lang="ru-RU" sz="28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29" y="1752600"/>
            <a:ext cx="2635033" cy="46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0224" y="657814"/>
            <a:ext cx="8732066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Висновок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12371" y="1671833"/>
            <a:ext cx="5693229" cy="13108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 </a:t>
            </a:r>
            <a:r>
              <a:rPr lang="ru-RU" sz="2800" b="1" dirty="0" err="1"/>
              <a:t>Усім</a:t>
            </a:r>
            <a:r>
              <a:rPr lang="ru-RU" sz="2800" b="1" dirty="0"/>
              <a:t> живим </a:t>
            </a:r>
            <a:r>
              <a:rPr lang="ru-RU" sz="2800" b="1" dirty="0" err="1"/>
              <a:t>організмам</a:t>
            </a:r>
            <a:r>
              <a:rPr lang="ru-RU" sz="2800" b="1" dirty="0"/>
              <a:t> для </a:t>
            </a:r>
            <a:r>
              <a:rPr lang="ru-RU" sz="2800" b="1" dirty="0" err="1"/>
              <a:t>життя</a:t>
            </a:r>
            <a:r>
              <a:rPr lang="ru-RU" sz="2800" b="1" dirty="0"/>
              <a:t> </a:t>
            </a:r>
            <a:r>
              <a:rPr lang="ru-RU" sz="2800" b="1" dirty="0" err="1" smtClean="0"/>
              <a:t>потрібна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нежива</a:t>
            </a:r>
            <a:r>
              <a:rPr lang="ru-RU" sz="2800" b="1" dirty="0" smtClean="0"/>
              <a:t> природа: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3" y="1671833"/>
            <a:ext cx="4473183" cy="376530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Шестиугольник 6"/>
          <p:cNvSpPr/>
          <p:nvPr/>
        </p:nvSpPr>
        <p:spPr>
          <a:xfrm>
            <a:off x="1121225" y="3776716"/>
            <a:ext cx="1894115" cy="1195177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 smtClean="0"/>
              <a:t>світло</a:t>
            </a:r>
            <a:endParaRPr lang="ru-RU" sz="2800" b="1" dirty="0"/>
          </a:p>
        </p:txBody>
      </p:sp>
      <p:sp>
        <p:nvSpPr>
          <p:cNvPr id="8" name="Шестиугольник 7"/>
          <p:cNvSpPr/>
          <p:nvPr/>
        </p:nvSpPr>
        <p:spPr>
          <a:xfrm>
            <a:off x="2795904" y="4515241"/>
            <a:ext cx="1810469" cy="1152136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smtClean="0"/>
              <a:t>вода</a:t>
            </a:r>
            <a:endParaRPr lang="ru-RU" sz="2800" b="1" dirty="0"/>
          </a:p>
        </p:txBody>
      </p:sp>
      <p:sp>
        <p:nvSpPr>
          <p:cNvPr id="9" name="Шестиугольник 8"/>
          <p:cNvSpPr/>
          <p:nvPr/>
        </p:nvSpPr>
        <p:spPr>
          <a:xfrm>
            <a:off x="4343958" y="3784396"/>
            <a:ext cx="1810469" cy="1195179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smtClean="0"/>
              <a:t>тепло</a:t>
            </a:r>
            <a:endParaRPr lang="ru-RU" sz="2800" b="1" dirty="0"/>
          </a:p>
        </p:txBody>
      </p:sp>
      <p:sp>
        <p:nvSpPr>
          <p:cNvPr id="10" name="Шестиугольник 9"/>
          <p:cNvSpPr/>
          <p:nvPr/>
        </p:nvSpPr>
        <p:spPr>
          <a:xfrm>
            <a:off x="2754082" y="3067442"/>
            <a:ext cx="1894114" cy="1152136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 smtClean="0"/>
              <a:t>повітря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895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2996" y="505415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2874" y="1435092"/>
            <a:ext cx="7106355" cy="29713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 smtClean="0"/>
              <a:t>Через діяльність людей природне </a:t>
            </a:r>
            <a:r>
              <a:rPr lang="uk-UA" sz="2800" b="1" dirty="0"/>
              <a:t>довкілля занепадає. Забруднюється повітря, вода, зникають рослини і тварини. Щоб не погіршувався стан природи, ми повинні її </a:t>
            </a:r>
            <a:r>
              <a:rPr lang="uk-UA" sz="2800" b="1" dirty="0" smtClean="0"/>
              <a:t>любити й охороняти</a:t>
            </a:r>
            <a:r>
              <a:rPr lang="uk-UA" sz="2800" b="1" dirty="0"/>
              <a:t>, пізнавати і досліджувати.</a:t>
            </a:r>
            <a:endParaRPr lang="ru-RU" sz="2800" b="1" dirty="0"/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34" y="1435092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245018" y="4667664"/>
            <a:ext cx="6157263" cy="8009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 Як </a:t>
            </a:r>
            <a:r>
              <a:rPr lang="ru-RU" sz="2800" b="1" dirty="0" err="1"/>
              <a:t>потрібно</a:t>
            </a:r>
            <a:r>
              <a:rPr lang="ru-RU" sz="2800" b="1" dirty="0"/>
              <a:t> </a:t>
            </a:r>
            <a:r>
              <a:rPr lang="ru-RU" sz="2800" b="1" dirty="0" err="1"/>
              <a:t>берегти</a:t>
            </a:r>
            <a:r>
              <a:rPr lang="ru-RU" sz="2800" b="1" dirty="0"/>
              <a:t> природу?</a:t>
            </a:r>
          </a:p>
        </p:txBody>
      </p:sp>
    </p:spTree>
    <p:extLst>
      <p:ext uri="{BB962C8B-B14F-4D97-AF65-F5344CB8AC3E}">
        <p14:creationId xmlns:p14="http://schemas.microsoft.com/office/powerpoint/2010/main" val="19371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2996" y="505415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Правила збереження природи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02996" y="1456858"/>
            <a:ext cx="4001702" cy="10359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/>
              <a:t>Ходи стежками, щоб не витоптувати рослини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3321" y="1435090"/>
            <a:ext cx="3894193" cy="10359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 </a:t>
            </a:r>
            <a:r>
              <a:rPr lang="ru-RU" sz="2400" b="1" dirty="0" smtClean="0"/>
              <a:t>Не </a:t>
            </a:r>
            <a:r>
              <a:rPr lang="ru-RU" sz="2400" b="1" dirty="0" err="1" smtClean="0"/>
              <a:t>ламай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гілок</a:t>
            </a:r>
            <a:r>
              <a:rPr lang="ru-RU" sz="2400" b="1" dirty="0" smtClean="0"/>
              <a:t> дерев і </a:t>
            </a:r>
            <a:r>
              <a:rPr lang="ru-RU" sz="2400" b="1" dirty="0" err="1" smtClean="0"/>
              <a:t>квіток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букетів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35808" y="2805539"/>
            <a:ext cx="4025697" cy="9935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 </a:t>
            </a:r>
            <a:r>
              <a:rPr lang="ru-RU" sz="2400" b="1" dirty="0" smtClean="0"/>
              <a:t>У </a:t>
            </a:r>
            <a:r>
              <a:rPr lang="ru-RU" sz="2400" b="1" dirty="0" err="1" smtClean="0"/>
              <a:t>лісі</a:t>
            </a:r>
            <a:r>
              <a:rPr lang="ru-RU" sz="2400" b="1" dirty="0" smtClean="0"/>
              <a:t>, парку не кричи, </a:t>
            </a:r>
            <a:r>
              <a:rPr lang="ru-RU" sz="2400" b="1" dirty="0" err="1" smtClean="0"/>
              <a:t>щоб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налякати</a:t>
            </a:r>
            <a:r>
              <a:rPr lang="ru-RU" sz="2400" b="1" dirty="0" smtClean="0"/>
              <a:t> диких </a:t>
            </a:r>
            <a:r>
              <a:rPr lang="ru-RU" sz="2400" b="1" dirty="0" err="1" smtClean="0"/>
              <a:t>тварин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35808" y="4005943"/>
            <a:ext cx="4025697" cy="20732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 </a:t>
            </a:r>
            <a:r>
              <a:rPr lang="ru-RU" sz="2400" b="1" dirty="0" smtClean="0"/>
              <a:t>Не </a:t>
            </a:r>
            <a:r>
              <a:rPr lang="ru-RU" sz="2400" b="1" dirty="0" err="1" smtClean="0"/>
              <a:t>руйнуй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пташиних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гнізд</a:t>
            </a:r>
            <a:r>
              <a:rPr lang="ru-RU" sz="2400" b="1" dirty="0" smtClean="0"/>
              <a:t>, не бери до рук </a:t>
            </a:r>
            <a:r>
              <a:rPr lang="ru-RU" sz="2400" b="1" dirty="0" err="1" smtClean="0"/>
              <a:t>пташині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яйця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Цим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можеш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відлякати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птахів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їхніх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домівок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02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9" y="2903510"/>
            <a:ext cx="6229522" cy="297100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716" y="1371599"/>
            <a:ext cx="3178628" cy="10885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Домалюй або напиши. 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Які ще об’єкти неживої і живої природи ти знаєш?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3372" y="407442"/>
            <a:ext cx="94270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89" y="5856513"/>
            <a:ext cx="1142918" cy="986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D:\1 клас\3 Я досліджую світ\1 УРОКИ 2023\3 Людина і світ\№67 Як визначні винаходи удосконалюють наш світ\2024-02-24_125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6" y="2755451"/>
            <a:ext cx="3178628" cy="11715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3 Я досліджую світ\1 УРОКИ 2023\4 Людина і природа\№070 Як моє життя пов’язане з природою\2024-03-01_1612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4300238" y="1371599"/>
            <a:ext cx="5325084" cy="505968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58" y="5144209"/>
            <a:ext cx="1334333" cy="1287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" b="8039"/>
          <a:stretch/>
        </p:blipFill>
        <p:spPr>
          <a:xfrm>
            <a:off x="2874210" y="4903112"/>
            <a:ext cx="1077686" cy="144685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8" y="5144209"/>
            <a:ext cx="1425420" cy="11468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9" y="4903113"/>
            <a:ext cx="1244152" cy="148861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72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9967" y="484233"/>
            <a:ext cx="8732066" cy="691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«Інтерв’ю»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251B524C-59DB-4919-9303-C936BD06E329}"/>
              </a:ext>
            </a:extLst>
          </p:cNvPr>
          <p:cNvSpPr/>
          <p:nvPr/>
        </p:nvSpPr>
        <p:spPr>
          <a:xfrm>
            <a:off x="8242339" y="1536479"/>
            <a:ext cx="3120426" cy="10807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chemeClr val="bg1"/>
                </a:solidFill>
              </a:rPr>
              <a:t>Що нового </a:t>
            </a:r>
            <a:r>
              <a:rPr lang="uk-UA" sz="2400" b="1" dirty="0" smtClean="0">
                <a:solidFill>
                  <a:schemeClr val="bg1"/>
                </a:solidFill>
              </a:rPr>
              <a:t>ти </a:t>
            </a:r>
            <a:r>
              <a:rPr lang="uk-UA" sz="2400" b="1" dirty="0">
                <a:solidFill>
                  <a:schemeClr val="bg1"/>
                </a:solidFill>
              </a:rPr>
              <a:t>сьогодні </a:t>
            </a:r>
            <a:r>
              <a:rPr lang="uk-UA" sz="2400" b="1" dirty="0" smtClean="0">
                <a:solidFill>
                  <a:schemeClr val="bg1"/>
                </a:solidFill>
              </a:rPr>
              <a:t>дізнався?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1D8C3491-9708-40EA-A943-8D1D02266EC3}"/>
              </a:ext>
            </a:extLst>
          </p:cNvPr>
          <p:cNvSpPr/>
          <p:nvPr/>
        </p:nvSpPr>
        <p:spPr>
          <a:xfrm>
            <a:off x="8242339" y="2928036"/>
            <a:ext cx="3120426" cy="124724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було </a:t>
            </a:r>
            <a:r>
              <a:rPr lang="uk-UA" sz="2400" b="1" dirty="0" smtClean="0">
                <a:solidFill>
                  <a:schemeClr val="bg1"/>
                </a:solidFill>
              </a:rPr>
              <a:t>тобі </a:t>
            </a:r>
            <a:r>
              <a:rPr lang="uk-UA" sz="2400" b="1" dirty="0">
                <a:solidFill>
                  <a:schemeClr val="bg1"/>
                </a:solidFill>
              </a:rPr>
              <a:t>важко? Якщо так, в чому саме?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83094D12-AFB6-47FB-ACC3-2379992DB83E}"/>
              </a:ext>
            </a:extLst>
          </p:cNvPr>
          <p:cNvSpPr/>
          <p:nvPr/>
        </p:nvSpPr>
        <p:spPr>
          <a:xfrm>
            <a:off x="766285" y="3604530"/>
            <a:ext cx="3435601" cy="15107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chemeClr val="bg1"/>
                </a:solidFill>
              </a:rPr>
              <a:t>Що найбільше </a:t>
            </a:r>
            <a:r>
              <a:rPr lang="uk-UA" sz="2400" b="1" dirty="0" smtClean="0">
                <a:solidFill>
                  <a:schemeClr val="bg1"/>
                </a:solidFill>
              </a:rPr>
              <a:t>тебе вразило </a:t>
            </a:r>
            <a:r>
              <a:rPr lang="uk-UA" sz="2400" b="1" dirty="0">
                <a:solidFill>
                  <a:schemeClr val="bg1"/>
                </a:solidFill>
              </a:rPr>
              <a:t>чи здивувало під час уроку?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00AF619D-B011-4A09-88CA-71A61A7FE4F9}"/>
              </a:ext>
            </a:extLst>
          </p:cNvPr>
          <p:cNvSpPr/>
          <p:nvPr/>
        </p:nvSpPr>
        <p:spPr>
          <a:xfrm>
            <a:off x="8242339" y="4500685"/>
            <a:ext cx="3145885" cy="11432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chemeClr val="bg1"/>
                </a:solidFill>
              </a:rPr>
              <a:t>Продовж </a:t>
            </a:r>
            <a:r>
              <a:rPr lang="uk-UA" sz="2400" b="1" dirty="0">
                <a:solidFill>
                  <a:schemeClr val="bg1"/>
                </a:solidFill>
              </a:rPr>
              <a:t>речення. Тепер я знаю, що 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4C370A-8450-4FF3-9B5F-B8EF24713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7469" r="15192" b="15623"/>
          <a:stretch/>
        </p:blipFill>
        <p:spPr>
          <a:xfrm>
            <a:off x="4201886" y="1542528"/>
            <a:ext cx="4104000" cy="4752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66801" y="1841058"/>
            <a:ext cx="3200400" cy="10807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Як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бережеш</a:t>
            </a:r>
            <a:r>
              <a:rPr lang="ru-RU" sz="2400" b="1" dirty="0"/>
              <a:t> природу?</a:t>
            </a:r>
          </a:p>
        </p:txBody>
      </p:sp>
    </p:spTree>
    <p:extLst>
      <p:ext uri="{BB962C8B-B14F-4D97-AF65-F5344CB8AC3E}">
        <p14:creationId xmlns:p14="http://schemas.microsoft.com/office/powerpoint/2010/main" val="15874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8" y="454968"/>
            <a:ext cx="9274630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0491" y="1365304"/>
            <a:ext cx="5445310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Пропоную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тобі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створити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рослинний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символ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уроку.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Намалюй ромашку-смайлик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5736771" y="3394337"/>
            <a:ext cx="1589314" cy="19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975845" y="1629382"/>
            <a:ext cx="1589314" cy="20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0" y="2445329"/>
            <a:ext cx="1501529" cy="20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64472" y="3671619"/>
            <a:ext cx="258150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3469" y="5330781"/>
            <a:ext cx="3051171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61400" y="4469265"/>
            <a:ext cx="232459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всі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зрозумів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4" y="1756901"/>
            <a:ext cx="2740980" cy="411023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311851" y="1802368"/>
            <a:ext cx="5389150" cy="282630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528" y="584507"/>
            <a:ext cx="927896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2132856"/>
            <a:ext cx="3072341" cy="239642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465235" y="580095"/>
            <a:ext cx="945354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4000" b="1" dirty="0" smtClean="0">
                <a:solidFill>
                  <a:schemeClr val="bg1"/>
                </a:solidFill>
              </a:rPr>
              <a:t> настрою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91495" y="4649620"/>
            <a:ext cx="6393217" cy="11237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квіти. Які з них співпадають зараз з твоїм настроєм?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схематично квітку того кольору,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який передає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твій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настрій на початку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уроку.  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198323" y="3213833"/>
            <a:ext cx="2551467" cy="131545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Заспокоєння, ніжність, вишуканість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932445" y="3290895"/>
            <a:ext cx="2304256" cy="1052504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Сонце, світло, щастя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381757" y="3318866"/>
            <a:ext cx="2555623" cy="970105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Початок нового, бадьорість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7918105" y="5211476"/>
            <a:ext cx="3443862" cy="949842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Доброта,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скромність,  розуміння</a:t>
            </a:r>
          </a:p>
        </p:txBody>
      </p:sp>
      <p:pic>
        <p:nvPicPr>
          <p:cNvPr id="4098" name="Picture 2" descr="https://tvoyariviera.com/images/articles/interesting/lavender/lavender-02/tvoyariviera.com-lavander-02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5" y="1315569"/>
            <a:ext cx="3482442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tudfile.net/html/2706/1182/html_ZuZ2QG31Zc.TfhV/htmlconvd-7zm7xX_html_5d12524f6971c1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20" y="1304587"/>
            <a:ext cx="2906339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flowersdelux.com.ua/wp-content/uploads/2017/06/c51c62f409713dcd28839a516196514c-3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52" y="3290895"/>
            <a:ext cx="2386599" cy="1789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Що означає червоний тюльпа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5" y="1269149"/>
            <a:ext cx="3348722" cy="18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729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687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624" y="494528"/>
            <a:ext cx="8732066" cy="789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Послухай вірш. Зроби висновок</a:t>
            </a:r>
            <a:endParaRPr lang="ru-RU" sz="4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4975" y="1399570"/>
            <a:ext cx="4664712" cy="2541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Повітря</a:t>
            </a:r>
            <a:r>
              <a:rPr lang="ru-RU" sz="2400" b="1" dirty="0"/>
              <a:t>, земля і вода —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/>
              <a:t>Природа.</a:t>
            </a:r>
          </a:p>
          <a:p>
            <a:pPr algn="ctr"/>
            <a:r>
              <a:rPr lang="ru-RU" sz="2400" b="1" dirty="0"/>
              <a:t>Природа —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smtClean="0"/>
              <a:t>я. </a:t>
            </a:r>
            <a:r>
              <a:rPr lang="ru-RU" sz="2400" b="1" dirty="0"/>
              <a:t>І </a:t>
            </a:r>
            <a:r>
              <a:rPr lang="ru-RU" sz="2400" b="1" dirty="0" err="1"/>
              <a:t>ти</a:t>
            </a:r>
            <a:r>
              <a:rPr lang="ru-RU" sz="2400" b="1" dirty="0"/>
              <a:t> —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/>
              <a:t>Природа.</a:t>
            </a:r>
          </a:p>
          <a:p>
            <a:pPr algn="ctr"/>
            <a:r>
              <a:rPr lang="ru-RU" sz="2400" b="1" dirty="0" err="1"/>
              <a:t>Пустелі</a:t>
            </a:r>
            <a:r>
              <a:rPr lang="ru-RU" sz="2400" b="1" dirty="0"/>
              <a:t> і гори, поля і </a:t>
            </a:r>
            <a:r>
              <a:rPr lang="ru-RU" sz="2400" b="1" dirty="0" err="1"/>
              <a:t>ліси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І ми — </a:t>
            </a:r>
            <a:r>
              <a:rPr lang="ru-RU" sz="2400" b="1" dirty="0" err="1"/>
              <a:t>тільки</a:t>
            </a:r>
            <a:r>
              <a:rPr lang="ru-RU" sz="2400" b="1" dirty="0"/>
              <a:t> </a:t>
            </a:r>
            <a:r>
              <a:rPr lang="ru-RU" sz="2400" b="1" dirty="0" err="1"/>
              <a:t>частка</a:t>
            </a:r>
            <a:r>
              <a:rPr lang="ru-RU" sz="2400" b="1" dirty="0"/>
              <a:t> </a:t>
            </a:r>
            <a:r>
              <a:rPr lang="ru-RU" sz="2400" b="1" dirty="0" err="1"/>
              <a:t>цієї</a:t>
            </a:r>
            <a:r>
              <a:rPr lang="ru-RU" sz="2400" b="1" dirty="0"/>
              <a:t> </a:t>
            </a:r>
            <a:r>
              <a:rPr lang="ru-RU" sz="2400" b="1" dirty="0" err="1"/>
              <a:t>краси</a:t>
            </a:r>
            <a:r>
              <a:rPr lang="ru-RU" sz="2400" b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7768"/>
          <a:stretch/>
        </p:blipFill>
        <p:spPr>
          <a:xfrm>
            <a:off x="5900054" y="1399570"/>
            <a:ext cx="5128038" cy="436985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87004" y="4044799"/>
            <a:ext cx="4664712" cy="5411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таке</a:t>
            </a:r>
            <a:r>
              <a:rPr lang="ru-RU" sz="2400" b="1" dirty="0" smtClean="0"/>
              <a:t> природа?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7004" y="4629527"/>
            <a:ext cx="4664712" cy="12814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Природа –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все наше </a:t>
            </a:r>
            <a:r>
              <a:rPr lang="ru-RU" sz="2400" b="1" dirty="0" err="1" smtClean="0"/>
              <a:t>оточення</a:t>
            </a:r>
            <a:r>
              <a:rPr lang="ru-RU" sz="2400" b="1" dirty="0" smtClean="0"/>
              <a:t>, за </a:t>
            </a:r>
            <a:r>
              <a:rPr lang="ru-RU" sz="2400" b="1" dirty="0" err="1"/>
              <a:t>винятком</a:t>
            </a:r>
            <a:r>
              <a:rPr lang="ru-RU" sz="2400" b="1" dirty="0"/>
              <a:t> </a:t>
            </a:r>
            <a:r>
              <a:rPr lang="ru-RU" sz="2400" b="1" dirty="0" err="1"/>
              <a:t>створеного</a:t>
            </a:r>
            <a:r>
              <a:rPr lang="ru-RU" sz="2400" b="1" dirty="0"/>
              <a:t> </a:t>
            </a:r>
            <a:r>
              <a:rPr lang="ru-RU" sz="2400" b="1" dirty="0" smtClean="0"/>
              <a:t>руками людей.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5139" y="494529"/>
            <a:ext cx="8732066" cy="9750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Гра «Я почну, а ти завершуй»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>
          <a:xfrm>
            <a:off x="1135548" y="3169236"/>
            <a:ext cx="2086624" cy="295032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3505200" y="4221108"/>
            <a:ext cx="2600347" cy="10860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Біля</a:t>
            </a:r>
            <a:r>
              <a:rPr lang="ru-RU" sz="2800" b="1" dirty="0"/>
              <a:t> </a:t>
            </a:r>
            <a:r>
              <a:rPr lang="ru-RU" sz="2800" b="1" dirty="0" err="1"/>
              <a:t>школи</a:t>
            </a:r>
            <a:r>
              <a:rPr lang="ru-RU" sz="2800" b="1" dirty="0"/>
              <a:t> росте ...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7541" y="1798458"/>
            <a:ext cx="3127516" cy="10108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Нашу землю вдень </a:t>
            </a:r>
            <a:r>
              <a:rPr lang="ru-RU" sz="2800" b="1" dirty="0" err="1"/>
              <a:t>освітлює</a:t>
            </a:r>
            <a:r>
              <a:rPr lang="ru-RU" sz="2800" b="1" dirty="0"/>
              <a:t> 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/>
        </p:blipFill>
        <p:spPr>
          <a:xfrm>
            <a:off x="4181453" y="1648044"/>
            <a:ext cx="2486030" cy="171879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6960306" y="1798458"/>
            <a:ext cx="2673551" cy="1011408"/>
          </a:xfrm>
          <a:prstGeom prst="roundRect">
            <a:avLst/>
          </a:prstGeom>
          <a:solidFill>
            <a:srgbClr val="00206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Уночі</a:t>
            </a:r>
            <a:r>
              <a:rPr lang="ru-RU" sz="2800" b="1" dirty="0"/>
              <a:t> </a:t>
            </a:r>
            <a:r>
              <a:rPr lang="ru-RU" sz="2800" b="1" dirty="0" smtClean="0"/>
              <a:t>на </a:t>
            </a:r>
            <a:r>
              <a:rPr lang="ru-RU" sz="2800" b="1" dirty="0" err="1" smtClean="0"/>
              <a:t>небі</a:t>
            </a:r>
            <a:r>
              <a:rPr lang="en-US" sz="2800" b="1" dirty="0" smtClean="0"/>
              <a:t> </a:t>
            </a:r>
          </a:p>
          <a:p>
            <a:pPr algn="ctr"/>
            <a:r>
              <a:rPr lang="ru-RU" sz="2800" b="1" dirty="0"/>
              <a:t>я </a:t>
            </a:r>
            <a:r>
              <a:rPr lang="ru-RU" sz="2800" b="1" dirty="0" err="1" smtClean="0"/>
              <a:t>бачила</a:t>
            </a:r>
            <a:r>
              <a:rPr lang="en-US" sz="2800" b="1" dirty="0" smtClean="0"/>
              <a:t> </a:t>
            </a:r>
            <a:r>
              <a:rPr lang="ru-RU" sz="2800" b="1" dirty="0" smtClean="0"/>
              <a:t>...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13427"/>
          <a:stretch/>
        </p:blipFill>
        <p:spPr>
          <a:xfrm>
            <a:off x="9715527" y="1729534"/>
            <a:ext cx="1705308" cy="185403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980714" y="4286451"/>
            <a:ext cx="2329543" cy="7158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 Ми </a:t>
            </a:r>
            <a:r>
              <a:rPr lang="ru-RU" sz="2800" b="1" dirty="0" err="1"/>
              <a:t>п’ємо</a:t>
            </a:r>
            <a:r>
              <a:rPr lang="ru-RU" sz="2800" b="1" dirty="0"/>
              <a:t> ...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7512" r="19239" b="14551"/>
          <a:stretch/>
        </p:blipFill>
        <p:spPr>
          <a:xfrm>
            <a:off x="6557534" y="3366836"/>
            <a:ext cx="2201910" cy="279456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8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84514" y="475959"/>
            <a:ext cx="9808029" cy="8553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Розглянь малюнки, назви їх одним словом</a:t>
            </a:r>
            <a:endParaRPr lang="ru-RU" sz="4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6327" y="1700726"/>
            <a:ext cx="3225588" cy="11267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Природа</a:t>
            </a:r>
            <a:endParaRPr lang="ru-RU" sz="4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3757" r="4435" b="10611"/>
          <a:stretch/>
        </p:blipFill>
        <p:spPr>
          <a:xfrm>
            <a:off x="7630886" y="2827437"/>
            <a:ext cx="3124202" cy="319425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0" t="40564" r="5960" b="18685"/>
          <a:stretch/>
        </p:blipFill>
        <p:spPr>
          <a:xfrm>
            <a:off x="8807902" y="1403671"/>
            <a:ext cx="2164898" cy="156074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/>
        </p:blipFill>
        <p:spPr>
          <a:xfrm>
            <a:off x="688020" y="1436620"/>
            <a:ext cx="2645568" cy="18290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>
          <a:xfrm>
            <a:off x="4536219" y="3806523"/>
            <a:ext cx="2528317" cy="221516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1147748" y="3479760"/>
            <a:ext cx="3015651" cy="242708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18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7429" y="413657"/>
            <a:ext cx="9993085" cy="1229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зображення. Пригадай, чим відрізняється жива природа, від неживої?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7" y="1853212"/>
            <a:ext cx="2063323" cy="14133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38" y="1753780"/>
            <a:ext cx="2274733" cy="17230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13" b="-1"/>
          <a:stretch/>
        </p:blipFill>
        <p:spPr>
          <a:xfrm>
            <a:off x="618324" y="3540183"/>
            <a:ext cx="2307127" cy="17268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AutoShape 2" descr="Картинки по запросу гриб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64" r="6875" b="4336"/>
          <a:stretch/>
        </p:blipFill>
        <p:spPr>
          <a:xfrm>
            <a:off x="3081038" y="3632638"/>
            <a:ext cx="2274733" cy="16364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80" y="1753320"/>
            <a:ext cx="2400619" cy="16016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80" y="3715363"/>
            <a:ext cx="2400619" cy="15516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25" y="1829513"/>
            <a:ext cx="2353495" cy="15254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06" y="3715362"/>
            <a:ext cx="2358020" cy="149095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934240" y="5436495"/>
            <a:ext cx="4660215" cy="7532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Жива </a:t>
            </a:r>
            <a:r>
              <a:rPr lang="uk-UA" sz="4000" b="1" dirty="0" smtClean="0"/>
              <a:t>природа</a:t>
            </a:r>
            <a:endParaRPr lang="uk-UA" sz="40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30299" y="5436495"/>
            <a:ext cx="4660215" cy="7532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Нежива </a:t>
            </a:r>
            <a:r>
              <a:rPr lang="uk-UA" sz="4000" b="1" dirty="0" smtClean="0"/>
              <a:t>природа</a:t>
            </a:r>
            <a:endParaRPr lang="uk-UA" sz="4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25451" y="1642957"/>
            <a:ext cx="6400235" cy="28482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Чи можуть рослини, тварини і люди існувати без неживої </a:t>
            </a:r>
            <a:r>
              <a:rPr lang="uk-UA" sz="4000" b="1" dirty="0" smtClean="0"/>
              <a:t>природи: сонця, води, повітря?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191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16534" y="495119"/>
            <a:ext cx="8732066" cy="930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 і поміркуй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1473" y="1516431"/>
            <a:ext cx="2857501" cy="19180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Куди</a:t>
            </a:r>
            <a:r>
              <a:rPr lang="ru-RU" sz="2800" b="1" dirty="0"/>
              <a:t> </a:t>
            </a:r>
            <a:r>
              <a:rPr lang="ru-RU" sz="2800" b="1" dirty="0" err="1"/>
              <a:t>ступиш</a:t>
            </a:r>
            <a:r>
              <a:rPr lang="ru-RU" sz="2800" b="1" dirty="0"/>
              <a:t> —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всюди</a:t>
            </a:r>
            <a:r>
              <a:rPr lang="ru-RU" sz="2800" b="1" dirty="0" smtClean="0"/>
              <a:t> </a:t>
            </a:r>
            <a:r>
              <a:rPr lang="ru-RU" sz="2800" b="1" dirty="0" err="1"/>
              <a:t>маєш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 err="1"/>
              <a:t>хоч</a:t>
            </a:r>
            <a:r>
              <a:rPr lang="ru-RU" sz="2800" b="1" dirty="0"/>
              <a:t> не </a:t>
            </a:r>
            <a:r>
              <a:rPr lang="ru-RU" sz="2800" b="1" dirty="0" err="1"/>
              <a:t>бачиш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а </a:t>
            </a:r>
            <a:r>
              <a:rPr lang="ru-RU" sz="2800" b="1" dirty="0" err="1"/>
              <a:t>вживаєш</a:t>
            </a:r>
            <a:r>
              <a:rPr lang="ru-RU" sz="2800" b="1" dirty="0"/>
              <a:t>. </a:t>
            </a:r>
            <a:endParaRPr lang="uk-UA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55" y="1553468"/>
            <a:ext cx="1833091" cy="1833091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51473" y="3371959"/>
            <a:ext cx="1748808" cy="64698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Повітря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83447" y="2607346"/>
            <a:ext cx="4535684" cy="15292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Повітря потрібне і людям, і тваринам, і рослинам для дихання. </a:t>
            </a:r>
            <a:endParaRPr lang="uk-UA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3811059"/>
            <a:ext cx="2635463" cy="26354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70" y="4186640"/>
            <a:ext cx="2037153" cy="2037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33" y="3135087"/>
            <a:ext cx="3018813" cy="3419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54" y="4248009"/>
            <a:ext cx="2996477" cy="191441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7016223" y="1553468"/>
            <a:ext cx="3601868" cy="869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Чи потрібне повітря живим організмам?</a:t>
            </a:r>
          </a:p>
        </p:txBody>
      </p:sp>
    </p:spTree>
    <p:extLst>
      <p:ext uri="{BB962C8B-B14F-4D97-AF65-F5344CB8AC3E}">
        <p14:creationId xmlns:p14="http://schemas.microsoft.com/office/powerpoint/2010/main" val="4583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2995" y="531995"/>
            <a:ext cx="8732066" cy="9158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Що потрібно рослинам для росту?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94" y="1150976"/>
            <a:ext cx="2884581" cy="2911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72" y="2296886"/>
            <a:ext cx="3425781" cy="4306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80" y="5254865"/>
            <a:ext cx="1283320" cy="1068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69" y="5489749"/>
            <a:ext cx="1283320" cy="1068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" y="5117998"/>
            <a:ext cx="1283320" cy="1068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70" y="5103337"/>
            <a:ext cx="1283320" cy="1068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17688" r="30342" b="14264"/>
          <a:stretch/>
        </p:blipFill>
        <p:spPr>
          <a:xfrm>
            <a:off x="1630313" y="4976521"/>
            <a:ext cx="1043189" cy="14343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9" t="19995" r="84" b="15184"/>
          <a:stretch/>
        </p:blipFill>
        <p:spPr>
          <a:xfrm>
            <a:off x="8875294" y="4706396"/>
            <a:ext cx="1197736" cy="16484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10373" r="63634" b="13665"/>
          <a:stretch/>
        </p:blipFill>
        <p:spPr>
          <a:xfrm>
            <a:off x="4439538" y="5137809"/>
            <a:ext cx="883191" cy="13247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25" y="5187426"/>
            <a:ext cx="970920" cy="9846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09" y="5149162"/>
            <a:ext cx="1217679" cy="12790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24">
            <a:off x="408556" y="999961"/>
            <a:ext cx="3348272" cy="29762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366347" y="4141441"/>
            <a:ext cx="740808" cy="7102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442638" y="4064290"/>
            <a:ext cx="752372" cy="7213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999893" y="3838740"/>
            <a:ext cx="744930" cy="7142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683100" y="3025616"/>
            <a:ext cx="799533" cy="7665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045037" y="2934996"/>
            <a:ext cx="713044" cy="68367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630495" y="2980390"/>
            <a:ext cx="706251" cy="67715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281117" y="5614973"/>
            <a:ext cx="818216" cy="7845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734256" y="4063090"/>
            <a:ext cx="692746" cy="8837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882924" y="4699538"/>
            <a:ext cx="752372" cy="7213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548215" y="4897743"/>
            <a:ext cx="744930" cy="71424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5008" y="5572025"/>
            <a:ext cx="818216" cy="7845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023801" y="3563157"/>
            <a:ext cx="799533" cy="7665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493034" y="3547248"/>
            <a:ext cx="713044" cy="68367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332248" y="3354384"/>
            <a:ext cx="706251" cy="6771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593163" y="3494163"/>
            <a:ext cx="799533" cy="766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431974" y="3190654"/>
            <a:ext cx="799533" cy="76659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154305" y="4194083"/>
            <a:ext cx="818216" cy="78451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42272" y="4978417"/>
            <a:ext cx="828710" cy="79457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811598" y="4359883"/>
            <a:ext cx="740808" cy="71029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075597" y="5483140"/>
            <a:ext cx="818216" cy="78451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518854" y="4324328"/>
            <a:ext cx="744930" cy="71424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736852" y="4522085"/>
            <a:ext cx="818216" cy="78451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911662" y="3643017"/>
            <a:ext cx="713044" cy="6836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025252" y="2520928"/>
            <a:ext cx="706251" cy="67715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971481" y="3710960"/>
            <a:ext cx="724700" cy="69484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083868" y="5808384"/>
            <a:ext cx="740808" cy="71029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219531" y="5043781"/>
            <a:ext cx="818216" cy="78451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4297030" y="5518274"/>
            <a:ext cx="744930" cy="71424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842854" y="5030346"/>
            <a:ext cx="706251" cy="67715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4319303" y="4763705"/>
            <a:ext cx="724700" cy="69484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062">
            <a:off x="3661761" y="2755629"/>
            <a:ext cx="853980" cy="81880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321956" y="2104781"/>
            <a:ext cx="799533" cy="766598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3820086" y="1447800"/>
            <a:ext cx="5055208" cy="869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Вода і сонце – важливі елементи життя і росту живих організмів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607</Words>
  <Application>Microsoft Office PowerPoint</Application>
  <PresentationFormat>Произвольный</PresentationFormat>
  <Paragraphs>97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88</cp:revision>
  <dcterms:created xsi:type="dcterms:W3CDTF">2018-01-05T16:38:53Z</dcterms:created>
  <dcterms:modified xsi:type="dcterms:W3CDTF">2024-03-02T15:18:00Z</dcterms:modified>
</cp:coreProperties>
</file>