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315" r:id="rId3"/>
    <p:sldId id="321" r:id="rId4"/>
    <p:sldId id="319" r:id="rId5"/>
    <p:sldId id="308" r:id="rId6"/>
    <p:sldId id="309" r:id="rId7"/>
    <p:sldId id="310" r:id="rId8"/>
    <p:sldId id="288" r:id="rId9"/>
    <p:sldId id="311" r:id="rId10"/>
    <p:sldId id="277" r:id="rId11"/>
    <p:sldId id="290" r:id="rId12"/>
    <p:sldId id="320" r:id="rId13"/>
    <p:sldId id="293" r:id="rId14"/>
    <p:sldId id="317" r:id="rId15"/>
    <p:sldId id="32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722651"/>
    <a:srgbClr val="DED231"/>
    <a:srgbClr val="C31D58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03.03.2024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03.03.2024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78426" y="4190365"/>
            <a:ext cx="9250365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</a:rPr>
              <a:t>Як я буду досліджувати природу? </a:t>
            </a:r>
            <a:endParaRPr lang="ru-RU" sz="48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ÐÐ°ÑÑÐ¸Ð½ÐºÐ¸ Ð¿Ð¾ Ð·Ð°Ð¿ÑÐ¾ÑÑ ÐºÐ»Ð¸Ð¿Ð°ÑÑ Ð½Ð°Ð±Ð»ÑÐ´Ð°ÑÑ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t="6256" r="5944" b="872"/>
          <a:stretch/>
        </p:blipFill>
        <p:spPr bwMode="auto">
          <a:xfrm>
            <a:off x="1665511" y="936753"/>
            <a:ext cx="2816843" cy="2946431"/>
          </a:xfrm>
          <a:prstGeom prst="round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467601" y="1309118"/>
            <a:ext cx="3124200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світ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71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23221" y="494528"/>
            <a:ext cx="8732066" cy="7355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3221" y="1307014"/>
            <a:ext cx="8801850" cy="4951041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28034" y="5898524"/>
            <a:ext cx="105606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dirty="0"/>
              <a:t>Взято з каналу З </a:t>
            </a:r>
            <a:r>
              <a:rPr lang="ru-RU" dirty="0" err="1"/>
              <a:t>любов'ю</a:t>
            </a:r>
            <a:r>
              <a:rPr lang="ru-RU" dirty="0"/>
              <a:t> до </a:t>
            </a:r>
            <a:r>
              <a:rPr lang="ru-RU" dirty="0" err="1"/>
              <a:t>дітей</a:t>
            </a:r>
            <a:r>
              <a:rPr lang="ru-RU" dirty="0"/>
              <a:t> - </a:t>
            </a:r>
            <a:r>
              <a:rPr lang="ru-RU" dirty="0" err="1"/>
              <a:t>Дитячі</a:t>
            </a:r>
            <a:r>
              <a:rPr lang="ru-RU" dirty="0"/>
              <a:t> </a:t>
            </a:r>
            <a:r>
              <a:rPr lang="ru-RU" dirty="0" err="1"/>
              <a:t>пісні</a:t>
            </a:r>
            <a:r>
              <a:rPr lang="ru-RU" dirty="0"/>
              <a:t>. </a:t>
            </a:r>
          </a:p>
          <a:p>
            <a:pPr algn="ctr"/>
            <a:r>
              <a:rPr lang="ru-RU" dirty="0" err="1"/>
              <a:t>Оригінальне</a:t>
            </a:r>
            <a:r>
              <a:rPr lang="ru-RU" dirty="0"/>
              <a:t> </a:t>
            </a:r>
            <a:r>
              <a:rPr lang="ru-RU" dirty="0" err="1"/>
              <a:t>посилання</a:t>
            </a:r>
            <a:r>
              <a:rPr lang="ru-RU" dirty="0"/>
              <a:t> https://www.youtube.com/channel/UCpa-I4ppRaNH433rA5GYW9g</a:t>
            </a:r>
          </a:p>
        </p:txBody>
      </p:sp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0599" y="494528"/>
            <a:ext cx="10330543" cy="8553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Які методи дослідження використовують діти?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 b="15932"/>
          <a:stretch/>
        </p:blipFill>
        <p:spPr>
          <a:xfrm>
            <a:off x="4791389" y="1671425"/>
            <a:ext cx="3155182" cy="266447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Picture 4" descr="ÐÐ°ÑÑÐ¸Ð½ÐºÐ¸ Ð¿Ð¾ Ð·Ð°Ð¿ÑÐ¾ÑÑ ÐºÐ»Ð¸Ð¿Ð°ÑÑ Ð¿ÑÐ¾Ð²Ð¾Ð´Ð¸ÑÑ Ð¾Ð¿Ð¸Ñ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285" y="1511598"/>
            <a:ext cx="2738000" cy="2824297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6" b="12863"/>
          <a:stretch/>
        </p:blipFill>
        <p:spPr>
          <a:xfrm>
            <a:off x="819953" y="1691711"/>
            <a:ext cx="3574415" cy="2644184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088571" y="4475436"/>
            <a:ext cx="2740215" cy="8438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Спостереження</a:t>
            </a:r>
            <a:endParaRPr lang="ru-RU" sz="28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21455" y="4475434"/>
            <a:ext cx="2895049" cy="8438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Вимірювання</a:t>
            </a:r>
            <a:endParaRPr lang="ru-RU" sz="28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675914" y="4475436"/>
            <a:ext cx="2645228" cy="10289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Проведення дослідів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43917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98814" y="1371599"/>
            <a:ext cx="5257798" cy="131717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Вияви свою спостережливість. Скільки сов ти бачиш на цій картинці- загадці?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Запиши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цифру в клітинку.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93372" y="407442"/>
            <a:ext cx="9579428" cy="7573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-21689" y="5856513"/>
            <a:ext cx="1142918" cy="9869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4" name="Picture 4" descr="D:\1 клас\3 Я досліджую світ\1 УРОКИ 2023\3 Людина і світ\№67 Як визначні винаходи удосконалюють наш світ\2024-02-24_1255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442" y="4018194"/>
            <a:ext cx="2454728" cy="117157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1 клас\3 Я досліджую світ\1 УРОКИ 2023\4 Людина і природа\№071 Як я буду досліджувати природу\2024-03-01_2350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2" r="2251" b="2344"/>
          <a:stretch/>
        </p:blipFill>
        <p:spPr bwMode="auto">
          <a:xfrm>
            <a:off x="7408800" y="1303280"/>
            <a:ext cx="3564000" cy="3564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393372" y="2802251"/>
            <a:ext cx="5257798" cy="108857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Проведи вимірювання свого зросту й занотуй результат.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93372" y="4018194"/>
            <a:ext cx="2661556" cy="76336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Мій зріст (дата)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становить … см 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43697" y="2062841"/>
            <a:ext cx="566057" cy="493454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77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2482" y="495119"/>
            <a:ext cx="8732066" cy="7712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Якщо ти хочеш вивчати природу будь: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868886" y="1505868"/>
            <a:ext cx="4561114" cy="8743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Уважним</a:t>
            </a:r>
            <a:endParaRPr lang="ru-RU" sz="36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68886" y="3505390"/>
            <a:ext cx="4561114" cy="8488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Допитливим</a:t>
            </a:r>
            <a:endParaRPr lang="ru-RU" sz="36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868887" y="2550129"/>
            <a:ext cx="4561115" cy="77829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Спостережливим</a:t>
            </a:r>
            <a:endParaRPr lang="ru-RU" sz="36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68886" y="4476976"/>
            <a:ext cx="4561113" cy="117591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Упевненим </a:t>
            </a:r>
            <a:r>
              <a:rPr lang="uk-UA" sz="3600" b="1" dirty="0"/>
              <a:t>в своїх силах</a:t>
            </a:r>
            <a:endParaRPr lang="ru-RU" sz="36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b="13137"/>
          <a:stretch/>
        </p:blipFill>
        <p:spPr>
          <a:xfrm>
            <a:off x="738585" y="1597048"/>
            <a:ext cx="5898420" cy="4055839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468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89967" y="484233"/>
            <a:ext cx="8732066" cy="6914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«Інтерв’ю»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="" xmlns:a16="http://schemas.microsoft.com/office/drawing/2014/main" id="{251B524C-59DB-4919-9303-C936BD06E329}"/>
              </a:ext>
            </a:extLst>
          </p:cNvPr>
          <p:cNvSpPr/>
          <p:nvPr/>
        </p:nvSpPr>
        <p:spPr>
          <a:xfrm>
            <a:off x="8242339" y="1536479"/>
            <a:ext cx="3120426" cy="108074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b="1" dirty="0">
                <a:solidFill>
                  <a:schemeClr val="bg1"/>
                </a:solidFill>
              </a:rPr>
              <a:t>Що нового </a:t>
            </a:r>
            <a:r>
              <a:rPr lang="uk-UA" sz="2400" b="1" dirty="0" smtClean="0">
                <a:solidFill>
                  <a:schemeClr val="bg1"/>
                </a:solidFill>
              </a:rPr>
              <a:t>ти </a:t>
            </a:r>
            <a:r>
              <a:rPr lang="uk-UA" sz="2400" b="1" dirty="0">
                <a:solidFill>
                  <a:schemeClr val="bg1"/>
                </a:solidFill>
              </a:rPr>
              <a:t>сьогодні </a:t>
            </a:r>
            <a:r>
              <a:rPr lang="uk-UA" sz="2400" b="1" dirty="0" smtClean="0">
                <a:solidFill>
                  <a:schemeClr val="bg1"/>
                </a:solidFill>
              </a:rPr>
              <a:t>дізнався?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="" xmlns:a16="http://schemas.microsoft.com/office/drawing/2014/main" id="{1D8C3491-9708-40EA-A943-8D1D02266EC3}"/>
              </a:ext>
            </a:extLst>
          </p:cNvPr>
          <p:cNvSpPr/>
          <p:nvPr/>
        </p:nvSpPr>
        <p:spPr>
          <a:xfrm>
            <a:off x="8242339" y="2928036"/>
            <a:ext cx="3120426" cy="1247242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Чи було </a:t>
            </a:r>
            <a:r>
              <a:rPr lang="uk-UA" sz="2400" b="1" dirty="0" smtClean="0">
                <a:solidFill>
                  <a:schemeClr val="bg1"/>
                </a:solidFill>
              </a:rPr>
              <a:t>тобі </a:t>
            </a:r>
            <a:r>
              <a:rPr lang="uk-UA" sz="2400" b="1" dirty="0">
                <a:solidFill>
                  <a:schemeClr val="bg1"/>
                </a:solidFill>
              </a:rPr>
              <a:t>важко? Якщо так, в чому саме? 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="" xmlns:a16="http://schemas.microsoft.com/office/drawing/2014/main" id="{83094D12-AFB6-47FB-ACC3-2379992DB83E}"/>
              </a:ext>
            </a:extLst>
          </p:cNvPr>
          <p:cNvSpPr/>
          <p:nvPr/>
        </p:nvSpPr>
        <p:spPr>
          <a:xfrm>
            <a:off x="831600" y="3245733"/>
            <a:ext cx="3435601" cy="151074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b="1" dirty="0">
                <a:solidFill>
                  <a:schemeClr val="bg1"/>
                </a:solidFill>
              </a:rPr>
              <a:t>Що найбільше </a:t>
            </a:r>
            <a:r>
              <a:rPr lang="uk-UA" sz="2400" b="1" dirty="0" smtClean="0">
                <a:solidFill>
                  <a:schemeClr val="bg1"/>
                </a:solidFill>
              </a:rPr>
              <a:t>тебе вразило </a:t>
            </a:r>
            <a:r>
              <a:rPr lang="uk-UA" sz="2400" b="1" dirty="0">
                <a:solidFill>
                  <a:schemeClr val="bg1"/>
                </a:solidFill>
              </a:rPr>
              <a:t>чи здивувало під час уроку?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="" xmlns:a16="http://schemas.microsoft.com/office/drawing/2014/main" id="{00AF619D-B011-4A09-88CA-71A61A7FE4F9}"/>
              </a:ext>
            </a:extLst>
          </p:cNvPr>
          <p:cNvSpPr/>
          <p:nvPr/>
        </p:nvSpPr>
        <p:spPr>
          <a:xfrm>
            <a:off x="8242339" y="4500685"/>
            <a:ext cx="3145885" cy="114325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b="1" dirty="0" smtClean="0">
                <a:solidFill>
                  <a:schemeClr val="bg1"/>
                </a:solidFill>
              </a:rPr>
              <a:t>Продовж </a:t>
            </a:r>
            <a:r>
              <a:rPr lang="uk-UA" sz="2400" b="1" dirty="0">
                <a:solidFill>
                  <a:schemeClr val="bg1"/>
                </a:solidFill>
              </a:rPr>
              <a:t>речення. Тепер я знаю, що …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24C370A-8450-4FF3-9B5F-B8EF247135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t="7469" r="15192" b="15623"/>
          <a:stretch/>
        </p:blipFill>
        <p:spPr>
          <a:xfrm>
            <a:off x="4201886" y="1542528"/>
            <a:ext cx="4104000" cy="4752000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001486" y="1536479"/>
            <a:ext cx="3341914" cy="126115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Які об’єкти природи ти хотів би дослідити? Чому?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2281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9828" y="454968"/>
            <a:ext cx="9274630" cy="79208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Рефлексія. Вправа «Ромашка»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60491" y="1365304"/>
            <a:ext cx="5445310" cy="783193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Пропоную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тобі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створити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рослинний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символ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цього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уроку.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Намалюй ромашку-смайлик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170" name="Picture 2" descr="https://i.pinimg.com/474x/75/f3/60/75f360cb63b0064399699f92335725d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7333"/>
          <a:stretch/>
        </p:blipFill>
        <p:spPr bwMode="auto">
          <a:xfrm>
            <a:off x="5736771" y="3394337"/>
            <a:ext cx="1589314" cy="193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.pinimg.com/474x/83/b3/bd/83b3bd1cf1eba833481c0b476cf54e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23"/>
          <a:stretch/>
        </p:blipFill>
        <p:spPr bwMode="auto">
          <a:xfrm>
            <a:off x="975845" y="1629382"/>
            <a:ext cx="1589314" cy="205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930" y="2445329"/>
            <a:ext cx="1501529" cy="200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64472" y="3671619"/>
            <a:ext cx="2581500" cy="7831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Сподобалась</a:t>
            </a:r>
            <a:r>
              <a:rPr lang="ru-RU" sz="2000" b="1" dirty="0" smtClean="0">
                <a:solidFill>
                  <a:schemeClr val="bg1"/>
                </a:solidFill>
              </a:rPr>
              <a:t> своя робота на </a:t>
            </a:r>
            <a:r>
              <a:rPr lang="ru-RU" sz="2000" b="1" dirty="0" err="1" smtClean="0">
                <a:solidFill>
                  <a:schemeClr val="bg1"/>
                </a:solidFill>
              </a:rPr>
              <a:t>уроці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93469" y="5330781"/>
            <a:ext cx="3051171" cy="7831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Не </a:t>
            </a:r>
            <a:r>
              <a:rPr lang="ru-RU" sz="2000" b="1" dirty="0" err="1" smtClean="0">
                <a:solidFill>
                  <a:schemeClr val="bg1"/>
                </a:solidFill>
              </a:rPr>
              <a:t>сподобалась</a:t>
            </a:r>
            <a:r>
              <a:rPr lang="ru-RU" sz="2000" b="1" dirty="0" smtClean="0">
                <a:solidFill>
                  <a:schemeClr val="bg1"/>
                </a:solidFill>
              </a:rPr>
              <a:t> своя робота на </a:t>
            </a:r>
            <a:r>
              <a:rPr lang="ru-RU" sz="2000" b="1" dirty="0" err="1" smtClean="0">
                <a:solidFill>
                  <a:schemeClr val="bg1"/>
                </a:solidFill>
              </a:rPr>
              <a:t>уроці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161400" y="4469265"/>
            <a:ext cx="2324590" cy="7831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Не </a:t>
            </a:r>
            <a:r>
              <a:rPr lang="ru-RU" sz="2000" b="1" dirty="0" err="1" smtClean="0">
                <a:solidFill>
                  <a:schemeClr val="bg1"/>
                </a:solidFill>
              </a:rPr>
              <a:t>всі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завдання</a:t>
            </a:r>
            <a:r>
              <a:rPr lang="ru-RU" sz="2000" b="1" dirty="0" smtClean="0">
                <a:solidFill>
                  <a:schemeClr val="bg1"/>
                </a:solidFill>
              </a:rPr>
              <a:t> на </a:t>
            </a:r>
            <a:r>
              <a:rPr lang="ru-RU" sz="2000" b="1" dirty="0" err="1" smtClean="0">
                <a:solidFill>
                  <a:schemeClr val="bg1"/>
                </a:solidFill>
              </a:rPr>
              <a:t>уроці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зрозумів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564" y="1756901"/>
            <a:ext cx="2740980" cy="4110234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23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0343" y="494529"/>
            <a:ext cx="9660147" cy="8335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Прослухай </a:t>
            </a:r>
            <a:r>
              <a:rPr lang="uk-UA" sz="4000" b="1" dirty="0">
                <a:solidFill>
                  <a:schemeClr val="bg1"/>
                </a:solidFill>
              </a:rPr>
              <a:t>вірш та </a:t>
            </a:r>
            <a:r>
              <a:rPr lang="uk-UA" sz="4000" b="1" dirty="0" smtClean="0">
                <a:solidFill>
                  <a:schemeClr val="bg1"/>
                </a:solidFill>
              </a:rPr>
              <a:t>налаштуйся </a:t>
            </a:r>
            <a:r>
              <a:rPr lang="uk-UA" sz="4000" b="1" dirty="0">
                <a:solidFill>
                  <a:schemeClr val="bg1"/>
                </a:solidFill>
              </a:rPr>
              <a:t>на </a:t>
            </a:r>
            <a:r>
              <a:rPr lang="uk-UA" sz="4000" b="1" dirty="0" smtClean="0">
                <a:solidFill>
                  <a:schemeClr val="bg1"/>
                </a:solidFill>
              </a:rPr>
              <a:t>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" t="1878" r="719" b="13240"/>
          <a:stretch/>
        </p:blipFill>
        <p:spPr>
          <a:xfrm>
            <a:off x="5940416" y="1807808"/>
            <a:ext cx="5213141" cy="3888348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990601" y="1807808"/>
            <a:ext cx="4779468" cy="3439239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457056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Продзвенів</a:t>
            </a: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 уже </a:t>
            </a:r>
            <a:r>
              <a:rPr kumimoji="0" lang="ru-RU" altLang="ru-RU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дзвінок</a:t>
            </a: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,</a:t>
            </a:r>
            <a:endParaRPr kumimoji="0" lang="ru-RU" altLang="ru-RU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починається</a:t>
            </a: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 урок.</a:t>
            </a:r>
            <a:endParaRPr kumimoji="0" lang="ru-RU" altLang="ru-RU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Приготуйте</a:t>
            </a: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 без мороки</a:t>
            </a:r>
            <a:endParaRPr kumimoji="0" lang="ru-RU" altLang="ru-RU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Все, </a:t>
            </a:r>
            <a:r>
              <a:rPr kumimoji="0" lang="ru-RU" altLang="ru-RU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що</a:t>
            </a: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 треба до уроку.</a:t>
            </a:r>
            <a:endParaRPr kumimoji="0" lang="ru-RU" altLang="ru-RU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Книжку, </a:t>
            </a:r>
            <a:r>
              <a:rPr kumimoji="0" lang="ru-RU" altLang="ru-RU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зошит</a:t>
            </a: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, </a:t>
            </a:r>
            <a:r>
              <a:rPr kumimoji="0" lang="ru-RU" altLang="ru-RU" sz="2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олівці</a:t>
            </a: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.</a:t>
            </a:r>
            <a:endParaRPr kumimoji="0" lang="ru-RU" altLang="ru-RU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Приготувались</a:t>
            </a: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?</a:t>
            </a:r>
            <a:endParaRPr kumimoji="0" lang="ru-RU" altLang="ru-RU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Молодці</a:t>
            </a: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!</a:t>
            </a:r>
            <a:endParaRPr kumimoji="0" lang="ru-RU" altLang="ru-RU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73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4"/>
          <p:cNvSpPr txBox="1">
            <a:spLocks/>
          </p:cNvSpPr>
          <p:nvPr/>
        </p:nvSpPr>
        <p:spPr>
          <a:xfrm>
            <a:off x="1198323" y="549069"/>
            <a:ext cx="9453549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err="1" smtClean="0">
                <a:solidFill>
                  <a:schemeClr val="bg1"/>
                </a:solidFill>
              </a:rPr>
              <a:t>Квітка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настрою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91495" y="4649620"/>
            <a:ext cx="6393217" cy="1123712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Подивись на квіти. Які з них співпадають зараз з твоїм настроєм?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Намалюй схематично квітку того кольору,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який передає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твій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настрій на початку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уроку.   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1198323" y="3213833"/>
            <a:ext cx="2551467" cy="1315450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 smtClean="0">
                <a:solidFill>
                  <a:schemeClr val="bg1"/>
                </a:solidFill>
              </a:rPr>
              <a:t>Заспокоєння, ніжність, вишуканість</a:t>
            </a:r>
          </a:p>
        </p:txBody>
      </p:sp>
      <p:sp>
        <p:nvSpPr>
          <p:cNvPr id="25" name="Подзаголовок 2"/>
          <p:cNvSpPr txBox="1">
            <a:spLocks/>
          </p:cNvSpPr>
          <p:nvPr/>
        </p:nvSpPr>
        <p:spPr>
          <a:xfrm>
            <a:off x="3932445" y="3290895"/>
            <a:ext cx="2304256" cy="1052504"/>
          </a:xfrm>
          <a:prstGeom prst="roundRect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Сонце, світло, щастя</a:t>
            </a: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6381757" y="3318866"/>
            <a:ext cx="2555623" cy="970105"/>
          </a:xfrm>
          <a:prstGeom prst="round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 smtClean="0">
                <a:solidFill>
                  <a:schemeClr val="bg1"/>
                </a:solidFill>
              </a:rPr>
              <a:t>Початок нового, бадьорість</a:t>
            </a:r>
          </a:p>
        </p:txBody>
      </p:sp>
      <p:sp>
        <p:nvSpPr>
          <p:cNvPr id="27" name="Подзаголовок 2"/>
          <p:cNvSpPr txBox="1">
            <a:spLocks/>
          </p:cNvSpPr>
          <p:nvPr/>
        </p:nvSpPr>
        <p:spPr>
          <a:xfrm>
            <a:off x="7918105" y="5211476"/>
            <a:ext cx="3443862" cy="949842"/>
          </a:xfrm>
          <a:prstGeom prst="round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 smtClean="0">
                <a:solidFill>
                  <a:srgbClr val="002060"/>
                </a:solidFill>
              </a:rPr>
              <a:t>Доброта,</a:t>
            </a:r>
          </a:p>
          <a:p>
            <a:pPr marL="0" indent="0" algn="ctr">
              <a:buNone/>
            </a:pPr>
            <a:r>
              <a:rPr lang="uk-UA" sz="2400" b="1" dirty="0" smtClean="0">
                <a:solidFill>
                  <a:srgbClr val="002060"/>
                </a:solidFill>
              </a:rPr>
              <a:t>скромність,  розуміння</a:t>
            </a:r>
          </a:p>
        </p:txBody>
      </p:sp>
      <p:pic>
        <p:nvPicPr>
          <p:cNvPr id="4098" name="Picture 2" descr="https://tvoyariviera.com/images/articles/interesting/lavender/lavender-02/tvoyariviera.com-lavander-02_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35" y="1315569"/>
            <a:ext cx="3482442" cy="1805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https://studfile.net/html/2706/1182/html_ZuZ2QG31Zc.TfhV/htmlconvd-7zm7xX_html_5d12524f6971c11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320" y="1304587"/>
            <a:ext cx="2906339" cy="1805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 descr="https://flowersdelux.com.ua/wp-content/uploads/2017/06/c51c62f409713dcd28839a516196514c-300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552" y="3290895"/>
            <a:ext cx="2386599" cy="1789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4" name="Picture 8" descr="Що означає червоний тюльпа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245" y="1269149"/>
            <a:ext cx="3348722" cy="1852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7605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0630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70339" y="581615"/>
            <a:ext cx="8847290" cy="8747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Слово вчителя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60713" y="1652806"/>
            <a:ext cx="5684691" cy="43016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Ми вчимося досліджувати природу.</a:t>
            </a:r>
            <a:endParaRPr lang="ru-RU" sz="2800" b="1" dirty="0"/>
          </a:p>
          <a:p>
            <a:pPr algn="ctr"/>
            <a:r>
              <a:rPr lang="uk-UA" sz="2800" b="1" dirty="0" smtClean="0"/>
              <a:t>Найважливішим </a:t>
            </a:r>
            <a:r>
              <a:rPr lang="uk-UA" sz="2800" b="1" dirty="0" smtClean="0"/>
              <a:t>методом </a:t>
            </a:r>
            <a:r>
              <a:rPr lang="uk-UA" sz="2800" b="1" dirty="0"/>
              <a:t>дослідження природи </a:t>
            </a:r>
            <a:r>
              <a:rPr lang="uk-UA" sz="2800" b="1" dirty="0" smtClean="0"/>
              <a:t>є проведення </a:t>
            </a:r>
            <a:r>
              <a:rPr lang="uk-UA" sz="2800" b="1" dirty="0"/>
              <a:t>спостережень </a:t>
            </a:r>
            <a:endParaRPr lang="uk-UA" sz="2800" b="1" dirty="0" smtClean="0"/>
          </a:p>
          <a:p>
            <a:pPr algn="ctr"/>
            <a:r>
              <a:rPr lang="uk-UA" sz="2800" b="1" dirty="0" smtClean="0"/>
              <a:t>за </a:t>
            </a:r>
            <a:r>
              <a:rPr lang="uk-UA" sz="2800" b="1" dirty="0"/>
              <a:t>її станом</a:t>
            </a:r>
            <a:r>
              <a:rPr lang="uk-UA" sz="2800" b="1" dirty="0" smtClean="0"/>
              <a:t>. </a:t>
            </a:r>
            <a:endParaRPr lang="uk-UA" sz="2800" b="1" dirty="0" smtClean="0"/>
          </a:p>
          <a:p>
            <a:pPr algn="ctr"/>
            <a:r>
              <a:rPr lang="uk-UA" sz="2800" b="1" dirty="0" smtClean="0"/>
              <a:t>Отож, </a:t>
            </a:r>
            <a:r>
              <a:rPr lang="uk-UA" sz="2800" b="1" dirty="0" smtClean="0"/>
              <a:t>пильно придивляйся та помічай зміни, які відбуваються в неживій та живій природі.</a:t>
            </a:r>
            <a:endParaRPr lang="ru-RU" sz="2800" b="1" dirty="0"/>
          </a:p>
        </p:txBody>
      </p:sp>
      <p:pic>
        <p:nvPicPr>
          <p:cNvPr id="7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330" y="1652807"/>
            <a:ext cx="3105299" cy="443614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11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71600" y="484232"/>
            <a:ext cx="9529519" cy="8265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Спостереження за природою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8" y="2029274"/>
            <a:ext cx="3440608" cy="224786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8" b="8842"/>
          <a:stretch/>
        </p:blipFill>
        <p:spPr>
          <a:xfrm>
            <a:off x="3734551" y="3471056"/>
            <a:ext cx="2401808" cy="265474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301" y="2338164"/>
            <a:ext cx="2460266" cy="246026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353" y="3809644"/>
            <a:ext cx="3516947" cy="231616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862943" y="1419674"/>
            <a:ext cx="6284716" cy="5070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Які зміни в природі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відбуваються? 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3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64654" y="549547"/>
            <a:ext cx="8634094" cy="8111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Слово вчителя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86160" y="1534886"/>
            <a:ext cx="6626531" cy="118654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Щоб</a:t>
            </a:r>
            <a:r>
              <a:rPr lang="ru-RU" sz="2800" b="1" dirty="0" smtClean="0"/>
              <a:t> </a:t>
            </a:r>
            <a:r>
              <a:rPr lang="ru-RU" sz="2800" b="1" dirty="0" err="1"/>
              <a:t>пізнати</a:t>
            </a:r>
            <a:r>
              <a:rPr lang="ru-RU" sz="2800" b="1" dirty="0"/>
              <a:t> природу, </a:t>
            </a:r>
            <a:r>
              <a:rPr lang="ru-RU" sz="2800" b="1" dirty="0" err="1"/>
              <a:t>людина</a:t>
            </a:r>
            <a:r>
              <a:rPr lang="ru-RU" sz="2800" b="1" dirty="0"/>
              <a:t> не </a:t>
            </a:r>
            <a:r>
              <a:rPr lang="ru-RU" sz="2800" b="1" dirty="0" err="1"/>
              <a:t>лише</a:t>
            </a:r>
            <a:r>
              <a:rPr lang="ru-RU" sz="2800" b="1" dirty="0"/>
              <a:t> </a:t>
            </a:r>
            <a:r>
              <a:rPr lang="ru-RU" sz="2800" b="1" dirty="0" err="1"/>
              <a:t>спостерігає</a:t>
            </a:r>
            <a:r>
              <a:rPr lang="ru-RU" sz="2800" b="1" dirty="0"/>
              <a:t>, а й проводить </a:t>
            </a:r>
            <a:r>
              <a:rPr lang="ru-RU" sz="2800" b="1" dirty="0" err="1"/>
              <a:t>досліди</a:t>
            </a:r>
            <a:r>
              <a:rPr lang="ru-RU" sz="2800" b="1" dirty="0"/>
              <a:t>.</a:t>
            </a:r>
          </a:p>
        </p:txBody>
      </p:sp>
      <p:pic>
        <p:nvPicPr>
          <p:cNvPr id="7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844" y="1534886"/>
            <a:ext cx="3105299" cy="443614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986160" y="2830287"/>
            <a:ext cx="6626531" cy="166551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rgbClr val="C00000"/>
                </a:solidFill>
              </a:rPr>
              <a:t>Дослід</a:t>
            </a:r>
            <a:r>
              <a:rPr lang="ru-RU" sz="2800" b="1" dirty="0">
                <a:solidFill>
                  <a:srgbClr val="2F3242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— </a:t>
            </a:r>
            <a:r>
              <a:rPr lang="ru-RU" sz="2800" b="1" dirty="0" err="1">
                <a:solidFill>
                  <a:schemeClr val="bg1"/>
                </a:solidFill>
              </a:rPr>
              <a:t>це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спостереження</a:t>
            </a:r>
            <a:r>
              <a:rPr lang="ru-RU" sz="2800" b="1" dirty="0">
                <a:solidFill>
                  <a:schemeClr val="bg1"/>
                </a:solidFill>
              </a:rPr>
              <a:t> за </a:t>
            </a:r>
            <a:r>
              <a:rPr lang="ru-RU" sz="2800" b="1" dirty="0" err="1">
                <a:solidFill>
                  <a:schemeClr val="bg1"/>
                </a:solidFill>
              </a:rPr>
              <a:t>новим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явищем</a:t>
            </a:r>
            <a:r>
              <a:rPr lang="ru-RU" sz="2800" b="1" dirty="0">
                <a:solidFill>
                  <a:schemeClr val="bg1"/>
                </a:solidFill>
              </a:rPr>
              <a:t> у </a:t>
            </a:r>
            <a:r>
              <a:rPr lang="ru-RU" sz="2800" b="1" dirty="0" err="1">
                <a:solidFill>
                  <a:schemeClr val="bg1"/>
                </a:solidFill>
              </a:rPr>
              <a:t>певних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умовах</a:t>
            </a:r>
            <a:r>
              <a:rPr lang="ru-RU" sz="2800" b="1" dirty="0">
                <a:solidFill>
                  <a:schemeClr val="bg1"/>
                </a:solidFill>
              </a:rPr>
              <a:t> з метою </a:t>
            </a:r>
            <a:r>
              <a:rPr lang="ru-RU" sz="2800" b="1" dirty="0" err="1">
                <a:solidFill>
                  <a:schemeClr val="bg1"/>
                </a:solidFill>
              </a:rPr>
              <a:t>вивчення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дослідження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786743" y="4628174"/>
            <a:ext cx="4825948" cy="10815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Чи проводив ти </a:t>
            </a:r>
            <a:r>
              <a:rPr lang="uk-UA" sz="2800" b="1" dirty="0" smtClean="0"/>
              <a:t>коли-небудь  </a:t>
            </a:r>
            <a:r>
              <a:rPr lang="uk-UA" sz="2800" b="1" dirty="0" smtClean="0"/>
              <a:t>досліди? Які</a:t>
            </a:r>
            <a:r>
              <a:rPr lang="uk-UA" sz="2800" b="1" dirty="0"/>
              <a:t>?</a:t>
            </a:r>
            <a:endParaRPr lang="ru-RU" sz="2800" b="1" dirty="0"/>
          </a:p>
        </p:txBody>
      </p:sp>
      <p:pic>
        <p:nvPicPr>
          <p:cNvPr id="10" name="Picture 4" descr="ÐÐ°ÑÑÐ¸Ð½ÐºÐ¸ Ð¿Ð¾ Ð·Ð°Ð¿ÑÐ¾ÑÑ ÐºÐ»Ð¸Ð¿Ð°ÑÑ Ð¿ÑÐ¾Ð²Ð¾Ð´Ð¸ÑÑ Ð¾Ð¿Ð¸Ñ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4" y="4628174"/>
            <a:ext cx="1985568" cy="204815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63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17171" y="478890"/>
            <a:ext cx="9568544" cy="7729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Вимірювання</a:t>
            </a:r>
            <a:endParaRPr lang="ru-RU" sz="4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2" b="7793"/>
          <a:stretch/>
        </p:blipFill>
        <p:spPr>
          <a:xfrm>
            <a:off x="3537858" y="2913278"/>
            <a:ext cx="3456215" cy="326740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1" b="14743"/>
          <a:stretch/>
        </p:blipFill>
        <p:spPr>
          <a:xfrm>
            <a:off x="7367270" y="2962878"/>
            <a:ext cx="3953873" cy="3255152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1317172" y="1404258"/>
            <a:ext cx="9568544" cy="14478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Для </a:t>
            </a:r>
            <a:r>
              <a:rPr lang="uk-UA" sz="2400" b="1" dirty="0"/>
              <a:t>кращого пізнання </a:t>
            </a:r>
            <a:r>
              <a:rPr lang="uk-UA" sz="2400" b="1" dirty="0" smtClean="0"/>
              <a:t>об’єктів природи, крім спостережень  і дослідів, проводять вимірювання. </a:t>
            </a:r>
            <a:r>
              <a:rPr lang="ru-RU" sz="2400" b="1" dirty="0" smtClean="0"/>
              <a:t>Для </a:t>
            </a:r>
            <a:r>
              <a:rPr lang="ru-RU" sz="2400" b="1" dirty="0" err="1" smtClean="0"/>
              <a:t>цього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знадобляться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знання</a:t>
            </a:r>
            <a:r>
              <a:rPr lang="ru-RU" sz="2400" b="1" dirty="0" smtClean="0"/>
              <a:t> з математики. </a:t>
            </a:r>
            <a:r>
              <a:rPr lang="ru-RU" sz="2400" b="1" dirty="0" err="1" smtClean="0"/>
              <a:t>Адже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будеш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вимірювати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різні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об’єкти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природи</a:t>
            </a:r>
            <a:r>
              <a:rPr lang="ru-RU" sz="2400" b="1" dirty="0" smtClean="0"/>
              <a:t> й </a:t>
            </a:r>
            <a:r>
              <a:rPr lang="ru-RU" sz="2400" b="1" dirty="0" err="1" smtClean="0"/>
              <a:t>робити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обислення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9" name="Picture 10" descr="ÐÐ°ÑÑÐ¸Ð½ÐºÐ¸ Ð¿Ð¾ Ð·Ð°Ð¿ÑÐ¾ÑÑ Ð¼ÐµÑÑÑÑ ÑÐ¾ÑÑ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5" r="11134"/>
          <a:stretch/>
        </p:blipFill>
        <p:spPr bwMode="auto">
          <a:xfrm>
            <a:off x="864000" y="2962878"/>
            <a:ext cx="2376000" cy="316820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177916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06285" y="494528"/>
            <a:ext cx="9459685" cy="10773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/>
              <a:t>Розглянь</a:t>
            </a:r>
            <a:r>
              <a:rPr lang="ru-RU" sz="3200" b="1" dirty="0" smtClean="0"/>
              <a:t> </a:t>
            </a:r>
            <a:r>
              <a:rPr lang="ru-RU" sz="3200" b="1" dirty="0" err="1"/>
              <a:t>малюнки</a:t>
            </a:r>
            <a:r>
              <a:rPr lang="ru-RU" sz="3200" b="1" dirty="0"/>
              <a:t> та </a:t>
            </a:r>
            <a:r>
              <a:rPr lang="ru-RU" sz="3200" b="1" dirty="0" err="1" smtClean="0"/>
              <a:t>назви</a:t>
            </a:r>
            <a:r>
              <a:rPr lang="ru-RU" sz="3200" b="1" dirty="0" smtClean="0"/>
              <a:t> </a:t>
            </a:r>
            <a:r>
              <a:rPr lang="ru-RU" sz="3200" b="1" dirty="0" err="1"/>
              <a:t>прилади</a:t>
            </a:r>
            <a:r>
              <a:rPr lang="ru-RU" sz="3200" b="1" dirty="0"/>
              <a:t> для </a:t>
            </a:r>
            <a:r>
              <a:rPr lang="ru-RU" sz="3200" b="1" dirty="0" err="1"/>
              <a:t>вимірювання</a:t>
            </a:r>
            <a:r>
              <a:rPr lang="ru-RU" sz="3200" b="1" dirty="0"/>
              <a:t>. </a:t>
            </a:r>
            <a:r>
              <a:rPr lang="ru-RU" sz="3200" b="1" dirty="0" err="1"/>
              <a:t>Що</a:t>
            </a:r>
            <a:r>
              <a:rPr lang="ru-RU" sz="3200" b="1" dirty="0"/>
              <a:t> </a:t>
            </a:r>
            <a:r>
              <a:rPr lang="ru-RU" sz="3200" b="1" dirty="0" err="1"/>
              <a:t>можна</a:t>
            </a:r>
            <a:r>
              <a:rPr lang="ru-RU" sz="3200" b="1" dirty="0"/>
              <a:t> ними </a:t>
            </a:r>
            <a:r>
              <a:rPr lang="ru-RU" sz="3200" b="1" dirty="0" err="1"/>
              <a:t>вимірювати</a:t>
            </a:r>
            <a:r>
              <a:rPr lang="ru-RU" sz="3200" b="1" dirty="0"/>
              <a:t>? </a:t>
            </a:r>
          </a:p>
        </p:txBody>
      </p:sp>
      <p:pic>
        <p:nvPicPr>
          <p:cNvPr id="7" name="Picture 6" descr="ÐÐ°ÑÑÐ¸Ð½ÐºÐ¸ Ð¿Ð¾ Ð·Ð°Ð¿ÑÐ¾ÑÑ Ð¼ÐµÑÑÑÑ ÑÐ¾ÑÑ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5" t="204" r="15719"/>
          <a:stretch/>
        </p:blipFill>
        <p:spPr bwMode="auto">
          <a:xfrm>
            <a:off x="4471454" y="1703540"/>
            <a:ext cx="1812268" cy="2657465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ÐÐ°ÑÑÐ¸Ð½ÐºÐ¸ Ð¿Ð¾ Ð·Ð°Ð¿ÑÐ¾ÑÑ ÐºÐ»Ð¸Ð¿Ð°ÑÑ Ð¼ÐµÑÑÑÑ Ð´Ð°Ð²Ð»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13" y="1648155"/>
            <a:ext cx="2188464" cy="2188464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ÐÐ°ÑÑÐ¸Ð½ÐºÐ¸ Ð¿Ð¾ Ð·Ð°Ð¿ÑÐ¾ÑÑ Ð²ÐµÑÑ ÐºÐ»Ð¸Ð¿Ð°ÑÑ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461" y="1648155"/>
            <a:ext cx="2094730" cy="22487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  <a:extLst/>
        </p:spPr>
      </p:pic>
      <p:pic>
        <p:nvPicPr>
          <p:cNvPr id="12" name="Picture 16" descr="ÐÐ°ÑÑÐ¸Ð½ÐºÐ¸ Ð¿Ð¾ Ð·Ð°Ð¿ÑÐ¾ÑÑ ÑÐ»ÐµÐºÑÑÐ¾Ð½Ð½ÑÐµ Ð²ÐµÑÑ ÐºÐ»Ð¸Ð¿Ð°ÑÑ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" t="7535" r="4176" b="7662"/>
          <a:stretch/>
        </p:blipFill>
        <p:spPr bwMode="auto">
          <a:xfrm>
            <a:off x="4201978" y="4588232"/>
            <a:ext cx="2547165" cy="154245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ÐÐ°ÑÑÐ¸Ð½ÐºÐ¸ Ð¿Ð¾ Ð·Ð°Ð¿ÑÐ¾ÑÑ ÑÐ°ÑÑ ÐºÐ»Ð¸Ð¿Ð°ÑÑ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" t="3973" r="3672" b="2979"/>
          <a:stretch/>
        </p:blipFill>
        <p:spPr bwMode="auto">
          <a:xfrm>
            <a:off x="9632809" y="4232537"/>
            <a:ext cx="1950636" cy="196029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ÐÐ°ÑÑÐ¸Ð½ÐºÐ¸ Ð¿Ð¾ Ð·Ð°Ð¿ÑÐ¾ÑÑ Ð±Ð°ÑÐ¾Ð¼ÐµÑÑ ÐºÐ»Ð¸Ð¿Ð°ÑÑ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656" y="1686804"/>
            <a:ext cx="2517216" cy="21714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  <a:extLst/>
        </p:spPr>
      </p:pic>
      <p:pic>
        <p:nvPicPr>
          <p:cNvPr id="15" name="Picture 2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4" t="6800" r="12067" b="-6001"/>
          <a:stretch/>
        </p:blipFill>
        <p:spPr bwMode="auto">
          <a:xfrm>
            <a:off x="7421484" y="4112914"/>
            <a:ext cx="1519308" cy="205895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8" t="11432" r="1615" b="13255"/>
          <a:stretch/>
        </p:blipFill>
        <p:spPr bwMode="auto">
          <a:xfrm>
            <a:off x="746918" y="4303930"/>
            <a:ext cx="2420826" cy="1817505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ÐÐ°ÑÑÐ¸Ð½ÐºÐ¸ Ð¿Ð¾ Ð·Ð°Ð¿ÑÐ¾ÑÑ Ð³ÑÐ°Ð´ÑÑÐ½Ð¸Ðº ÐºÐ»Ð¸Ð¿Ð°ÑÑ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8" r="408" b="2724"/>
          <a:stretch/>
        </p:blipFill>
        <p:spPr bwMode="auto">
          <a:xfrm>
            <a:off x="3146065" y="1648155"/>
            <a:ext cx="1189691" cy="2292635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609166" y="3771937"/>
            <a:ext cx="1861892" cy="5319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Стетоскоп</a:t>
            </a:r>
            <a:endParaRPr lang="ru-RU" sz="24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699658" y="3940790"/>
            <a:ext cx="1861892" cy="5319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термометр</a:t>
            </a:r>
            <a:endParaRPr lang="ru-RU" sz="2400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6624" y="3966540"/>
            <a:ext cx="1861892" cy="5319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ростомір</a:t>
            </a:r>
            <a:endParaRPr lang="ru-RU" sz="2400" b="1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18" y="3592294"/>
            <a:ext cx="1861892" cy="5319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барометр</a:t>
            </a:r>
            <a:endParaRPr lang="ru-RU" sz="2400" b="1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632809" y="3771937"/>
            <a:ext cx="1861892" cy="5319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терези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56766" y="5855438"/>
            <a:ext cx="1861892" cy="5319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рулетка</a:t>
            </a:r>
            <a:endParaRPr lang="ru-RU" sz="2400" b="1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146065" y="6021431"/>
            <a:ext cx="1861892" cy="5319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ваги</a:t>
            </a:r>
            <a:endParaRPr lang="ru-RU" sz="2400" b="1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837318" y="6018948"/>
            <a:ext cx="2300505" cy="5319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Мірна склянка</a:t>
            </a:r>
            <a:endParaRPr lang="ru-RU" sz="2400" b="1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378461" y="6117169"/>
            <a:ext cx="1861892" cy="5319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годинник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73332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446</Words>
  <Application>Microsoft Office PowerPoint</Application>
  <PresentationFormat>Произвольный</PresentationFormat>
  <Paragraphs>85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Рефлексія. Вправа «Ромашка»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75</cp:revision>
  <dcterms:created xsi:type="dcterms:W3CDTF">2018-01-05T16:38:53Z</dcterms:created>
  <dcterms:modified xsi:type="dcterms:W3CDTF">2024-03-03T19:06:21Z</dcterms:modified>
</cp:coreProperties>
</file>