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31" r:id="rId3"/>
    <p:sldId id="332" r:id="rId4"/>
    <p:sldId id="333" r:id="rId5"/>
    <p:sldId id="278" r:id="rId6"/>
    <p:sldId id="284" r:id="rId7"/>
    <p:sldId id="286" r:id="rId8"/>
    <p:sldId id="277" r:id="rId9"/>
    <p:sldId id="287" r:id="rId10"/>
    <p:sldId id="304" r:id="rId11"/>
    <p:sldId id="316" r:id="rId12"/>
    <p:sldId id="318" r:id="rId13"/>
    <p:sldId id="320" r:id="rId14"/>
    <p:sldId id="321" r:id="rId15"/>
    <p:sldId id="290" r:id="rId16"/>
    <p:sldId id="309" r:id="rId17"/>
    <p:sldId id="330" r:id="rId18"/>
    <p:sldId id="325" r:id="rId19"/>
    <p:sldId id="281" r:id="rId20"/>
    <p:sldId id="33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C268"/>
    <a:srgbClr val="2F3242"/>
    <a:srgbClr val="722651"/>
    <a:srgbClr val="DED231"/>
    <a:srgbClr val="C31D58"/>
    <a:srgbClr val="295FFF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ks4fmdwj2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3225" y="4132901"/>
            <a:ext cx="8721204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Які об’єкти природні, 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а </a:t>
            </a:r>
            <a:r>
              <a:rPr lang="uk-UA" sz="4800" b="1" dirty="0">
                <a:solidFill>
                  <a:schemeClr val="bg1"/>
                </a:solidFill>
              </a:rPr>
              <a:t>що створили люди</a:t>
            </a:r>
            <a:r>
              <a:rPr lang="uk-UA" sz="4800" b="1" dirty="0" smtClean="0">
                <a:solidFill>
                  <a:schemeClr val="bg1"/>
                </a:solidFill>
              </a:rPr>
              <a:t>?</a:t>
            </a:r>
            <a:endParaRPr lang="uk-UA" sz="4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" b="13529"/>
          <a:stretch/>
        </p:blipFill>
        <p:spPr>
          <a:xfrm>
            <a:off x="1873225" y="1058870"/>
            <a:ext cx="3948281" cy="2664044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26086" y="1309118"/>
            <a:ext cx="312420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7974" y="609599"/>
            <a:ext cx="9758119" cy="8926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Поміркуй, що з </a:t>
            </a:r>
            <a:r>
              <a:rPr lang="uk-UA" sz="4000" b="1" dirty="0">
                <a:solidFill>
                  <a:schemeClr val="bg1"/>
                </a:solidFill>
              </a:rPr>
              <a:t>чого зроблено?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53" y="1786976"/>
            <a:ext cx="2505754" cy="2213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2" y="4718690"/>
            <a:ext cx="1856180" cy="1498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36" y="4400168"/>
            <a:ext cx="2575542" cy="2174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15707" r="3222" b="21065"/>
          <a:stretch/>
        </p:blipFill>
        <p:spPr>
          <a:xfrm>
            <a:off x="5270651" y="4928789"/>
            <a:ext cx="2115905" cy="9834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8" y="1502228"/>
            <a:ext cx="2541018" cy="27668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13" y="1335576"/>
            <a:ext cx="2356344" cy="47126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18" y="2091166"/>
            <a:ext cx="2899317" cy="15890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8" t="40812" r="11959"/>
          <a:stretch/>
        </p:blipFill>
        <p:spPr>
          <a:xfrm>
            <a:off x="2939196" y="4606891"/>
            <a:ext cx="2079152" cy="15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23581 -0.1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29818 -0.19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-0.0037 L -0.61002 -0.002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29909 -0.12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513" y="511629"/>
            <a:ext cx="10199915" cy="8711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вірш </a:t>
            </a:r>
            <a:r>
              <a:rPr lang="uk-UA" sz="3200" b="1" dirty="0" smtClean="0">
                <a:solidFill>
                  <a:schemeClr val="bg1"/>
                </a:solidFill>
              </a:rPr>
              <a:t>і </a:t>
            </a:r>
            <a:r>
              <a:rPr lang="uk-UA" sz="3200" b="1" dirty="0" smtClean="0">
                <a:solidFill>
                  <a:schemeClr val="bg1"/>
                </a:solidFill>
              </a:rPr>
              <a:t>дізнайся, </a:t>
            </a:r>
            <a:r>
              <a:rPr lang="uk-UA" sz="3200" b="1" dirty="0">
                <a:solidFill>
                  <a:schemeClr val="bg1"/>
                </a:solidFill>
              </a:rPr>
              <a:t>з чого виробляють тканини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03513" y="1434205"/>
            <a:ext cx="4060371" cy="10600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Нитка! Робиться вона із </a:t>
            </a:r>
            <a:r>
              <a:rPr lang="uk-UA" sz="2400" b="1" dirty="0" smtClean="0"/>
              <a:t>тонкого… Волокна</a:t>
            </a:r>
            <a:r>
              <a:rPr lang="uk-UA" sz="2400" b="1" dirty="0"/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5" y="2494259"/>
            <a:ext cx="3424714" cy="150901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82169" y="4163351"/>
            <a:ext cx="4060372" cy="16242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Є волокна натуральні,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вовняні </a:t>
            </a:r>
            <a:r>
              <a:rPr lang="uk-UA" sz="2400" b="1" dirty="0"/>
              <a:t>і </a:t>
            </a:r>
            <a:r>
              <a:rPr lang="uk-UA" sz="2400" b="1" dirty="0" smtClean="0"/>
              <a:t>конопляні,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і </a:t>
            </a:r>
            <a:r>
              <a:rPr lang="uk-UA" sz="2400" b="1" dirty="0"/>
              <a:t>природні шовкопрядні,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і </a:t>
            </a:r>
            <a:r>
              <a:rPr lang="uk-UA" sz="2400" b="1" dirty="0"/>
              <a:t>лляні </a:t>
            </a:r>
            <a:r>
              <a:rPr lang="uk-UA" sz="2400" b="1" dirty="0" smtClean="0"/>
              <a:t>і… Бавовняні</a:t>
            </a:r>
            <a:r>
              <a:rPr lang="uk-UA" sz="2400" b="1" dirty="0"/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10" y="4328131"/>
            <a:ext cx="2945181" cy="20195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43" y="1489917"/>
            <a:ext cx="2068285" cy="30817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66" y="1489917"/>
            <a:ext cx="2115893" cy="28382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5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32717" y="1457154"/>
            <a:ext cx="4778828" cy="16561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- Який </a:t>
            </a:r>
            <a:r>
              <a:rPr lang="uk-UA" sz="2400" b="1" dirty="0"/>
              <a:t>майстер і машини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виткали </a:t>
            </a:r>
            <a:r>
              <a:rPr lang="uk-UA" sz="2400" b="1" dirty="0"/>
              <a:t>для нас тканини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модні</a:t>
            </a:r>
            <a:r>
              <a:rPr lang="uk-UA" sz="2400" b="1" dirty="0"/>
              <a:t>, барвами багаті? </a:t>
            </a:r>
          </a:p>
          <a:p>
            <a:pPr algn="ctr"/>
            <a:r>
              <a:rPr lang="uk-UA" sz="2400" b="1" dirty="0"/>
              <a:t>- Ткач на </a:t>
            </a:r>
            <a:r>
              <a:rPr lang="uk-UA" sz="2400" b="1" dirty="0" smtClean="0"/>
              <a:t>ткацькому… Верстаті</a:t>
            </a:r>
            <a:r>
              <a:rPr lang="uk-UA" sz="2400" b="1" dirty="0"/>
              <a:t>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58" y="3294830"/>
            <a:ext cx="2795828" cy="31536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59517" y="1457154"/>
            <a:ext cx="4427763" cy="264637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У природи є ткачі,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що </a:t>
            </a:r>
            <a:r>
              <a:rPr lang="uk-UA" sz="2400" b="1" dirty="0"/>
              <a:t>працюють і вночі.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Із </a:t>
            </a:r>
            <a:r>
              <a:rPr lang="uk-UA" sz="2400" b="1" dirty="0"/>
              <a:t>тонкої павутини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візерунок </a:t>
            </a:r>
            <a:r>
              <a:rPr lang="uk-UA" sz="2400" b="1" dirty="0"/>
              <a:t>роблять дивний,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їх </a:t>
            </a:r>
            <a:r>
              <a:rPr lang="uk-UA" sz="2400" b="1" dirty="0"/>
              <a:t>майстерні – це кутки.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Звуть </a:t>
            </a:r>
            <a:r>
              <a:rPr lang="uk-UA" sz="2400" b="1" dirty="0"/>
              <a:t>«ткачів» </a:t>
            </a:r>
            <a:r>
              <a:rPr lang="uk-UA" sz="2400" b="1" dirty="0" smtClean="0"/>
              <a:t>тих… Павуки</a:t>
            </a:r>
            <a:r>
              <a:rPr lang="uk-UA" sz="2400" b="1" dirty="0"/>
              <a:t>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" b="10128"/>
          <a:stretch/>
        </p:blipFill>
        <p:spPr>
          <a:xfrm>
            <a:off x="7352820" y="4244529"/>
            <a:ext cx="2767731" cy="19668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03513" y="511629"/>
            <a:ext cx="10199915" cy="8711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вірш </a:t>
            </a:r>
            <a:r>
              <a:rPr lang="uk-UA" sz="3200" b="1" dirty="0" smtClean="0">
                <a:solidFill>
                  <a:schemeClr val="bg1"/>
                </a:solidFill>
              </a:rPr>
              <a:t>і </a:t>
            </a:r>
            <a:r>
              <a:rPr lang="uk-UA" sz="3200" b="1" dirty="0" smtClean="0">
                <a:solidFill>
                  <a:schemeClr val="bg1"/>
                </a:solidFill>
              </a:rPr>
              <a:t>дізнайся, </a:t>
            </a:r>
            <a:r>
              <a:rPr lang="uk-UA" sz="3200" b="1" dirty="0">
                <a:solidFill>
                  <a:schemeClr val="bg1"/>
                </a:solidFill>
              </a:rPr>
              <a:t>з чого виробляють тканини</a:t>
            </a:r>
          </a:p>
        </p:txBody>
      </p:sp>
    </p:spTree>
    <p:extLst>
      <p:ext uri="{BB962C8B-B14F-4D97-AF65-F5344CB8AC3E}">
        <p14:creationId xmlns:p14="http://schemas.microsoft.com/office/powerpoint/2010/main" val="15773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1630" y="445203"/>
            <a:ext cx="10755084" cy="978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Розглянь фото. Розкажи який шлях проходить одяг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 </a:t>
            </a:r>
            <a:r>
              <a:rPr lang="uk-UA" sz="2800" b="1" dirty="0">
                <a:solidFill>
                  <a:schemeClr val="bg1"/>
                </a:solidFill>
              </a:rPr>
              <a:t>рослини до сорочки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25" y="4004214"/>
            <a:ext cx="1861950" cy="261785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95" y="1725175"/>
            <a:ext cx="3039870" cy="22426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6" y="1704588"/>
            <a:ext cx="3235202" cy="21568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02" y="2288524"/>
            <a:ext cx="2238353" cy="2982399"/>
          </a:xfrm>
          <a:prstGeom prst="rect">
            <a:avLst/>
          </a:prstGeom>
        </p:spPr>
      </p:pic>
      <p:sp>
        <p:nvSpPr>
          <p:cNvPr id="10" name="Выгнутая вниз стрелка 9"/>
          <p:cNvSpPr/>
          <p:nvPr/>
        </p:nvSpPr>
        <p:spPr>
          <a:xfrm rot="1430958">
            <a:off x="7564914" y="4695482"/>
            <a:ext cx="3085351" cy="1201036"/>
          </a:xfrm>
          <a:prstGeom prst="curvedUpArrow">
            <a:avLst>
              <a:gd name="adj1" fmla="val 11771"/>
              <a:gd name="adj2" fmla="val 50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 rot="19258686">
            <a:off x="4962519" y="4675852"/>
            <a:ext cx="2575450" cy="845242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 rot="2950208">
            <a:off x="613324" y="4510926"/>
            <a:ext cx="2401537" cy="1024679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3257" y="462462"/>
            <a:ext cx="9978045" cy="1137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Розглянь фото. Розкажи який шлях проходить одяг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 </a:t>
            </a:r>
            <a:r>
              <a:rPr lang="uk-UA" sz="2800" b="1" dirty="0">
                <a:solidFill>
                  <a:schemeClr val="bg1"/>
                </a:solidFill>
              </a:rPr>
              <a:t>вівці до светра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431" r="19642" b="17218"/>
          <a:stretch/>
        </p:blipFill>
        <p:spPr>
          <a:xfrm>
            <a:off x="2495068" y="4172755"/>
            <a:ext cx="2992608" cy="24710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25352" r="351" b="5164"/>
          <a:stretch/>
        </p:blipFill>
        <p:spPr>
          <a:xfrm>
            <a:off x="5399314" y="1624054"/>
            <a:ext cx="3480618" cy="23246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6" y="1629399"/>
            <a:ext cx="3549408" cy="23674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1127" r="12693" b="13427"/>
          <a:stretch/>
        </p:blipFill>
        <p:spPr>
          <a:xfrm>
            <a:off x="9427335" y="2099257"/>
            <a:ext cx="2549652" cy="29074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Выгнутая вниз стрелка 9"/>
          <p:cNvSpPr/>
          <p:nvPr/>
        </p:nvSpPr>
        <p:spPr>
          <a:xfrm rot="2950208">
            <a:off x="121556" y="4887946"/>
            <a:ext cx="2401537" cy="1024679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низ стрелка 10"/>
          <p:cNvSpPr/>
          <p:nvPr/>
        </p:nvSpPr>
        <p:spPr>
          <a:xfrm rot="19258686">
            <a:off x="5588545" y="4427495"/>
            <a:ext cx="2068961" cy="1053518"/>
          </a:xfrm>
          <a:prstGeom prst="curved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 rot="1430958">
            <a:off x="7859101" y="4574616"/>
            <a:ext cx="3004729" cy="1314538"/>
          </a:xfrm>
          <a:prstGeom prst="curvedUpArrow">
            <a:avLst>
              <a:gd name="adj1" fmla="val 11771"/>
              <a:gd name="adj2" fmla="val 50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5023" y="1545271"/>
            <a:ext cx="5113489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Поясни прислів’я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68615" y="2211722"/>
            <a:ext cx="6823528" cy="847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Роботящі руки гори перевертають.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778" l="0" r="100000">
                        <a14:foregroundMark x1="63700" y1="29828" x2="62900" y2="21033"/>
                        <a14:foregroundMark x1="49900" y1="23709" x2="46600" y2="20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85" b="7810"/>
          <a:stretch/>
        </p:blipFill>
        <p:spPr>
          <a:xfrm>
            <a:off x="7892143" y="2397682"/>
            <a:ext cx="3744686" cy="359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5023" y="3448579"/>
            <a:ext cx="5581900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Людина навчилась виготовляти з природніх матеріалів все, </a:t>
            </a:r>
            <a:endParaRPr lang="uk-UA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їй потрібно.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5024" y="516890"/>
            <a:ext cx="8732066" cy="8438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Висновок</a:t>
            </a:r>
          </a:p>
        </p:txBody>
      </p:sp>
    </p:spTree>
    <p:extLst>
      <p:ext uri="{BB962C8B-B14F-4D97-AF65-F5344CB8AC3E}">
        <p14:creationId xmlns:p14="http://schemas.microsoft.com/office/powerpoint/2010/main" val="36744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499" y="537229"/>
            <a:ext cx="9156472" cy="8491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Які тіла рукотворні, а які природні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Результат пошуку зображень за запитом &quot;листок&quot;">
            <a:extLst>
              <a:ext uri="{FF2B5EF4-FFF2-40B4-BE49-F238E27FC236}">
                <a16:creationId xmlns="" xmlns:a16="http://schemas.microsoft.com/office/drawing/2014/main" id="{552095B3-2B8B-409B-960F-237EB6734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13420" r="5377" b="-64"/>
          <a:stretch/>
        </p:blipFill>
        <p:spPr bwMode="auto">
          <a:xfrm>
            <a:off x="1395600" y="1591549"/>
            <a:ext cx="2282900" cy="20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ьтат пошуку зображень за запитом &quot;яблуко&quot;">
            <a:extLst>
              <a:ext uri="{FF2B5EF4-FFF2-40B4-BE49-F238E27FC236}">
                <a16:creationId xmlns="" xmlns:a16="http://schemas.microsoft.com/office/drawing/2014/main" id="{EF63F59F-14DB-4ED3-8A6B-8B117D57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35" y="3833695"/>
            <a:ext cx="2168557" cy="212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зультат пошуку зображень за запитом &quot;мяч&quot;">
            <a:extLst>
              <a:ext uri="{FF2B5EF4-FFF2-40B4-BE49-F238E27FC236}">
                <a16:creationId xmlns="" xmlns:a16="http://schemas.microsoft.com/office/drawing/2014/main" id="{65847FC9-9E57-4471-8774-7C8D1090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3" y="3672326"/>
            <a:ext cx="2807040" cy="24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Результат пошуку зображень за запитом &quot;пеньки&quot;">
            <a:extLst>
              <a:ext uri="{FF2B5EF4-FFF2-40B4-BE49-F238E27FC236}">
                <a16:creationId xmlns="" xmlns:a16="http://schemas.microsoft.com/office/drawing/2014/main" id="{49AFBADC-93F4-4522-B3EF-C73459C8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56" y="1591550"/>
            <a:ext cx="3066729" cy="204259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Результат пошуку зображень за запитом &quot;скамейка&quot;">
            <a:extLst>
              <a:ext uri="{FF2B5EF4-FFF2-40B4-BE49-F238E27FC236}">
                <a16:creationId xmlns="" xmlns:a16="http://schemas.microsoft.com/office/drawing/2014/main" id="{C48DBEBA-300C-43C1-80D6-3E9D0D102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13372" r="3745" b="11455"/>
          <a:stretch/>
        </p:blipFill>
        <p:spPr bwMode="auto">
          <a:xfrm>
            <a:off x="7631914" y="1551684"/>
            <a:ext cx="27360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Результат пошуку зображень за запитом &quot;качели&quot;">
            <a:extLst>
              <a:ext uri="{FF2B5EF4-FFF2-40B4-BE49-F238E27FC236}">
                <a16:creationId xmlns="" xmlns:a16="http://schemas.microsoft.com/office/drawing/2014/main" id="{F45C2523-9B8F-4F17-AF46-11AC30C78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10147"/>
          <a:stretch/>
        </p:blipFill>
        <p:spPr bwMode="auto">
          <a:xfrm>
            <a:off x="1238273" y="3833695"/>
            <a:ext cx="2440227" cy="2306513"/>
          </a:xfrm>
          <a:prstGeom prst="rect">
            <a:avLst/>
          </a:prstGeom>
          <a:noFill/>
          <a:ln>
            <a:solidFill>
              <a:srgbClr val="27C26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055914" y="3653451"/>
            <a:ext cx="2622586" cy="2667000"/>
          </a:xfrm>
          <a:prstGeom prst="ellipse">
            <a:avLst/>
          </a:prstGeom>
          <a:noFill/>
          <a:ln w="57150">
            <a:solidFill>
              <a:srgbClr val="27C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323513" y="3672326"/>
            <a:ext cx="2622586" cy="2667000"/>
          </a:xfrm>
          <a:prstGeom prst="ellipse">
            <a:avLst/>
          </a:prstGeom>
          <a:noFill/>
          <a:ln w="57150">
            <a:solidFill>
              <a:srgbClr val="27C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652814" y="1279345"/>
            <a:ext cx="2715100" cy="2813683"/>
          </a:xfrm>
          <a:prstGeom prst="ellipse">
            <a:avLst/>
          </a:prstGeom>
          <a:noFill/>
          <a:ln w="57150">
            <a:solidFill>
              <a:srgbClr val="27C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5696" y="1469571"/>
            <a:ext cx="9482308" cy="80974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Обери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і обведи. Що у твоєму помешканні виготовлене з деревини?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3372" y="407442"/>
            <a:ext cx="9579428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89" y="5562600"/>
            <a:ext cx="1142918" cy="1280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21 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4 Людина і природа\№072 Які об’єкти природні, а що створили люди\2024-03-02_011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14" y="2649924"/>
            <a:ext cx="9396072" cy="182948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6425" y="510295"/>
            <a:ext cx="8732066" cy="7981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6426" y="1526198"/>
            <a:ext cx="5080832" cy="8251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тобі дає природа?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76426" y="2460174"/>
            <a:ext cx="6256487" cy="1132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спостережливість</a:t>
            </a:r>
            <a:r>
              <a:rPr lang="ru-RU" sz="2800" b="1" dirty="0"/>
              <a:t> і </a:t>
            </a:r>
            <a:r>
              <a:rPr lang="ru-RU" sz="2800" b="1" dirty="0" err="1"/>
              <a:t>допитливість</a:t>
            </a:r>
            <a:r>
              <a:rPr lang="ru-RU" sz="2800" b="1" dirty="0"/>
              <a:t> </a:t>
            </a:r>
            <a:r>
              <a:rPr lang="ru-RU" sz="2800" b="1" dirty="0" err="1"/>
              <a:t>важливі</a:t>
            </a:r>
            <a:r>
              <a:rPr lang="ru-RU" sz="2800" b="1" dirty="0"/>
              <a:t> для </a:t>
            </a:r>
            <a:r>
              <a:rPr lang="ru-RU" sz="2800" b="1" dirty="0" err="1"/>
              <a:t>дослідника</a:t>
            </a:r>
            <a:r>
              <a:rPr lang="ru-RU" sz="2800" b="1" dirty="0"/>
              <a:t> </a:t>
            </a:r>
            <a:r>
              <a:rPr lang="ru-RU" sz="2800" b="1" dirty="0" err="1"/>
              <a:t>природи</a:t>
            </a:r>
            <a:r>
              <a:rPr lang="ru-RU" sz="2800" b="1" dirty="0"/>
              <a:t>?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76426" y="3730412"/>
            <a:ext cx="6256487" cy="1132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Чи можна виростити на деревах короваї, булки та цукерки?</a:t>
            </a:r>
            <a:endParaRPr lang="ru-RU" sz="28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276425" y="5082415"/>
            <a:ext cx="6256488" cy="105819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захотілося</a:t>
            </a:r>
            <a:r>
              <a:rPr lang="ru-RU" sz="2800" b="1" dirty="0"/>
              <a:t>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r>
              <a:rPr lang="ru-RU" sz="2800" b="1" dirty="0" err="1"/>
              <a:t>дізнатися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із</a:t>
            </a:r>
            <a:r>
              <a:rPr lang="ru-RU" sz="2800" b="1" dirty="0" smtClean="0"/>
              <a:t> </a:t>
            </a:r>
            <a:r>
              <a:rPr lang="ru-RU" sz="2800" b="1" dirty="0" err="1"/>
              <a:t>чого</a:t>
            </a:r>
            <a:r>
              <a:rPr lang="ru-RU" sz="2800" b="1" dirty="0"/>
              <a:t>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виготовлене</a:t>
            </a:r>
            <a:r>
              <a:rPr lang="ru-RU" sz="2800" b="1" dirty="0"/>
              <a:t>?</a:t>
            </a: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44" y="1641921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3465" y="375360"/>
            <a:ext cx="8697595" cy="8111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Д</a:t>
            </a:r>
            <a:r>
              <a:rPr lang="uk-UA" sz="2400" dirty="0" smtClean="0">
                <a:solidFill>
                  <a:schemeClr val="bg1"/>
                </a:solidFill>
              </a:rPr>
              <a:t>ля </a:t>
            </a:r>
            <a:r>
              <a:rPr lang="uk-UA" sz="2400" dirty="0">
                <a:solidFill>
                  <a:schemeClr val="bg1"/>
                </a:solidFill>
              </a:rPr>
              <a:t>відкриття інтерактивного завдання натисніть на помаранчевий </a:t>
            </a:r>
            <a:r>
              <a:rPr lang="uk-UA" sz="2400" dirty="0" smtClean="0">
                <a:solidFill>
                  <a:schemeClr val="bg1"/>
                </a:solidFill>
              </a:rPr>
              <a:t>прямокутник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343" y="494529"/>
            <a:ext cx="9660147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4000" b="1" dirty="0">
                <a:solidFill>
                  <a:schemeClr val="bg1"/>
                </a:solidFill>
              </a:rPr>
              <a:t>вірш та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878" r="719" b="13240"/>
          <a:stretch/>
        </p:blipFill>
        <p:spPr>
          <a:xfrm>
            <a:off x="5940416" y="1807808"/>
            <a:ext cx="5213141" cy="388834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90601" y="1807808"/>
            <a:ext cx="4779468" cy="3439239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Продзвенів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уже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дзвінок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,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починається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урок.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Приготуйте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без мороки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Все,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що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 треба до уроку.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Книжку, </a:t>
            </a: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зошит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, </a:t>
            </a: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олівці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.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Приготувались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?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Молодці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rPr>
              <a:t>!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59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8" y="454968"/>
            <a:ext cx="9274630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0491" y="1365304"/>
            <a:ext cx="5445310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Пропоную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тобі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створити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рослинний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символ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цього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уроку.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Намалюй ромашку-смайлик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5736771" y="3394337"/>
            <a:ext cx="1589314" cy="19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975845" y="1629382"/>
            <a:ext cx="1589314" cy="20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30" y="2445329"/>
            <a:ext cx="1501529" cy="20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64472" y="3671619"/>
            <a:ext cx="2581500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93469" y="5330781"/>
            <a:ext cx="3051171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0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61400" y="4469265"/>
            <a:ext cx="2324590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 err="1" smtClean="0">
                <a:solidFill>
                  <a:schemeClr val="bg1"/>
                </a:solidFill>
              </a:rPr>
              <a:t>всі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завдання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уроці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зрозумів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4" y="1756901"/>
            <a:ext cx="2740980" cy="411023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198323" y="549069"/>
            <a:ext cx="9453549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Квітка</a:t>
            </a:r>
            <a:r>
              <a:rPr lang="ru-RU" sz="4000" b="1" dirty="0" smtClean="0">
                <a:solidFill>
                  <a:schemeClr val="bg1"/>
                </a:solidFill>
              </a:rPr>
              <a:t> настрою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91495" y="4649620"/>
            <a:ext cx="6393217" cy="112371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квіти. Які з них співпадають зараз з твоїм настроєм?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схематично квітку того кольору,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який передає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твій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настрій на початку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уроку.  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198323" y="3213833"/>
            <a:ext cx="2551467" cy="131545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Заспокоєння, ніжність, вишуканість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3932445" y="3290895"/>
            <a:ext cx="2304256" cy="1052504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Сонце, світло, щастя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381757" y="3318866"/>
            <a:ext cx="2555623" cy="970105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Початок нового, бадьорість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7918105" y="5211476"/>
            <a:ext cx="3443862" cy="949842"/>
          </a:xfrm>
          <a:prstGeom prst="round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Доброта,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2060"/>
                </a:solidFill>
              </a:rPr>
              <a:t>скромність,  розуміння</a:t>
            </a:r>
          </a:p>
        </p:txBody>
      </p:sp>
      <p:pic>
        <p:nvPicPr>
          <p:cNvPr id="4098" name="Picture 2" descr="https://tvoyariviera.com/images/articles/interesting/lavender/lavender-02/tvoyariviera.com-lavander-02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5" y="1315569"/>
            <a:ext cx="3482442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studfile.net/html/2706/1182/html_ZuZ2QG31Zc.TfhV/htmlconvd-7zm7xX_html_5d12524f6971c1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20" y="1304587"/>
            <a:ext cx="2906339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flowersdelux.com.ua/wp-content/uploads/2017/06/c51c62f409713dcd28839a516196514c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52" y="3290895"/>
            <a:ext cx="2386599" cy="1789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Що означає червоний тюльп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45" y="1269149"/>
            <a:ext cx="3348722" cy="185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72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1229" y="494527"/>
            <a:ext cx="10058400" cy="961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4" b="15860"/>
          <a:stretch/>
        </p:blipFill>
        <p:spPr>
          <a:xfrm>
            <a:off x="1318341" y="1567455"/>
            <a:ext cx="5833574" cy="33255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391399" y="1864917"/>
            <a:ext cx="3635830" cy="27306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таке</a:t>
            </a:r>
            <a:r>
              <a:rPr lang="ru-RU" sz="2800" b="1" dirty="0" smtClean="0"/>
              <a:t> природа?</a:t>
            </a:r>
          </a:p>
          <a:p>
            <a:pPr algn="ctr"/>
            <a:r>
              <a:rPr lang="uk-UA" sz="2800" b="1" dirty="0" smtClean="0"/>
              <a:t>Яка буває природа?</a:t>
            </a:r>
          </a:p>
          <a:p>
            <a:pPr algn="ctr"/>
            <a:r>
              <a:rPr lang="uk-UA" sz="2800" b="1" dirty="0" smtClean="0"/>
              <a:t>Чим відрізняються об’єкти живої природи від неживої? 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3772" y="5014321"/>
            <a:ext cx="10058400" cy="11578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Поглянь</a:t>
            </a:r>
            <a:r>
              <a:rPr lang="ru-RU" sz="2800" b="1" dirty="0"/>
              <a:t> </a:t>
            </a:r>
            <a:r>
              <a:rPr lang="ru-RU" sz="2800" b="1" dirty="0" err="1"/>
              <a:t>навколо</a:t>
            </a:r>
            <a:r>
              <a:rPr lang="ru-RU" sz="2800" b="1" dirty="0"/>
              <a:t> себе. </a:t>
            </a:r>
            <a:r>
              <a:rPr lang="ru-RU" sz="2800" b="1" dirty="0" err="1"/>
              <a:t>Назви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тебе </a:t>
            </a:r>
            <a:r>
              <a:rPr lang="ru-RU" sz="2800" b="1" dirty="0" err="1"/>
              <a:t>оточує</a:t>
            </a:r>
            <a:r>
              <a:rPr lang="ru-RU" sz="2800" b="1" dirty="0"/>
              <a:t>. Як </a:t>
            </a:r>
            <a:r>
              <a:rPr lang="ru-RU" sz="2800" b="1" dirty="0" err="1"/>
              <a:t>ти</a:t>
            </a:r>
            <a:r>
              <a:rPr lang="ru-RU" sz="2800" b="1" dirty="0"/>
              <a:t> </a:t>
            </a:r>
            <a:r>
              <a:rPr lang="ru-RU" sz="2800" b="1" dirty="0" err="1"/>
              <a:t>гадаєш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з того, </a:t>
            </a:r>
            <a:r>
              <a:rPr lang="ru-RU" sz="2800" b="1" dirty="0" err="1"/>
              <a:t>що</a:t>
            </a:r>
            <a:r>
              <a:rPr lang="ru-RU" sz="2800" b="1" dirty="0"/>
              <a:t> тебе </a:t>
            </a:r>
            <a:r>
              <a:rPr lang="ru-RU" sz="2800" b="1" dirty="0" err="1"/>
              <a:t>оточує</a:t>
            </a:r>
            <a:r>
              <a:rPr lang="ru-RU" sz="2800" b="1" dirty="0"/>
              <a:t>, </a:t>
            </a:r>
            <a:r>
              <a:rPr lang="ru-RU" sz="2800" b="1" dirty="0" err="1"/>
              <a:t>належить</a:t>
            </a:r>
            <a:r>
              <a:rPr lang="ru-RU" sz="2800" b="1" dirty="0"/>
              <a:t> до </a:t>
            </a:r>
            <a:r>
              <a:rPr lang="ru-RU" sz="2800" b="1" dirty="0" err="1"/>
              <a:t>тіл</a:t>
            </a:r>
            <a:r>
              <a:rPr lang="ru-RU" sz="2800" b="1" dirty="0"/>
              <a:t> </a:t>
            </a:r>
            <a:r>
              <a:rPr lang="ru-RU" sz="2800" b="1" dirty="0" err="1"/>
              <a:t>природи</a:t>
            </a:r>
            <a:r>
              <a:rPr lang="ru-RU" sz="2800" b="1" dirty="0"/>
              <a:t>? </a:t>
            </a:r>
            <a:r>
              <a:rPr lang="ru-RU" sz="2800" b="1" dirty="0" err="1"/>
              <a:t>Що</a:t>
            </a:r>
            <a:r>
              <a:rPr lang="ru-RU" sz="2800" b="1" dirty="0"/>
              <a:t> — </a:t>
            </a:r>
            <a:r>
              <a:rPr lang="ru-RU" sz="2800" b="1" dirty="0" err="1"/>
              <a:t>ні</a:t>
            </a:r>
            <a:r>
              <a:rPr lang="ru-RU" sz="2800" b="1" dirty="0"/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37682" y="503781"/>
            <a:ext cx="8732066" cy="7698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0909"/>
          <a:stretch/>
        </p:blipFill>
        <p:spPr>
          <a:xfrm>
            <a:off x="892172" y="1688972"/>
            <a:ext cx="6379486" cy="408622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579476" y="1688972"/>
            <a:ext cx="3850526" cy="18997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Назви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об’єкти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природи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Назви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предмети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створені</a:t>
            </a:r>
            <a:r>
              <a:rPr lang="ru-RU" sz="2800" b="1" dirty="0" smtClean="0"/>
              <a:t> руками людей. 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79476" y="3732083"/>
            <a:ext cx="3850526" cy="20431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Все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створено руками </a:t>
            </a:r>
            <a:r>
              <a:rPr lang="ru-RU" sz="2800" b="1" dirty="0" err="1"/>
              <a:t>людини</a:t>
            </a:r>
            <a:r>
              <a:rPr lang="ru-RU" sz="2800" b="1" dirty="0"/>
              <a:t>, -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рукотворний</a:t>
            </a:r>
            <a:r>
              <a:rPr lang="ru-RU" sz="2800" b="1" dirty="0"/>
              <a:t> </a:t>
            </a:r>
            <a:r>
              <a:rPr lang="ru-RU" sz="2800" b="1" dirty="0" err="1"/>
              <a:t>світ</a:t>
            </a:r>
            <a:r>
              <a:rPr lang="ru-RU" sz="2800" b="1" dirty="0"/>
              <a:t> </a:t>
            </a:r>
            <a:r>
              <a:rPr lang="ru-RU" sz="2800" b="1" dirty="0" err="1"/>
              <a:t>навколо</a:t>
            </a:r>
            <a:r>
              <a:rPr lang="ru-RU" sz="2800" b="1" dirty="0"/>
              <a:t> нас.</a:t>
            </a:r>
          </a:p>
        </p:txBody>
      </p:sp>
    </p:spTree>
    <p:extLst>
      <p:ext uri="{BB962C8B-B14F-4D97-AF65-F5344CB8AC3E}">
        <p14:creationId xmlns:p14="http://schemas.microsoft.com/office/powerpoint/2010/main" val="32128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6539" y="473347"/>
            <a:ext cx="8732066" cy="9686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69571" y="1543949"/>
            <a:ext cx="6187093" cy="3365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Тебе </a:t>
            </a:r>
            <a:r>
              <a:rPr lang="ru-RU" sz="2800" b="1" dirty="0" err="1" smtClean="0"/>
              <a:t>оточує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безмежний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предметів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зроблені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завдяки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праці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розуму</a:t>
            </a:r>
            <a:r>
              <a:rPr lang="ru-RU" sz="2800" b="1" dirty="0" smtClean="0"/>
              <a:t> й </a:t>
            </a:r>
            <a:r>
              <a:rPr lang="ru-RU" sz="2800" b="1" dirty="0" err="1" smtClean="0"/>
              <a:t>винахідливості</a:t>
            </a:r>
            <a:r>
              <a:rPr lang="ru-RU" sz="2800" b="1" dirty="0" smtClean="0"/>
              <a:t> людей. Людина </a:t>
            </a:r>
            <a:r>
              <a:rPr lang="ru-RU" sz="2800" b="1" dirty="0" err="1"/>
              <a:t>створює</a:t>
            </a:r>
            <a:r>
              <a:rPr lang="ru-RU" sz="2800" b="1" dirty="0"/>
              <a:t> </a:t>
            </a:r>
            <a:r>
              <a:rPr lang="ru-RU" sz="2800" b="1" dirty="0" err="1" smtClean="0"/>
              <a:t>прилади</a:t>
            </a:r>
            <a:r>
              <a:rPr lang="ru-RU" sz="2800" b="1" dirty="0" smtClean="0"/>
              <a:t>, </a:t>
            </a:r>
            <a:r>
              <a:rPr lang="ru-RU" sz="2800" b="1" dirty="0" err="1"/>
              <a:t>продукти</a:t>
            </a:r>
            <a:r>
              <a:rPr lang="ru-RU" sz="2800" b="1" dirty="0"/>
              <a:t>, </a:t>
            </a:r>
            <a:r>
              <a:rPr lang="uk-UA" sz="2800" b="1" dirty="0"/>
              <a:t>одяг, меблі тощо</a:t>
            </a:r>
            <a:r>
              <a:rPr lang="uk-UA" sz="2800" b="1" dirty="0" smtClean="0"/>
              <a:t>, </a:t>
            </a:r>
            <a:r>
              <a:rPr lang="ru-RU" sz="2800" b="1" dirty="0" err="1" smtClean="0"/>
              <a:t>необхідні</a:t>
            </a:r>
            <a:r>
              <a:rPr lang="ru-RU" sz="2800" b="1" dirty="0" smtClean="0"/>
              <a:t> </a:t>
            </a:r>
            <a:r>
              <a:rPr lang="ru-RU" sz="2800" b="1" dirty="0"/>
              <a:t>для </a:t>
            </a:r>
            <a:r>
              <a:rPr lang="ru-RU" sz="2800" b="1" dirty="0" err="1"/>
              <a:t>свого</a:t>
            </a:r>
            <a:r>
              <a:rPr lang="ru-RU" sz="2800" b="1" dirty="0"/>
              <a:t> </a:t>
            </a:r>
            <a:r>
              <a:rPr lang="ru-RU" sz="2800" b="1" dirty="0" err="1"/>
              <a:t>існування</a:t>
            </a:r>
            <a:r>
              <a:rPr lang="ru-RU" sz="2800" b="1" dirty="0"/>
              <a:t>. </a:t>
            </a:r>
            <a:r>
              <a:rPr lang="ru-RU" sz="2800" b="1" dirty="0" err="1" smtClean="0"/>
              <a:t>Ці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виготовлені</a:t>
            </a:r>
            <a:r>
              <a:rPr lang="ru-RU" sz="2800" b="1" dirty="0" smtClean="0"/>
              <a:t> </a:t>
            </a:r>
            <a:r>
              <a:rPr lang="ru-RU" sz="2800" b="1" dirty="0"/>
              <a:t>з </a:t>
            </a:r>
            <a:r>
              <a:rPr lang="ru-RU" sz="2800" b="1" dirty="0" err="1"/>
              <a:t>різних</a:t>
            </a:r>
            <a:r>
              <a:rPr lang="ru-RU" sz="2800" b="1" dirty="0"/>
              <a:t> </a:t>
            </a:r>
            <a:r>
              <a:rPr lang="ru-RU" sz="2800" b="1" dirty="0" err="1"/>
              <a:t>матеріалів</a:t>
            </a:r>
            <a:r>
              <a:rPr lang="ru-RU" sz="2800" b="1" dirty="0"/>
              <a:t>.</a:t>
            </a: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44" y="1641921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168778" y="5044109"/>
            <a:ext cx="6487886" cy="9924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замислювався ти над тим, з чого зроблені предмети, які навколо тебе?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492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8311" y="494528"/>
            <a:ext cx="8732066" cy="735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311" y="1230086"/>
            <a:ext cx="8885570" cy="49981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67672" y="5766554"/>
            <a:ext cx="10125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Взято з каналу З </a:t>
            </a:r>
            <a:r>
              <a:rPr lang="ru-RU" dirty="0" err="1"/>
              <a:t>любов'ю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-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</a:t>
            </a:r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4397" y="483643"/>
            <a:ext cx="9845205" cy="877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Проаналізуй стрічки, </a:t>
            </a:r>
            <a:r>
              <a:rPr lang="uk-UA" sz="4000" b="1" dirty="0" smtClean="0">
                <a:solidFill>
                  <a:schemeClr val="bg1"/>
                </a:solidFill>
              </a:rPr>
              <a:t>що </a:t>
            </a:r>
            <a:r>
              <a:rPr lang="uk-UA" sz="4000" b="1" dirty="0">
                <a:solidFill>
                  <a:schemeClr val="bg1"/>
                </a:solidFill>
              </a:rPr>
              <a:t>- з </a:t>
            </a:r>
            <a:r>
              <a:rPr lang="uk-UA" sz="4000" b="1" dirty="0" smtClean="0">
                <a:solidFill>
                  <a:schemeClr val="bg1"/>
                </a:solidFill>
              </a:rPr>
              <a:t>чого зроблено?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28" y="1612681"/>
            <a:ext cx="1961350" cy="45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44" y="1602750"/>
            <a:ext cx="1937656" cy="46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62" y="1612681"/>
            <a:ext cx="1959869" cy="460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23" y="1612681"/>
            <a:ext cx="1908856" cy="44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70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561</Words>
  <Application>Microsoft Office PowerPoint</Application>
  <PresentationFormat>Произвольный</PresentationFormat>
  <Paragraphs>92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86</cp:revision>
  <dcterms:created xsi:type="dcterms:W3CDTF">2018-01-05T16:38:53Z</dcterms:created>
  <dcterms:modified xsi:type="dcterms:W3CDTF">2024-03-08T09:17:46Z</dcterms:modified>
</cp:coreProperties>
</file>