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23" r:id="rId3"/>
    <p:sldId id="316" r:id="rId4"/>
    <p:sldId id="284" r:id="rId5"/>
    <p:sldId id="286" r:id="rId6"/>
    <p:sldId id="317" r:id="rId7"/>
    <p:sldId id="302" r:id="rId8"/>
    <p:sldId id="287" r:id="rId9"/>
    <p:sldId id="289" r:id="rId10"/>
    <p:sldId id="318" r:id="rId11"/>
    <p:sldId id="320" r:id="rId12"/>
    <p:sldId id="291" r:id="rId13"/>
    <p:sldId id="321" r:id="rId14"/>
    <p:sldId id="315" r:id="rId15"/>
    <p:sldId id="322" r:id="rId16"/>
    <p:sldId id="309" r:id="rId17"/>
    <p:sldId id="308" r:id="rId18"/>
    <p:sldId id="324" r:id="rId19"/>
    <p:sldId id="307" r:id="rId20"/>
    <p:sldId id="32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31"/>
    <a:srgbClr val="2F3242"/>
    <a:srgbClr val="722651"/>
    <a:srgbClr val="DED231"/>
    <a:srgbClr val="C31D58"/>
    <a:srgbClr val="295FFF"/>
    <a:srgbClr val="27C268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/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зимно</a:t>
          </a:r>
          <a:endParaRPr lang="ru-RU" sz="28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2800" b="1" dirty="0" smtClean="0"/>
            <a:t>дощило</a:t>
          </a:r>
          <a:endParaRPr lang="ru-RU" sz="2800" b="1" dirty="0"/>
        </a:p>
      </dgm:t>
    </dgm:pt>
    <dgm:pt modelId="{E85B6E4D-70A7-4DB1-A1A0-A1519B498753}" type="parTrans" cxnId="{748E59BD-2C29-4AF4-AC12-330BF3616D1D}">
      <dgm:prSet/>
      <dgm:spPr>
        <a:solidFill>
          <a:srgbClr val="00B0F0"/>
        </a:solidFill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b="1" dirty="0" smtClean="0"/>
            <a:t>вітряно</a:t>
          </a:r>
          <a:endParaRPr lang="ru-RU" sz="2800" b="1" dirty="0"/>
        </a:p>
      </dgm:t>
    </dgm:pt>
    <dgm:pt modelId="{FB51DD19-8365-4539-BC19-2E62842AA665}" type="parTrans" cxnId="{61E4E69C-425F-4B4A-8490-8F0B3788F53E}">
      <dgm:prSet/>
      <dgm:spPr>
        <a:solidFill>
          <a:srgbClr val="7030A0"/>
        </a:solidFill>
        <a:ln w="19050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err="1" smtClean="0"/>
            <a:t>сонячно</a:t>
          </a:r>
          <a:endParaRPr lang="ru-RU" sz="28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2800" b="1" dirty="0" err="1" smtClean="0"/>
            <a:t>спекотно</a:t>
          </a:r>
          <a:endParaRPr lang="ru-RU" sz="2800" b="1" dirty="0"/>
        </a:p>
      </dgm:t>
    </dgm:pt>
    <dgm:pt modelId="{43D7AFE5-A151-4A39-BE65-75D4FCB60E50}" type="parTrans" cxnId="{91C5C2D8-1F85-480C-BB37-28924ED47A5F}">
      <dgm:prSet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22425" custRadScaleRad="108665" custRadScaleInc="2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 custRadScaleRad="1146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243B7-BECB-497B-AC88-32BFE7955244}" type="presOf" srcId="{E85B6E4D-70A7-4DB1-A1A0-A1519B498753}" destId="{97AF4133-705B-422C-A43F-E1CBC8EB6FB8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068A8F2B-9D80-4091-A357-B0A000E070DD}" type="presOf" srcId="{2252AE63-8550-48D5-B76D-33F4776E21D7}" destId="{BB208B9D-B692-4ADE-BCA6-F15EAB400D8C}" srcOrd="0" destOrd="0" presId="urn:microsoft.com/office/officeart/2005/8/layout/radial4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BEAB518E-FCB6-4964-B043-A05ACF00E4E5}" type="presOf" srcId="{43D7AFE5-A151-4A39-BE65-75D4FCB60E50}" destId="{ADD48452-783F-4794-8177-6F90FAAEFC3F}" srcOrd="0" destOrd="0" presId="urn:microsoft.com/office/officeart/2005/8/layout/radial4"/>
    <dgm:cxn modelId="{9385B59A-7C2F-44C5-A6E2-36682F4CC4C4}" type="presOf" srcId="{3F736675-4146-4E95-9E88-00E945979D80}" destId="{886191E9-BEED-4D49-9BC0-55CF97BBD098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25FD3E16-DD82-463E-AA20-3F31DC97011B}" type="presOf" srcId="{E14F5D1D-2235-4A78-B962-6AB89CDB34AD}" destId="{93688CAB-E69F-4828-B1A4-C8BA928A3C5C}" srcOrd="0" destOrd="0" presId="urn:microsoft.com/office/officeart/2005/8/layout/radial4"/>
    <dgm:cxn modelId="{04B6AA2D-6C87-48B1-8A7B-F45C3C5C70E3}" type="presOf" srcId="{D4781B1E-F8C4-4597-843A-0EAE9000DD23}" destId="{E3DA2B5F-5B05-4A0B-A7DD-509193D4E17C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4860C95D-9718-4B3B-9ADF-11EA9913E501}" type="presOf" srcId="{0751368C-5490-4419-8EE3-56792E0EC74B}" destId="{CDA86CE5-EC7C-46F2-A933-03A0CFACB5F2}" srcOrd="0" destOrd="0" presId="urn:microsoft.com/office/officeart/2005/8/layout/radial4"/>
    <dgm:cxn modelId="{245DD970-9F81-4DB1-A9D9-99EA0F359293}" type="presOf" srcId="{46F52824-6C77-4C95-9D70-53F13A911034}" destId="{322D643B-98E7-48FB-B365-19A4E35E80BE}" srcOrd="0" destOrd="0" presId="urn:microsoft.com/office/officeart/2005/8/layout/radial4"/>
    <dgm:cxn modelId="{3C4A66F2-67D1-416A-A12A-86BD3F4BE3E6}" type="presOf" srcId="{FB51DD19-8365-4539-BC19-2E62842AA665}" destId="{57DF4519-05E7-4E60-B563-B73106BC51CA}" srcOrd="0" destOrd="0" presId="urn:microsoft.com/office/officeart/2005/8/layout/radial4"/>
    <dgm:cxn modelId="{46010D5F-E9C5-4ED0-AC3C-A1C25C700373}" type="presOf" srcId="{C7962517-4C5C-42CA-BFBB-E232FC2B266D}" destId="{2BCCC9C3-A556-4EBF-A2F7-AA7AE81151C5}" srcOrd="0" destOrd="0" presId="urn:microsoft.com/office/officeart/2005/8/layout/radial4"/>
    <dgm:cxn modelId="{B3B959D5-A3B0-460A-9E78-913422B26A1D}" type="presOf" srcId="{D11BE1E0-2FCF-4F5D-B40C-C9F46BE22818}" destId="{A1DA17EA-73B1-430F-B0C0-A6399710F092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A7B39DF2-5C3E-4CB7-A216-B286A285A043}" type="presOf" srcId="{F016CD53-4314-44C8-8851-271A8386442A}" destId="{F21D2CB4-61F7-4C96-88D6-482ADA1F7E14}" srcOrd="0" destOrd="0" presId="urn:microsoft.com/office/officeart/2005/8/layout/radial4"/>
    <dgm:cxn modelId="{DB91CFCB-346A-433D-A41F-AFBE6592A16D}" type="presParOf" srcId="{E3DA2B5F-5B05-4A0B-A7DD-509193D4E17C}" destId="{A1DA17EA-73B1-430F-B0C0-A6399710F092}" srcOrd="0" destOrd="0" presId="urn:microsoft.com/office/officeart/2005/8/layout/radial4"/>
    <dgm:cxn modelId="{CDD15684-A953-43B4-BB66-D4BA38DBF9FB}" type="presParOf" srcId="{E3DA2B5F-5B05-4A0B-A7DD-509193D4E17C}" destId="{322D643B-98E7-48FB-B365-19A4E35E80BE}" srcOrd="1" destOrd="0" presId="urn:microsoft.com/office/officeart/2005/8/layout/radial4"/>
    <dgm:cxn modelId="{AAEB3D24-EBAB-4120-9BE4-F34CAEF1E42C}" type="presParOf" srcId="{E3DA2B5F-5B05-4A0B-A7DD-509193D4E17C}" destId="{93688CAB-E69F-4828-B1A4-C8BA928A3C5C}" srcOrd="2" destOrd="0" presId="urn:microsoft.com/office/officeart/2005/8/layout/radial4"/>
    <dgm:cxn modelId="{927B2B43-3F26-4F5E-9A3D-DFAD7CC43F48}" type="presParOf" srcId="{E3DA2B5F-5B05-4A0B-A7DD-509193D4E17C}" destId="{97AF4133-705B-422C-A43F-E1CBC8EB6FB8}" srcOrd="3" destOrd="0" presId="urn:microsoft.com/office/officeart/2005/8/layout/radial4"/>
    <dgm:cxn modelId="{541D0D13-F156-4194-A504-CE3517DE3B5A}" type="presParOf" srcId="{E3DA2B5F-5B05-4A0B-A7DD-509193D4E17C}" destId="{F21D2CB4-61F7-4C96-88D6-482ADA1F7E14}" srcOrd="4" destOrd="0" presId="urn:microsoft.com/office/officeart/2005/8/layout/radial4"/>
    <dgm:cxn modelId="{913C590C-CB28-4F5D-81ED-515EDF640798}" type="presParOf" srcId="{E3DA2B5F-5B05-4A0B-A7DD-509193D4E17C}" destId="{57DF4519-05E7-4E60-B563-B73106BC51CA}" srcOrd="5" destOrd="0" presId="urn:microsoft.com/office/officeart/2005/8/layout/radial4"/>
    <dgm:cxn modelId="{F6F6C888-D283-4184-ACA1-63CEBD9E9D23}" type="presParOf" srcId="{E3DA2B5F-5B05-4A0B-A7DD-509193D4E17C}" destId="{2BCCC9C3-A556-4EBF-A2F7-AA7AE81151C5}" srcOrd="6" destOrd="0" presId="urn:microsoft.com/office/officeart/2005/8/layout/radial4"/>
    <dgm:cxn modelId="{CEDDF71F-797D-4EDD-83C9-41833BA60763}" type="presParOf" srcId="{E3DA2B5F-5B05-4A0B-A7DD-509193D4E17C}" destId="{CDA86CE5-EC7C-46F2-A933-03A0CFACB5F2}" srcOrd="7" destOrd="0" presId="urn:microsoft.com/office/officeart/2005/8/layout/radial4"/>
    <dgm:cxn modelId="{03416BA8-3301-453A-9D97-AA492DAB67FE}" type="presParOf" srcId="{E3DA2B5F-5B05-4A0B-A7DD-509193D4E17C}" destId="{886191E9-BEED-4D49-9BC0-55CF97BBD098}" srcOrd="8" destOrd="0" presId="urn:microsoft.com/office/officeart/2005/8/layout/radial4"/>
    <dgm:cxn modelId="{27656301-91B2-4C1E-BEC6-4A07596FD4AE}" type="presParOf" srcId="{E3DA2B5F-5B05-4A0B-A7DD-509193D4E17C}" destId="{ADD48452-783F-4794-8177-6F90FAAEFC3F}" srcOrd="9" destOrd="0" presId="urn:microsoft.com/office/officeart/2005/8/layout/radial4"/>
    <dgm:cxn modelId="{F6545B05-39C4-48BF-94C2-920E983FF97C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039286" y="2047794"/>
          <a:ext cx="1518519" cy="15185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урок</a:t>
          </a:r>
          <a:endParaRPr lang="ru-RU" sz="3900" b="1" kern="1200" dirty="0"/>
        </a:p>
      </dsp:txBody>
      <dsp:txXfrm>
        <a:off x="3261668" y="2270176"/>
        <a:ext cx="1073755" cy="1073755"/>
      </dsp:txXfrm>
    </dsp:sp>
    <dsp:sp modelId="{322D643B-98E7-48FB-B365-19A4E35E80BE}">
      <dsp:nvSpPr>
        <dsp:cNvPr id="0" name=""/>
        <dsp:cNvSpPr/>
      </dsp:nvSpPr>
      <dsp:spPr>
        <a:xfrm rot="10800000">
          <a:off x="1568630" y="2590665"/>
          <a:ext cx="1389769" cy="432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847333" y="2230017"/>
          <a:ext cx="1442593" cy="1154074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зимно</a:t>
          </a:r>
          <a:endParaRPr lang="ru-RU" sz="2800" b="1" kern="1200" dirty="0"/>
        </a:p>
      </dsp:txBody>
      <dsp:txXfrm>
        <a:off x="881135" y="2263819"/>
        <a:ext cx="1374989" cy="1086470"/>
      </dsp:txXfrm>
    </dsp:sp>
    <dsp:sp modelId="{97AF4133-705B-422C-A43F-E1CBC8EB6FB8}">
      <dsp:nvSpPr>
        <dsp:cNvPr id="0" name=""/>
        <dsp:cNvSpPr/>
      </dsp:nvSpPr>
      <dsp:spPr>
        <a:xfrm rot="13111308">
          <a:off x="1785327" y="1591068"/>
          <a:ext cx="1515067" cy="432778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228892" y="758619"/>
          <a:ext cx="1442593" cy="1154074"/>
        </a:xfrm>
        <a:prstGeom prst="roundRect">
          <a:avLst>
            <a:gd name="adj" fmla="val 10000"/>
          </a:avLst>
        </a:prstGeom>
        <a:solidFill>
          <a:srgbClr val="00B0F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дощило</a:t>
          </a:r>
          <a:endParaRPr lang="ru-RU" sz="2800" b="1" kern="1200" dirty="0"/>
        </a:p>
      </dsp:txBody>
      <dsp:txXfrm>
        <a:off x="1262694" y="792421"/>
        <a:ext cx="1374989" cy="1086470"/>
      </dsp:txXfrm>
    </dsp:sp>
    <dsp:sp modelId="{57DF4519-05E7-4E60-B563-B73106BC51CA}">
      <dsp:nvSpPr>
        <dsp:cNvPr id="0" name=""/>
        <dsp:cNvSpPr/>
      </dsp:nvSpPr>
      <dsp:spPr>
        <a:xfrm rot="16200000">
          <a:off x="3103661" y="1055634"/>
          <a:ext cx="1389769" cy="43277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 w="1905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852832" y="101"/>
          <a:ext cx="1891427" cy="1154074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вітряно</a:t>
          </a:r>
          <a:endParaRPr lang="ru-RU" sz="2800" b="1" kern="1200" dirty="0"/>
        </a:p>
      </dsp:txBody>
      <dsp:txXfrm>
        <a:off x="2886634" y="33903"/>
        <a:ext cx="1823823" cy="1086470"/>
      </dsp:txXfrm>
    </dsp:sp>
    <dsp:sp modelId="{CDA86CE5-EC7C-46F2-A933-03A0CFACB5F2}">
      <dsp:nvSpPr>
        <dsp:cNvPr id="0" name=""/>
        <dsp:cNvSpPr/>
      </dsp:nvSpPr>
      <dsp:spPr>
        <a:xfrm rot="19491538">
          <a:off x="4350963" y="1648448"/>
          <a:ext cx="1572364" cy="43277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4896989" y="835280"/>
          <a:ext cx="1766095" cy="1154074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сонячно</a:t>
          </a:r>
          <a:endParaRPr lang="ru-RU" sz="2800" b="1" kern="1200" dirty="0"/>
        </a:p>
      </dsp:txBody>
      <dsp:txXfrm>
        <a:off x="4930791" y="869082"/>
        <a:ext cx="1698491" cy="1086470"/>
      </dsp:txXfrm>
    </dsp:sp>
    <dsp:sp modelId="{ADD48452-783F-4794-8177-6F90FAAEFC3F}">
      <dsp:nvSpPr>
        <dsp:cNvPr id="0" name=""/>
        <dsp:cNvSpPr/>
      </dsp:nvSpPr>
      <dsp:spPr>
        <a:xfrm>
          <a:off x="4656647" y="2590665"/>
          <a:ext cx="1698273" cy="432778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 w="28575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5510707" y="2230017"/>
          <a:ext cx="1688425" cy="1154074"/>
        </a:xfrm>
        <a:prstGeom prst="roundRect">
          <a:avLst>
            <a:gd name="adj" fmla="val 10000"/>
          </a:avLst>
        </a:prstGeom>
        <a:solidFill>
          <a:srgbClr val="FF0000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err="1" smtClean="0"/>
            <a:t>спекотно</a:t>
          </a:r>
          <a:endParaRPr lang="ru-RU" sz="2800" b="1" kern="1200" dirty="0"/>
        </a:p>
      </dsp:txBody>
      <dsp:txXfrm>
        <a:off x="5544509" y="2263819"/>
        <a:ext cx="1620821" cy="108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3744" y="4264422"/>
            <a:ext cx="8523514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Чому Сонце на Землі — найголовніше?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3058" y="1309117"/>
            <a:ext cx="312420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світ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_Эсмира_2\_free_2023-10-04-23-33-4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884575"/>
            <a:ext cx="3135086" cy="313508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936034" y="1521011"/>
            <a:ext cx="554096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 </a:t>
            </a:r>
            <a:r>
              <a:rPr lang="ru-RU" sz="3200" b="1" dirty="0" err="1" smtClean="0">
                <a:solidFill>
                  <a:schemeClr val="bg1"/>
                </a:solidFill>
              </a:rPr>
              <a:t>Сонячне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світло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яке ми </a:t>
            </a:r>
            <a:r>
              <a:rPr lang="ru-RU" sz="3200" b="1" dirty="0" err="1" smtClean="0">
                <a:solidFill>
                  <a:schemeClr val="bg1"/>
                </a:solidFill>
              </a:rPr>
              <a:t>бачимо</a:t>
            </a:r>
            <a:r>
              <a:rPr lang="ru-RU" sz="3200" b="1" dirty="0" smtClean="0">
                <a:solidFill>
                  <a:schemeClr val="bg1"/>
                </a:solidFill>
              </a:rPr>
              <a:t>, —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це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світлова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енергія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Сонця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25286" y="3140567"/>
            <a:ext cx="5551714" cy="26832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Ця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енергія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передається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на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 defTabSz="4930775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Землю</a:t>
            </a:r>
            <a:r>
              <a:rPr lang="ru-RU" b="1" dirty="0">
                <a:solidFill>
                  <a:schemeClr val="bg1"/>
                </a:solidFill>
              </a:rPr>
              <a:t>, і, </a:t>
            </a:r>
            <a:r>
              <a:rPr lang="ru-RU" b="1" dirty="0" err="1">
                <a:solidFill>
                  <a:schemeClr val="bg1"/>
                </a:solidFill>
              </a:rPr>
              <a:t>хоча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вона невидима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ми </a:t>
            </a:r>
            <a:r>
              <a:rPr lang="ru-RU" b="1" dirty="0" err="1" smtClean="0">
                <a:solidFill>
                  <a:schemeClr val="bg1"/>
                </a:solidFill>
              </a:rPr>
              <a:t>відчуваємо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</a:rPr>
              <a:t>її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шкірою</a:t>
            </a:r>
            <a:r>
              <a:rPr lang="ru-RU" b="1" dirty="0" smtClean="0">
                <a:solidFill>
                  <a:schemeClr val="bg1"/>
                </a:solidFill>
              </a:rPr>
              <a:t>, особливо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 defTabSz="4930775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в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спекотні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b="1" dirty="0" err="1">
                <a:solidFill>
                  <a:schemeClr val="bg1"/>
                </a:solidFill>
              </a:rPr>
              <a:t>літні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дні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marL="0" indent="0"/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0081" y="499435"/>
            <a:ext cx="8732066" cy="789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Сонячне світло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_Эсмира_2\_free_2023-10-04-23-40-2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009" y="1521011"/>
            <a:ext cx="4302848" cy="43028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zooclub.com.ua/img/images/syhopytn%20zerepa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9471" y="4479599"/>
            <a:ext cx="2844912" cy="1985444"/>
          </a:xfrm>
          <a:prstGeom prst="round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1836013" y="1414068"/>
            <a:ext cx="8614357" cy="16456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</a:t>
            </a:r>
            <a:r>
              <a:rPr lang="ru-RU" sz="2400" b="1" dirty="0" err="1" smtClean="0">
                <a:solidFill>
                  <a:schemeClr val="bg1"/>
                </a:solidFill>
              </a:rPr>
              <a:t>Риби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жаби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змії</a:t>
            </a:r>
            <a:r>
              <a:rPr lang="ru-RU" sz="2400" b="1" dirty="0" smtClean="0">
                <a:solidFill>
                  <a:schemeClr val="bg1"/>
                </a:solidFill>
              </a:rPr>
              <a:t>, черепахи на </a:t>
            </a:r>
            <a:r>
              <a:rPr lang="ru-RU" sz="2400" b="1" dirty="0" err="1" smtClean="0">
                <a:solidFill>
                  <a:schemeClr val="bg1"/>
                </a:solidFill>
              </a:rPr>
              <a:t>холоді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перестають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рухатися</a:t>
            </a:r>
            <a:r>
              <a:rPr lang="ru-RU" sz="2400" b="1" dirty="0" smtClean="0">
                <a:solidFill>
                  <a:schemeClr val="bg1"/>
                </a:solidFill>
              </a:rPr>
              <a:t>. Тому з </a:t>
            </a:r>
            <a:r>
              <a:rPr lang="ru-RU" sz="2400" b="1" dirty="0" err="1" smtClean="0">
                <a:solidFill>
                  <a:schemeClr val="bg1"/>
                </a:solidFill>
              </a:rPr>
              <a:t>настанням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холодів</a:t>
            </a:r>
            <a:r>
              <a:rPr lang="ru-RU" sz="2400" b="1" dirty="0" smtClean="0">
                <a:solidFill>
                  <a:schemeClr val="bg1"/>
                </a:solidFill>
              </a:rPr>
              <a:t>, вони </a:t>
            </a:r>
            <a:r>
              <a:rPr lang="ru-RU" sz="2400" b="1" dirty="0" err="1" smtClean="0">
                <a:solidFill>
                  <a:schemeClr val="bg1"/>
                </a:solidFill>
              </a:rPr>
              <a:t>шукають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схованки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щоб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спокійно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перезимувати</a:t>
            </a:r>
            <a:r>
              <a:rPr lang="ru-RU" sz="2400" b="1" dirty="0" smtClean="0">
                <a:solidFill>
                  <a:schemeClr val="bg1"/>
                </a:solidFill>
              </a:rPr>
              <a:t>.  </a:t>
            </a:r>
            <a:r>
              <a:rPr lang="ru-RU" sz="2400" b="1" dirty="0" err="1" smtClean="0">
                <a:solidFill>
                  <a:schemeClr val="bg1"/>
                </a:solidFill>
              </a:rPr>
              <a:t>Навесні</a:t>
            </a:r>
            <a:r>
              <a:rPr lang="ru-RU" sz="2400" b="1" dirty="0" smtClean="0">
                <a:solidFill>
                  <a:schemeClr val="bg1"/>
                </a:solidFill>
              </a:rPr>
              <a:t>, коли </a:t>
            </a:r>
            <a:r>
              <a:rPr lang="ru-RU" sz="2400" b="1" dirty="0" err="1" smtClean="0">
                <a:solidFill>
                  <a:schemeClr val="bg1"/>
                </a:solidFill>
              </a:rPr>
              <a:t>потепліє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тіло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тварин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нагрівається</a:t>
            </a:r>
            <a:r>
              <a:rPr lang="ru-RU" sz="2400" b="1" dirty="0" smtClean="0">
                <a:solidFill>
                  <a:schemeClr val="bg1"/>
                </a:solidFill>
              </a:rPr>
              <a:t>. Вони </a:t>
            </a:r>
            <a:r>
              <a:rPr lang="ru-RU" sz="2400" b="1" dirty="0" err="1" smtClean="0">
                <a:solidFill>
                  <a:schemeClr val="bg1"/>
                </a:solidFill>
              </a:rPr>
              <a:t>знову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стають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рухливими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http://fish.kiev.ua/images/monodactylus_argent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9896" y="4560117"/>
            <a:ext cx="2910164" cy="1649183"/>
          </a:xfrm>
          <a:prstGeom prst="round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4" descr="http://www.zmeuga.ru/semz2/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428" y="3189232"/>
            <a:ext cx="3162300" cy="1800186"/>
          </a:xfrm>
          <a:prstGeom prst="round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6" descr="http://i7.fastpic.ru/big/2010/0624/ec/ce1dd0e1dbeb07fc42ab356ba8e23a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7545" y="3189232"/>
            <a:ext cx="2840951" cy="1746908"/>
          </a:xfrm>
          <a:prstGeom prst="roundRect">
            <a:avLst/>
          </a:prstGeom>
          <a:ln w="381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777159" y="536998"/>
            <a:ext cx="8732066" cy="789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Сонячне тепло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0081" y="499435"/>
            <a:ext cx="8732066" cy="789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Значення Сонця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4036" y="1550086"/>
            <a:ext cx="5152736" cy="41322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  Ти знаєш, що всі істоти на Землі дихають. А збагачують повітря киснем рослини. Проте </a:t>
            </a:r>
            <a:r>
              <a:rPr lang="uk-UA" sz="2800" b="1" dirty="0" smtClean="0">
                <a:solidFill>
                  <a:srgbClr val="FFFF00"/>
                </a:solidFill>
              </a:rPr>
              <a:t>виробляти кисень рослини можуть лише на світлі. </a:t>
            </a:r>
            <a:r>
              <a:rPr lang="uk-UA" sz="2800" b="1" dirty="0" smtClean="0"/>
              <a:t>Отже, якби не Сонце, то на Землі не було б кисню. Не було б тепла, і все живе загинуло б..</a:t>
            </a:r>
            <a:endParaRPr lang="ru-RU" sz="2800" b="1" dirty="0"/>
          </a:p>
        </p:txBody>
      </p:sp>
      <p:pic>
        <p:nvPicPr>
          <p:cNvPr id="9" name="Picture 2" descr="ÐÐ°ÑÑÐ¸Ð½ÐºÐ¸ Ð¿Ð¾ Ð·Ð°Ð¿ÑÐ¾ÑÑ Ð»ÑÑ ÑÐ¾Ð½ÑÑÐ½Ð¸Ð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/>
          <a:stretch/>
        </p:blipFill>
        <p:spPr bwMode="auto">
          <a:xfrm>
            <a:off x="5903714" y="1658943"/>
            <a:ext cx="5627844" cy="365751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 txBox="1">
            <a:spLocks/>
          </p:cNvSpPr>
          <p:nvPr/>
        </p:nvSpPr>
        <p:spPr>
          <a:xfrm>
            <a:off x="2822114" y="1650287"/>
            <a:ext cx="8051534" cy="10708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uk-UA" sz="2800" b="1" dirty="0">
                <a:solidFill>
                  <a:schemeClr val="bg1"/>
                </a:solidFill>
              </a:rPr>
              <a:t> Сонячна енергія </a:t>
            </a:r>
            <a:r>
              <a:rPr lang="uk-UA" sz="2800" b="1" dirty="0" smtClean="0">
                <a:solidFill>
                  <a:schemeClr val="bg1"/>
                </a:solidFill>
              </a:rPr>
              <a:t>передається тваринам </a:t>
            </a:r>
            <a:r>
              <a:rPr lang="uk-UA" sz="2800" b="1" dirty="0">
                <a:solidFill>
                  <a:schemeClr val="bg1"/>
                </a:solidFill>
              </a:rPr>
              <a:t>і людям,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коли </a:t>
            </a:r>
            <a:r>
              <a:rPr lang="uk-UA" sz="2800" b="1" dirty="0">
                <a:solidFill>
                  <a:schemeClr val="bg1"/>
                </a:solidFill>
              </a:rPr>
              <a:t>вони живляться </a:t>
            </a:r>
            <a:r>
              <a:rPr lang="uk-UA" sz="2800" b="1" dirty="0" smtClean="0">
                <a:solidFill>
                  <a:schemeClr val="bg1"/>
                </a:solidFill>
              </a:rPr>
              <a:t>рослинами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6" descr="http://zoo-sib.ru/wp-content/uploads/2010/10/kormlenie-krol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66" y="2930724"/>
            <a:ext cx="2954083" cy="19985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223481" y="689398"/>
            <a:ext cx="8732066" cy="789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Сонячна енергія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7" y="438158"/>
            <a:ext cx="2403509" cy="219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6479346" y="2930724"/>
            <a:ext cx="5066331" cy="129975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/>
              <a:t> </a:t>
            </a:r>
            <a:r>
              <a:rPr lang="ru-RU" b="1" dirty="0" err="1" smtClean="0"/>
              <a:t>Енергія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потрібна</a:t>
            </a:r>
            <a:r>
              <a:rPr lang="ru-RU" b="1" dirty="0" smtClean="0"/>
              <a:t> людям і </a:t>
            </a:r>
            <a:r>
              <a:rPr lang="ru-RU" b="1" dirty="0" err="1" smtClean="0"/>
              <a:t>тваринам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рости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розвиватися</a:t>
            </a:r>
            <a:r>
              <a:rPr lang="ru-RU" b="1" dirty="0" smtClean="0">
                <a:solidFill>
                  <a:srgbClr val="FFFF00"/>
                </a:solidFill>
              </a:rPr>
              <a:t> й </a:t>
            </a:r>
            <a:r>
              <a:rPr lang="ru-RU" b="1" dirty="0" err="1" smtClean="0">
                <a:solidFill>
                  <a:srgbClr val="FFFF00"/>
                </a:solidFill>
              </a:rPr>
              <a:t>рухатися</a:t>
            </a:r>
            <a:r>
              <a:rPr lang="ru-RU" b="1" dirty="0" smtClean="0"/>
              <a:t>.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marL="0" indent="0" algn="ctr"/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     </a:t>
            </a:r>
            <a:endParaRPr lang="ru-RU" b="1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6738257" y="4308750"/>
            <a:ext cx="4686235" cy="1393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 А людям </a:t>
            </a:r>
            <a:r>
              <a:rPr lang="ru-RU" sz="2800" b="1" dirty="0" err="1" smtClean="0">
                <a:solidFill>
                  <a:schemeClr val="bg1"/>
                </a:solidFill>
              </a:rPr>
              <a:t>ще</a:t>
            </a:r>
            <a:r>
              <a:rPr lang="ru-RU" sz="2800" b="1" dirty="0" smtClean="0">
                <a:solidFill>
                  <a:schemeClr val="bg1"/>
                </a:solidFill>
              </a:rPr>
              <a:t> й для того,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щоб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виконувати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фізичну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розумову</a:t>
            </a:r>
            <a:r>
              <a:rPr lang="ru-RU" sz="2800" b="1" dirty="0" smtClean="0">
                <a:solidFill>
                  <a:schemeClr val="bg1"/>
                </a:solidFill>
              </a:rPr>
              <a:t> роботу.</a:t>
            </a: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!!!!_Эсмира_2\_free_2023-10-05-21-38-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46" y="2930724"/>
            <a:ext cx="3019861" cy="301986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66800" y="1575005"/>
            <a:ext cx="5283228" cy="41522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  Окрім </a:t>
            </a:r>
            <a:r>
              <a:rPr lang="uk-UA" sz="3200" b="1" dirty="0"/>
              <a:t>того Сонце допомагає виробляти необхідний людському організму вітамін </a:t>
            </a:r>
            <a:r>
              <a:rPr lang="en-US" sz="3200" b="1" dirty="0"/>
              <a:t>D</a:t>
            </a:r>
            <a:r>
              <a:rPr lang="uk-UA" sz="3200" b="1" dirty="0"/>
              <a:t>. Люди навіть склали приказку: «Куди не заглядає сонце, туди навідується </a:t>
            </a:r>
            <a:r>
              <a:rPr lang="uk-UA" sz="3200" b="1" dirty="0" smtClean="0"/>
              <a:t>лікар»</a:t>
            </a:r>
            <a:endParaRPr lang="ru-RU" sz="3200" b="1" dirty="0"/>
          </a:p>
        </p:txBody>
      </p:sp>
      <p:pic>
        <p:nvPicPr>
          <p:cNvPr id="7" name="Picture 2" descr="ÐÐ°ÑÑÐ¸Ð½ÐºÐ¸ Ð¿Ð¾ Ð·Ð°Ð¿ÑÐ¾ÑÑ Ð´ÐµÑÐ¸ Ð·Ð°Ð³Ð¾ÑÐ°Ñ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r="13411"/>
          <a:stretch/>
        </p:blipFill>
        <p:spPr bwMode="auto">
          <a:xfrm>
            <a:off x="6487884" y="1575005"/>
            <a:ext cx="4914363" cy="4162577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90081" y="499435"/>
            <a:ext cx="8732066" cy="789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Значення Сонця 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9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4" y="1349502"/>
            <a:ext cx="3147676" cy="28935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0789" y="1502824"/>
            <a:ext cx="4562081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Сонечко </a:t>
            </a:r>
            <a:r>
              <a:rPr lang="ru-RU" sz="3600" b="1" dirty="0" err="1" smtClean="0">
                <a:solidFill>
                  <a:schemeClr val="bg1"/>
                </a:solidFill>
              </a:rPr>
              <a:t>вгору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повзе</a:t>
            </a:r>
            <a:r>
              <a:rPr lang="ru-RU" sz="3600" b="1" dirty="0" smtClean="0">
                <a:solidFill>
                  <a:schemeClr val="bg1"/>
                </a:solidFill>
              </a:rPr>
              <a:t> по </a:t>
            </a:r>
            <a:r>
              <a:rPr lang="ru-RU" sz="3600" b="1" dirty="0" err="1" smtClean="0">
                <a:solidFill>
                  <a:schemeClr val="bg1"/>
                </a:solidFill>
              </a:rPr>
              <a:t>травинці</a:t>
            </a:r>
            <a:r>
              <a:rPr lang="ru-RU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Чорний горошок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 нього на спинці.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Грає проміння </a:t>
            </a:r>
          </a:p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довколо</a:t>
            </a:r>
            <a:r>
              <a:rPr lang="uk-UA" sz="3600" b="1" dirty="0" smtClean="0">
                <a:solidFill>
                  <a:schemeClr val="bg1"/>
                </a:solidFill>
              </a:rPr>
              <a:t> яскраве,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Сонечку  Сонце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всміхнулось ласкаве.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0081" y="499435"/>
            <a:ext cx="8732066" cy="7899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Сонце, сонечко, соняшник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36" y="3941477"/>
            <a:ext cx="3055211" cy="2626936"/>
          </a:xfrm>
          <a:prstGeom prst="rect">
            <a:avLst/>
          </a:prstGeom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474" y="1289420"/>
            <a:ext cx="2927345" cy="274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9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82367" y="494529"/>
            <a:ext cx="8732066" cy="8858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60596" y="1557707"/>
            <a:ext cx="4724400" cy="28759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Усе від нього навкруги</a:t>
            </a:r>
          </a:p>
          <a:p>
            <a:pPr algn="ctr"/>
            <a:r>
              <a:rPr lang="uk-UA" sz="2800" b="1" dirty="0" smtClean="0"/>
              <a:t>Набирається снаги.</a:t>
            </a:r>
          </a:p>
          <a:p>
            <a:pPr algn="ctr"/>
            <a:r>
              <a:rPr lang="uk-UA" sz="2800" b="1" dirty="0" smtClean="0"/>
              <a:t>Тільки ранок настає – </a:t>
            </a:r>
          </a:p>
          <a:p>
            <a:pPr algn="ctr"/>
            <a:r>
              <a:rPr lang="uk-UA" sz="2800" b="1" dirty="0" smtClean="0"/>
              <a:t>Виглянь у віконце!</a:t>
            </a:r>
          </a:p>
          <a:p>
            <a:pPr algn="ctr"/>
            <a:r>
              <a:rPr lang="uk-UA" sz="2800" b="1" dirty="0" smtClean="0"/>
              <a:t>Всім воно життя дає,</a:t>
            </a:r>
          </a:p>
          <a:p>
            <a:pPr algn="ctr"/>
            <a:r>
              <a:rPr lang="uk-UA" sz="2800" b="1" dirty="0" smtClean="0"/>
              <a:t>Променисте…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1"/>
          <a:stretch/>
        </p:blipFill>
        <p:spPr>
          <a:xfrm>
            <a:off x="7238140" y="1557707"/>
            <a:ext cx="3705685" cy="2916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882366" y="4696804"/>
            <a:ext cx="5509033" cy="9419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Розкажи, чому ти любиш Сонце?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907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55396" y="516300"/>
            <a:ext cx="8732066" cy="8553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77223" y="1587785"/>
            <a:ext cx="5328863" cy="32128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Світить сонце в вишині</a:t>
            </a:r>
            <a:r>
              <a:rPr lang="uk-UA" sz="3200" b="1" dirty="0" smtClean="0"/>
              <a:t>,</a:t>
            </a:r>
          </a:p>
          <a:p>
            <a:pPr algn="ctr"/>
            <a:r>
              <a:rPr lang="uk-UA" sz="3200" b="1" dirty="0" smtClean="0"/>
              <a:t>Тобі </a:t>
            </a:r>
            <a:r>
              <a:rPr lang="uk-UA" sz="3200" b="1" dirty="0"/>
              <a:t>світить і мені</a:t>
            </a:r>
            <a:r>
              <a:rPr lang="uk-UA" sz="3200" b="1" dirty="0" smtClean="0"/>
              <a:t>.</a:t>
            </a:r>
          </a:p>
          <a:p>
            <a:pPr algn="ctr"/>
            <a:r>
              <a:rPr lang="uk-UA" sz="3200" b="1" dirty="0" smtClean="0"/>
              <a:t>Землю </a:t>
            </a:r>
            <a:r>
              <a:rPr lang="uk-UA" sz="3200" b="1" dirty="0"/>
              <a:t>нашу зігріває</a:t>
            </a:r>
            <a:r>
              <a:rPr lang="uk-UA" sz="3200" b="1" dirty="0" smtClean="0"/>
              <a:t>,</a:t>
            </a:r>
          </a:p>
          <a:p>
            <a:pPr algn="ctr"/>
            <a:r>
              <a:rPr lang="uk-UA" sz="3200" b="1" dirty="0" smtClean="0"/>
              <a:t>Сади </a:t>
            </a:r>
            <a:r>
              <a:rPr lang="uk-UA" sz="3200" b="1" dirty="0"/>
              <a:t>світлом наливає</a:t>
            </a:r>
            <a:r>
              <a:rPr lang="uk-UA" sz="3200" b="1" dirty="0" smtClean="0"/>
              <a:t>.</a:t>
            </a:r>
          </a:p>
          <a:p>
            <a:pPr algn="ctr"/>
            <a:r>
              <a:rPr lang="uk-UA" sz="3200" b="1" dirty="0" smtClean="0"/>
              <a:t>Світить </a:t>
            </a:r>
            <a:r>
              <a:rPr lang="uk-UA" sz="3200" b="1" dirty="0"/>
              <a:t>ясно у </a:t>
            </a:r>
            <a:r>
              <a:rPr lang="uk-UA" sz="3200" b="1" dirty="0" smtClean="0"/>
              <a:t>віконце</a:t>
            </a:r>
          </a:p>
          <a:p>
            <a:pPr algn="ctr"/>
            <a:r>
              <a:rPr lang="uk-UA" sz="3200" b="1" dirty="0" smtClean="0"/>
              <a:t>Золотава </a:t>
            </a:r>
            <a:r>
              <a:rPr lang="uk-UA" sz="3200" b="1" dirty="0"/>
              <a:t>зірка — Сонце</a:t>
            </a:r>
            <a:r>
              <a:rPr lang="uk-UA" sz="3200" b="1" dirty="0" smtClean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4" y="1587784"/>
            <a:ext cx="4093028" cy="393532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77223" y="4841350"/>
            <a:ext cx="5328863" cy="1088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знаєш ти віршики чи загадки про сонце? Розкажи.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830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11" y="1912870"/>
            <a:ext cx="2917790" cy="409091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80883" y="548680"/>
            <a:ext cx="864325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883" y="548680"/>
            <a:ext cx="8614975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Чому ж Сонце на Землі найголовніше?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Овал 4"/>
          <p:cNvSpPr/>
          <p:nvPr/>
        </p:nvSpPr>
        <p:spPr>
          <a:xfrm>
            <a:off x="3106567" y="3597687"/>
            <a:ext cx="2312151" cy="205246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400" b="1" kern="1200" dirty="0" smtClean="0"/>
              <a:t>Сонце</a:t>
            </a:r>
            <a:endParaRPr lang="ru-RU" sz="4400" b="1" kern="1200" dirty="0"/>
          </a:p>
        </p:txBody>
      </p:sp>
      <p:sp>
        <p:nvSpPr>
          <p:cNvPr id="5" name="Табличка 4"/>
          <p:cNvSpPr/>
          <p:nvPr/>
        </p:nvSpPr>
        <p:spPr>
          <a:xfrm>
            <a:off x="1780883" y="1413723"/>
            <a:ext cx="6096000" cy="1416177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/>
              <a:t>Завдяки сонячному світлу й теплу рослини ростуть, накопичуючи сонячну енергію і передаючи її тваринам і людям</a:t>
            </a:r>
            <a:endParaRPr lang="ru-RU" sz="2400" b="1" dirty="0"/>
          </a:p>
        </p:txBody>
      </p:sp>
      <p:sp>
        <p:nvSpPr>
          <p:cNvPr id="6" name="Табличка 5"/>
          <p:cNvSpPr/>
          <p:nvPr/>
        </p:nvSpPr>
        <p:spPr>
          <a:xfrm>
            <a:off x="310571" y="2904715"/>
            <a:ext cx="2776926" cy="3390174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 smtClean="0"/>
              <a:t>Під сонячним світлом рослини </a:t>
            </a:r>
            <a:r>
              <a:rPr lang="uk-UA" sz="2400" b="1" dirty="0"/>
              <a:t>виробляють кисень для дихання живих організмів</a:t>
            </a:r>
            <a:endParaRPr lang="ru-RU" sz="24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5711542" y="2929582"/>
            <a:ext cx="2779315" cy="3074206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dirty="0"/>
              <a:t>Споживаючи сонячну енергію,  тварини й люди рухаються, розвиваються</a:t>
            </a:r>
            <a:endParaRPr lang="ru-RU" sz="2400" b="1" dirty="0"/>
          </a:p>
        </p:txBody>
      </p:sp>
      <p:sp>
        <p:nvSpPr>
          <p:cNvPr id="24" name="Стрелка вправо 23"/>
          <p:cNvSpPr/>
          <p:nvPr/>
        </p:nvSpPr>
        <p:spPr>
          <a:xfrm rot="1630785">
            <a:off x="2967517" y="3263217"/>
            <a:ext cx="635417" cy="4815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944935" y="3018953"/>
            <a:ext cx="635417" cy="481596"/>
          </a:xfrm>
          <a:prstGeom prst="rightArrow">
            <a:avLst>
              <a:gd name="adj1" fmla="val 50000"/>
              <a:gd name="adj2" fmla="val 4315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8600448">
            <a:off x="5001767" y="3330957"/>
            <a:ext cx="635417" cy="4815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9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372" y="1274898"/>
            <a:ext cx="6691918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і обведи. Чи погоджуєшся ти з висловом?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0274" y="1852404"/>
            <a:ext cx="8177381" cy="792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Сонце – це єдине природне денне світило.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30086" y="2674922"/>
            <a:ext cx="1190246" cy="55813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Так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3841" y="2667001"/>
            <a:ext cx="1190246" cy="5660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Ні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3372" y="407442"/>
            <a:ext cx="9579428" cy="757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21689" y="5562600"/>
            <a:ext cx="1142918" cy="12808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Сторінка</a:t>
            </a:r>
            <a:endParaRPr lang="uk-UA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 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1 клас\3 Я досліджую світ\1 УРОКИ 2023\4 Людина і природа\№073 Чому Сонце на Землі — найголовніше\2024-03-09_01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12" y="3449344"/>
            <a:ext cx="7291492" cy="26448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3921" y="3474921"/>
            <a:ext cx="4176411" cy="13485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і зафарбуй. Який із цих об’єктів природи насправді має найбільші розміри?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58614" y="440668"/>
            <a:ext cx="7930140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47789" y="1701893"/>
            <a:ext cx="6718380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А урок свій починаймо.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84440" y="1158620"/>
            <a:ext cx="8916351" cy="9205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Обер</a:t>
            </a:r>
            <a:r>
              <a:rPr lang="uk-UA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позначку</a:t>
            </a:r>
            <a:r>
              <a:rPr lang="ru-RU" sz="2400" b="1" dirty="0"/>
              <a:t> погоди,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зараз </a:t>
            </a:r>
            <a:r>
              <a:rPr lang="ru-RU" sz="2400" b="1" dirty="0" err="1" smtClean="0"/>
              <a:t>твоєму</a:t>
            </a:r>
            <a:r>
              <a:rPr lang="ru-RU" sz="2400" b="1" dirty="0" smtClean="0"/>
              <a:t> </a:t>
            </a:r>
            <a:r>
              <a:rPr lang="ru-RU" sz="2400" b="1" dirty="0" err="1"/>
              <a:t>внутрішньому</a:t>
            </a:r>
            <a:r>
              <a:rPr lang="ru-RU" sz="2400" b="1" dirty="0"/>
              <a:t> стану (настрою), та </a:t>
            </a:r>
            <a:r>
              <a:rPr lang="ru-RU" sz="2400" b="1" dirty="0" smtClean="0"/>
              <a:t>прочитай </a:t>
            </a:r>
            <a:r>
              <a:rPr lang="ru-RU" sz="2400" b="1" dirty="0" err="1" smtClean="0"/>
              <a:t>коментар</a:t>
            </a:r>
            <a:r>
              <a:rPr lang="ru-RU" sz="2400" b="1" dirty="0" smtClean="0"/>
              <a:t> до </a:t>
            </a:r>
            <a:r>
              <a:rPr lang="ru-RU" sz="2400" b="1" dirty="0" err="1"/>
              <a:t>картки</a:t>
            </a:r>
            <a:r>
              <a:rPr lang="ru-RU" sz="2400" b="1" dirty="0"/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976816" y="440668"/>
            <a:ext cx="794409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«Прогноз погоди»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Света\AppData\Local\Microsoft\Windows\Temporary Internet Files\Content.Word\Новый рисунок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42" y="2233076"/>
            <a:ext cx="2123056" cy="192257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Рисунок 7" descr="C:\Users\Света\AppData\Local\Microsoft\Windows\Temporary Internet Files\Content.Word\Новый рисунок (9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93" y="2233076"/>
            <a:ext cx="2494122" cy="192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&quot;ÑÐ½ÑÐ¶Ð¸Ð½ÐºÐ¸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4" y="2150101"/>
            <a:ext cx="2056632" cy="194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&quot;ÑÐ¾Ð½ÐµÑÐºÐ¾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6" y="2159565"/>
            <a:ext cx="2460006" cy="19415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191000" y="4296121"/>
            <a:ext cx="2185641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Якщо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>
                <a:solidFill>
                  <a:schemeClr val="bg1"/>
                </a:solidFill>
              </a:rPr>
              <a:t>душі</a:t>
            </a:r>
            <a:r>
              <a:rPr lang="ru-RU" sz="2000" b="1" dirty="0">
                <a:solidFill>
                  <a:schemeClr val="bg1"/>
                </a:solidFill>
              </a:rPr>
              <a:t> опади, </a:t>
            </a:r>
            <a:r>
              <a:rPr lang="ru-RU" sz="2000" b="1" dirty="0" err="1" smtClean="0">
                <a:solidFill>
                  <a:schemeClr val="bg1"/>
                </a:solidFill>
              </a:rPr>
              <a:t>згадай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після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зливи</a:t>
            </a:r>
            <a:r>
              <a:rPr lang="ru-RU" sz="2000" b="1" dirty="0">
                <a:solidFill>
                  <a:schemeClr val="bg1"/>
                </a:solidFill>
              </a:rPr>
              <a:t> часто </a:t>
            </a:r>
            <a:r>
              <a:rPr lang="ru-RU" sz="2000" b="1" dirty="0" err="1">
                <a:solidFill>
                  <a:schemeClr val="bg1"/>
                </a:solidFill>
              </a:rPr>
              <a:t>буває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райдуга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6828" y="4296121"/>
            <a:ext cx="3885614" cy="1804749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роздратований</a:t>
            </a:r>
            <a:r>
              <a:rPr lang="ru-RU" sz="2000" b="1" dirty="0" smtClean="0"/>
              <a:t>/а, </a:t>
            </a:r>
            <a:r>
              <a:rPr lang="ru-RU" sz="2000" b="1" dirty="0" err="1" smtClean="0"/>
              <a:t>готовий</a:t>
            </a:r>
            <a:r>
              <a:rPr lang="ru-RU" sz="2000" b="1" dirty="0" smtClean="0"/>
              <a:t>/а </a:t>
            </a:r>
            <a:r>
              <a:rPr lang="ru-RU" sz="2000" b="1" dirty="0" err="1" smtClean="0"/>
              <a:t>метати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блискавки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Заспокойся</a:t>
            </a:r>
            <a:r>
              <a:rPr lang="ru-RU" sz="2000" b="1" dirty="0"/>
              <a:t>, </a:t>
            </a:r>
            <a:r>
              <a:rPr lang="ru-RU" sz="2000" b="1" dirty="0" err="1"/>
              <a:t>адже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 smtClean="0"/>
              <a:t>твоїх</a:t>
            </a:r>
            <a:r>
              <a:rPr lang="ru-RU" sz="2000" b="1" dirty="0" smtClean="0"/>
              <a:t> </a:t>
            </a:r>
            <a:r>
              <a:rPr lang="ru-RU" sz="2000" b="1" dirty="0" err="1"/>
              <a:t>блискавок</a:t>
            </a:r>
            <a:r>
              <a:rPr lang="ru-RU" sz="2000" b="1" dirty="0"/>
              <a:t> </a:t>
            </a:r>
            <a:r>
              <a:rPr lang="ru-RU" sz="2000" b="1" dirty="0" err="1"/>
              <a:t>можуть</a:t>
            </a:r>
            <a:r>
              <a:rPr lang="ru-RU" sz="2000" b="1" dirty="0"/>
              <a:t> </a:t>
            </a:r>
            <a:r>
              <a:rPr lang="ru-RU" sz="2000" b="1" dirty="0" err="1"/>
              <a:t>постраждати</a:t>
            </a:r>
            <a:r>
              <a:rPr lang="ru-RU" sz="2000" b="1" dirty="0"/>
              <a:t> </a:t>
            </a:r>
            <a:r>
              <a:rPr lang="ru-RU" sz="2000" b="1" dirty="0" err="1"/>
              <a:t>інші</a:t>
            </a:r>
            <a:r>
              <a:rPr lang="ru-RU" sz="2000" b="1" dirty="0"/>
              <a:t>. Все буде добре!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94840" y="4255784"/>
            <a:ext cx="2638275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На </a:t>
            </a:r>
            <a:r>
              <a:rPr lang="ru-RU" sz="2000" b="1" dirty="0" err="1"/>
              <a:t>душі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зимно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сніжно</a:t>
            </a:r>
            <a:r>
              <a:rPr lang="ru-RU" sz="2000" b="1" dirty="0"/>
              <a:t>. Не </a:t>
            </a:r>
            <a:r>
              <a:rPr lang="ru-RU" sz="2000" b="1" dirty="0" err="1" smtClean="0"/>
              <a:t>забувай</a:t>
            </a:r>
            <a:r>
              <a:rPr lang="ru-RU" sz="2000" b="1" dirty="0" smtClean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сніжинки</a:t>
            </a:r>
            <a:r>
              <a:rPr lang="ru-RU" sz="2000" b="1" dirty="0"/>
              <a:t> та </a:t>
            </a:r>
            <a:r>
              <a:rPr lang="ru-RU" sz="2000" b="1" dirty="0" err="1"/>
              <a:t>крижинки</a:t>
            </a:r>
            <a:r>
              <a:rPr lang="ru-RU" sz="2000" b="1" dirty="0"/>
              <a:t> </a:t>
            </a:r>
            <a:r>
              <a:rPr lang="ru-RU" sz="2000" b="1" dirty="0" err="1"/>
              <a:t>однаково</a:t>
            </a:r>
            <a:r>
              <a:rPr lang="ru-RU" sz="2000" b="1" dirty="0"/>
              <a:t> </a:t>
            </a:r>
            <a:r>
              <a:rPr lang="ru-RU" sz="2000" b="1" dirty="0" err="1"/>
              <a:t>розтануть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46824" y="4255784"/>
            <a:ext cx="2569169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Сьогодні</a:t>
            </a:r>
            <a:r>
              <a:rPr lang="ru-RU" sz="2000" b="1" dirty="0"/>
              <a:t> у </a:t>
            </a:r>
            <a:r>
              <a:rPr lang="ru-RU" sz="2000" b="1" dirty="0" smtClean="0"/>
              <a:t>тебе  </a:t>
            </a:r>
            <a:r>
              <a:rPr lang="ru-RU" sz="2000" b="1" dirty="0"/>
              <a:t>на </a:t>
            </a:r>
            <a:r>
              <a:rPr lang="ru-RU" sz="2000" b="1" dirty="0" err="1"/>
              <a:t>душі</a:t>
            </a:r>
            <a:r>
              <a:rPr lang="ru-RU" sz="2000" b="1" dirty="0"/>
              <a:t> </a:t>
            </a:r>
            <a:r>
              <a:rPr lang="ru-RU" sz="2000" b="1" dirty="0" err="1"/>
              <a:t>сонячно</a:t>
            </a:r>
            <a:r>
              <a:rPr lang="ru-RU" sz="2000" b="1" dirty="0"/>
              <a:t>, </a:t>
            </a:r>
            <a:r>
              <a:rPr lang="ru-RU" sz="2000" b="1" dirty="0" err="1"/>
              <a:t>отже</a:t>
            </a:r>
            <a:r>
              <a:rPr lang="ru-RU" sz="2000" b="1" dirty="0"/>
              <a:t>, </a:t>
            </a:r>
            <a:r>
              <a:rPr lang="ru-RU" sz="2000" b="1" dirty="0" err="1" smtClean="0"/>
              <a:t>зумієш</a:t>
            </a:r>
            <a:r>
              <a:rPr lang="ru-RU" sz="2000" b="1" dirty="0" smtClean="0"/>
              <a:t> </a:t>
            </a:r>
            <a:r>
              <a:rPr lang="ru-RU" sz="2000" b="1" dirty="0" err="1"/>
              <a:t>своїм</a:t>
            </a:r>
            <a:r>
              <a:rPr lang="ru-RU" sz="2000" b="1" dirty="0"/>
              <a:t> теплом </a:t>
            </a:r>
            <a:r>
              <a:rPr lang="ru-RU" sz="2000" b="1" dirty="0" err="1"/>
              <a:t>зігріти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друзів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46" y="1482568"/>
            <a:ext cx="3421584" cy="479726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80642" y="1368294"/>
            <a:ext cx="6408730" cy="25538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тобі відомо про сонце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Навіщо </a:t>
            </a:r>
            <a:r>
              <a:rPr lang="uk-UA" sz="2400" b="1" dirty="0">
                <a:solidFill>
                  <a:schemeClr val="bg1"/>
                </a:solidFill>
              </a:rPr>
              <a:t>сонце живим організмам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може статись, якщо сонце зникне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endParaRPr lang="uk-UA" sz="2400" b="1" i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Назви </a:t>
            </a:r>
            <a:r>
              <a:rPr lang="uk-UA" sz="2400" dirty="0" smtClean="0"/>
              <a:t> </a:t>
            </a:r>
            <a:r>
              <a:rPr lang="uk-UA" sz="2400" dirty="0"/>
              <a:t>3</a:t>
            </a:r>
            <a:r>
              <a:rPr lang="uk-UA" sz="2400" b="1" dirty="0"/>
              <a:t> факти про сонце, які ти дізнався. 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/>
              <a:t>Навіщо потрібні знання, здобуті сьогодні на </a:t>
            </a:r>
            <a:r>
              <a:rPr lang="uk-UA" sz="2400" b="1" dirty="0" err="1"/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80883" y="548680"/>
            <a:ext cx="8643258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883" y="548680"/>
            <a:ext cx="8614975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«Явища природи»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5970594"/>
              </p:ext>
            </p:extLst>
          </p:nvPr>
        </p:nvGraphicFramePr>
        <p:xfrm>
          <a:off x="445296" y="2494089"/>
          <a:ext cx="7720008" cy="35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97429" y="1482568"/>
            <a:ext cx="6215742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Опиши </a:t>
            </a:r>
            <a:r>
              <a:rPr lang="ru-RU" sz="2400" b="1" dirty="0">
                <a:solidFill>
                  <a:schemeClr val="bg1"/>
                </a:solidFill>
              </a:rPr>
              <a:t>за </a:t>
            </a:r>
            <a:r>
              <a:rPr lang="ru-RU" sz="2400" b="1" dirty="0" err="1">
                <a:solidFill>
                  <a:schemeClr val="bg1"/>
                </a:solidFill>
              </a:rPr>
              <a:t>допомогою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явищ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природи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ти </a:t>
            </a:r>
            <a:r>
              <a:rPr lang="uk-UA" sz="2400" b="1" dirty="0" smtClean="0">
                <a:solidFill>
                  <a:schemeClr val="bg1"/>
                </a:solidFill>
              </a:rPr>
              <a:t>відчував(ла) </a:t>
            </a:r>
            <a:r>
              <a:rPr lang="uk-UA" sz="2400" b="1" dirty="0">
                <a:solidFill>
                  <a:schemeClr val="bg1"/>
                </a:solidFill>
              </a:rPr>
              <a:t>сьогодні на </a:t>
            </a:r>
            <a:r>
              <a:rPr lang="uk-UA" sz="2400" b="1" dirty="0" err="1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5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Graphic spid="3" grpId="0">
        <p:bldAsOne/>
      </p:bldGraphic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5589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16420" y="1493109"/>
            <a:ext cx="3723523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30840" y="4027713"/>
            <a:ext cx="2208904" cy="84392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Сонце</a:t>
            </a:r>
            <a:endParaRPr lang="ru-RU" sz="3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30839" y="2093736"/>
            <a:ext cx="5180704" cy="17598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/>
              <a:t>Рано-</a:t>
            </a:r>
            <a:r>
              <a:rPr lang="ru-RU" sz="2400" b="1" dirty="0" err="1"/>
              <a:t>вранці</a:t>
            </a:r>
            <a:r>
              <a:rPr lang="ru-RU" sz="2400" b="1" dirty="0"/>
              <a:t> </a:t>
            </a:r>
            <a:r>
              <a:rPr lang="ru-RU" sz="2400" b="1" dirty="0" err="1"/>
              <a:t>прокидається</a:t>
            </a:r>
            <a:r>
              <a:rPr lang="ru-RU" sz="2400" b="1" dirty="0"/>
              <a:t>, </a:t>
            </a:r>
            <a:r>
              <a:rPr lang="ru-RU" sz="2400" b="1" dirty="0" err="1"/>
              <a:t>встає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 fontAlgn="base"/>
            <a:r>
              <a:rPr lang="ru-RU" sz="2400" b="1" dirty="0" err="1" smtClean="0"/>
              <a:t>Розсипає</a:t>
            </a:r>
            <a:r>
              <a:rPr lang="ru-RU" sz="2400" b="1" dirty="0" smtClean="0"/>
              <a:t> </a:t>
            </a:r>
            <a:r>
              <a:rPr lang="ru-RU" sz="2400" b="1" dirty="0" err="1"/>
              <a:t>скрізь</a:t>
            </a:r>
            <a:r>
              <a:rPr lang="ru-RU" sz="2400" b="1" dirty="0"/>
              <a:t> </a:t>
            </a:r>
            <a:r>
              <a:rPr lang="ru-RU" sz="2400" b="1" dirty="0" err="1"/>
              <a:t>проміннячко</a:t>
            </a:r>
            <a:r>
              <a:rPr lang="ru-RU" sz="2400" b="1" dirty="0"/>
              <a:t> </a:t>
            </a:r>
            <a:r>
              <a:rPr lang="ru-RU" sz="2400" b="1" dirty="0" err="1"/>
              <a:t>своє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 fontAlgn="base"/>
            <a:r>
              <a:rPr lang="ru-RU" sz="2400" b="1" dirty="0" err="1" smtClean="0"/>
              <a:t>Огляда</a:t>
            </a:r>
            <a:r>
              <a:rPr lang="ru-RU" sz="2400" b="1" dirty="0" smtClean="0"/>
              <a:t> </a:t>
            </a:r>
            <a:r>
              <a:rPr lang="ru-RU" sz="2400" b="1" dirty="0" err="1"/>
              <a:t>природоньку</a:t>
            </a:r>
            <a:r>
              <a:rPr lang="ru-RU" sz="2400" b="1" dirty="0"/>
              <a:t>, </a:t>
            </a:r>
            <a:r>
              <a:rPr lang="ru-RU" sz="2400" b="1" dirty="0" err="1"/>
              <a:t>зігріва</a:t>
            </a:r>
            <a:r>
              <a:rPr lang="ru-RU" sz="2400" b="1" dirty="0" smtClean="0"/>
              <a:t>,</a:t>
            </a:r>
          </a:p>
          <a:p>
            <a:pPr algn="ctr" fontAlgn="base"/>
            <a:r>
              <a:rPr lang="ru-RU" sz="2400" b="1" dirty="0" smtClean="0"/>
              <a:t> </a:t>
            </a:r>
            <a:r>
              <a:rPr lang="ru-RU" sz="2400" b="1" dirty="0"/>
              <a:t>А </a:t>
            </a:r>
            <a:r>
              <a:rPr lang="ru-RU" sz="2400" b="1" dirty="0" err="1"/>
              <a:t>надвечір</a:t>
            </a:r>
            <a:r>
              <a:rPr lang="ru-RU" sz="2400" b="1" dirty="0"/>
              <a:t> </a:t>
            </a:r>
            <a:r>
              <a:rPr lang="ru-RU" sz="2400" b="1" dirty="0" err="1"/>
              <a:t>спатоньки</a:t>
            </a:r>
            <a:r>
              <a:rPr lang="ru-RU" sz="2400" b="1" dirty="0"/>
              <a:t> </a:t>
            </a:r>
            <a:r>
              <a:rPr lang="ru-RU" sz="2400" b="1" dirty="0" err="1"/>
              <a:t>знов</a:t>
            </a:r>
            <a:r>
              <a:rPr lang="ru-RU" sz="2400" b="1" dirty="0"/>
              <a:t> </a:t>
            </a:r>
            <a:r>
              <a:rPr lang="ru-RU" sz="2400" b="1" dirty="0" err="1"/>
              <a:t>ляга</a:t>
            </a:r>
            <a:r>
              <a:rPr lang="ru-RU" sz="2400" b="1" dirty="0" smtClean="0"/>
              <a:t>.</a:t>
            </a:r>
            <a:endParaRPr lang="en-US" sz="2400" b="1" dirty="0"/>
          </a:p>
        </p:txBody>
      </p:sp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705" y="3886300"/>
            <a:ext cx="2576512" cy="24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88054" y="494528"/>
            <a:ext cx="8732066" cy="8147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Пригадай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73630" y="1405431"/>
            <a:ext cx="3940628" cy="826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належить</a:t>
            </a:r>
            <a:r>
              <a:rPr lang="ru-RU" sz="2400" b="1" dirty="0"/>
              <a:t> до </a:t>
            </a:r>
            <a:r>
              <a:rPr lang="ru-RU" sz="2400" b="1" dirty="0" err="1"/>
              <a:t>неживої</a:t>
            </a:r>
            <a:r>
              <a:rPr lang="ru-RU" sz="2400" b="1" dirty="0"/>
              <a:t> </a:t>
            </a:r>
            <a:r>
              <a:rPr lang="ru-RU" sz="2400" b="1" dirty="0" err="1" smtClean="0"/>
              <a:t>природи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t="9765" r="897" b="10235"/>
          <a:stretch/>
        </p:blipFill>
        <p:spPr>
          <a:xfrm>
            <a:off x="1273630" y="2301879"/>
            <a:ext cx="3940627" cy="26924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273629" y="5081040"/>
            <a:ext cx="3940627" cy="11238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Повітря, вода, сонце, каміння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620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8681" y="542062"/>
            <a:ext cx="8732066" cy="767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сонце?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3211" y="1483898"/>
            <a:ext cx="5328444" cy="43771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    Сонце – це величезна розпечена куля. Температура на її поверхні досягає шести тисяч градусів! Саме тому тепло доходить до нашої планети.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13" y="1521556"/>
            <a:ext cx="4840769" cy="430185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861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11617" y="1829354"/>
            <a:ext cx="461432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       </a:t>
            </a:r>
            <a:r>
              <a:rPr lang="uk-UA" sz="2800" b="1" dirty="0" smtClean="0">
                <a:solidFill>
                  <a:schemeClr val="bg1"/>
                </a:solidFill>
              </a:rPr>
              <a:t>Сонце – це велике космічне тіло, навколо якого обертається наша Земля й інші планети.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Розташоване воно дуже </a:t>
            </a:r>
            <a:r>
              <a:rPr lang="uk-UA" sz="2800" b="1" dirty="0" smtClean="0">
                <a:solidFill>
                  <a:schemeClr val="bg1"/>
                </a:solidFill>
              </a:rPr>
              <a:t>далеко. Нам </a:t>
            </a:r>
            <a:r>
              <a:rPr lang="uk-UA" sz="2800" b="1" dirty="0" smtClean="0">
                <a:solidFill>
                  <a:schemeClr val="bg1"/>
                </a:solidFill>
              </a:rPr>
              <a:t>посилає </a:t>
            </a:r>
            <a:r>
              <a:rPr lang="uk-UA" sz="2800" b="1" dirty="0" smtClean="0">
                <a:solidFill>
                  <a:schemeClr val="bg1"/>
                </a:solidFill>
              </a:rPr>
              <a:t>свої світло, тепло,  енергію.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3" y="1635635"/>
            <a:ext cx="6216525" cy="34959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918681" y="542062"/>
            <a:ext cx="8732066" cy="767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сонце?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34886" y="484233"/>
            <a:ext cx="8993323" cy="8438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Сонце знаходиться дуже далеко від </a:t>
            </a:r>
            <a:r>
              <a:rPr lang="uk-UA" sz="3600" b="1" dirty="0" smtClean="0">
                <a:solidFill>
                  <a:schemeClr val="bg1"/>
                </a:solidFill>
              </a:rPr>
              <a:t>землі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3217" y="3615465"/>
            <a:ext cx="3208424" cy="10534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 </a:t>
            </a:r>
            <a:r>
              <a:rPr lang="uk-UA" sz="2800" b="1" dirty="0"/>
              <a:t>літаку потрібно летіти 10 років.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86" y="3568879"/>
            <a:ext cx="2107561" cy="105378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85000" y="1551045"/>
            <a:ext cx="5146397" cy="6607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Щоб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досягти Сонця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4481" y="4862035"/>
            <a:ext cx="3208424" cy="1044709"/>
          </a:xfrm>
          <a:prstGeom prst="roundRect">
            <a:avLst/>
          </a:prstGeom>
          <a:solidFill>
            <a:srgbClr val="FF3131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 </a:t>
            </a:r>
            <a:r>
              <a:rPr lang="uk-UA" sz="2800" b="1" dirty="0"/>
              <a:t>ракеті потрібно летіти 6 місяців.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14">
            <a:off x="4238499" y="4404292"/>
            <a:ext cx="2067374" cy="20673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" r="4847"/>
          <a:stretch/>
        </p:blipFill>
        <p:spPr>
          <a:xfrm>
            <a:off x="6389449" y="1429048"/>
            <a:ext cx="5179151" cy="334590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2" name="Стрелка вправо 11"/>
          <p:cNvSpPr/>
          <p:nvPr/>
        </p:nvSpPr>
        <p:spPr>
          <a:xfrm rot="8666730">
            <a:off x="8448255" y="2674612"/>
            <a:ext cx="1685670" cy="688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 rot="19362301">
            <a:off x="8586261" y="2640140"/>
            <a:ext cx="162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8 хвилин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6057" y="4907753"/>
            <a:ext cx="4487743" cy="953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 сонячний </a:t>
            </a:r>
            <a:r>
              <a:rPr lang="uk-UA" sz="2800" b="1" dirty="0">
                <a:solidFill>
                  <a:schemeClr val="bg1"/>
                </a:solidFill>
              </a:rPr>
              <a:t>промінь долає цю відстань </a:t>
            </a:r>
            <a:r>
              <a:rPr lang="uk-UA" sz="2800" b="1" dirty="0" smtClean="0">
                <a:solidFill>
                  <a:schemeClr val="bg1"/>
                </a:solidFill>
              </a:rPr>
              <a:t>за 8 хв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4481" y="2385180"/>
            <a:ext cx="31896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bg1"/>
                </a:solidFill>
              </a:rPr>
              <a:t>на </a:t>
            </a:r>
            <a:r>
              <a:rPr lang="ru-RU" sz="2800" b="1" dirty="0" err="1">
                <a:ln w="11430"/>
                <a:solidFill>
                  <a:schemeClr val="bg1"/>
                </a:solidFill>
              </a:rPr>
              <a:t>поїзді</a:t>
            </a:r>
            <a:r>
              <a:rPr lang="ru-RU" sz="2800" b="1" dirty="0">
                <a:ln w="11430"/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 w="11430"/>
                <a:solidFill>
                  <a:schemeClr val="bg1"/>
                </a:solidFill>
              </a:rPr>
              <a:t>потрібно</a:t>
            </a:r>
            <a:r>
              <a:rPr lang="ru-RU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ln w="11430"/>
                <a:solidFill>
                  <a:schemeClr val="bg1"/>
                </a:solidFill>
              </a:rPr>
              <a:t>їхати</a:t>
            </a:r>
            <a:r>
              <a:rPr lang="ru-RU" sz="2800" b="1" dirty="0" smtClean="0">
                <a:ln w="11430"/>
                <a:solidFill>
                  <a:schemeClr val="bg1"/>
                </a:solidFill>
              </a:rPr>
              <a:t> </a:t>
            </a:r>
            <a:r>
              <a:rPr lang="ru-RU" sz="2800" b="1" dirty="0">
                <a:ln w="11430"/>
                <a:solidFill>
                  <a:schemeClr val="bg1"/>
                </a:solidFill>
              </a:rPr>
              <a:t>200 </a:t>
            </a:r>
            <a:r>
              <a:rPr lang="ru-RU" sz="2800" b="1" dirty="0" err="1">
                <a:ln w="11430"/>
                <a:solidFill>
                  <a:schemeClr val="bg1"/>
                </a:solidFill>
              </a:rPr>
              <a:t>років</a:t>
            </a:r>
            <a:r>
              <a:rPr lang="ru-RU" sz="2800" b="1" dirty="0">
                <a:ln w="11430"/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8" name="Picture 4" descr="Choo Choo Train Stock Vector Illustration and Royalty Free Choo Choo Train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t="23859" r="6035" b="22147"/>
          <a:stretch/>
        </p:blipFill>
        <p:spPr bwMode="auto">
          <a:xfrm>
            <a:off x="3730407" y="2542689"/>
            <a:ext cx="2494717" cy="87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7682" y="550727"/>
            <a:ext cx="8732066" cy="816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7829" y="1597134"/>
            <a:ext cx="5083950" cy="4009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За 1 секунду Сонце виділяє більше тепла і світла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ніж</a:t>
            </a:r>
            <a:r>
              <a:rPr lang="ru-RU" sz="2800" b="1" dirty="0" smtClean="0"/>
              <a:t> люди </a:t>
            </a:r>
            <a:r>
              <a:rPr lang="ru-RU" sz="2800" b="1" dirty="0" err="1" smtClean="0"/>
              <a:t>використали</a:t>
            </a:r>
            <a:r>
              <a:rPr lang="ru-RU" sz="2800" b="1" dirty="0" smtClean="0"/>
              <a:t> за всю </a:t>
            </a:r>
            <a:r>
              <a:rPr lang="ru-RU" sz="2800" b="1" dirty="0" err="1" smtClean="0"/>
              <a:t>історію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. А до нас доходить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цієї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енергії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лише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маленька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частка</a:t>
            </a:r>
            <a:r>
              <a:rPr lang="ru-RU" sz="2800" b="1" dirty="0" smtClean="0"/>
              <a:t>, але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вистачає</a:t>
            </a:r>
            <a:r>
              <a:rPr lang="ru-RU" sz="2800" b="1" dirty="0" smtClean="0"/>
              <a:t> для того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Землі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існувало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.</a:t>
            </a:r>
            <a:endParaRPr lang="uk-UA" sz="2800" b="1" dirty="0" smtClean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4"/>
          <a:stretch/>
        </p:blipFill>
        <p:spPr bwMode="auto">
          <a:xfrm>
            <a:off x="5795120" y="1542706"/>
            <a:ext cx="5990504" cy="40090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2" y="461873"/>
            <a:ext cx="8732066" cy="1072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казку </a:t>
            </a:r>
            <a:r>
              <a:rPr lang="uk-UA" sz="3600" b="1" dirty="0" smtClean="0">
                <a:solidFill>
                  <a:schemeClr val="bg1"/>
                </a:solidFill>
              </a:rPr>
              <a:t>лісника, вставляючи зображене слово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69771" y="1746466"/>
            <a:ext cx="8389232" cy="35170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— </a:t>
            </a:r>
            <a:r>
              <a:rPr lang="ru-RU" sz="2800" b="1" dirty="0" err="1"/>
              <a:t>Дуже</a:t>
            </a:r>
            <a:r>
              <a:rPr lang="ru-RU" sz="2800" b="1" dirty="0"/>
              <a:t> люблю я </a:t>
            </a:r>
            <a:r>
              <a:rPr lang="ru-RU" sz="2800" b="1" dirty="0"/>
              <a:t> </a:t>
            </a:r>
            <a:r>
              <a:rPr lang="ru-RU" sz="2800" b="1" dirty="0" smtClean="0"/>
              <a:t>     </a:t>
            </a:r>
            <a:r>
              <a:rPr lang="ru-RU" sz="2800" b="1" dirty="0" smtClean="0"/>
              <a:t> </a:t>
            </a:r>
            <a:r>
              <a:rPr lang="ru-RU" sz="2800" b="1" dirty="0" smtClean="0"/>
              <a:t>. Коли </a:t>
            </a:r>
            <a:r>
              <a:rPr lang="ru-RU" sz="2800" b="1" dirty="0" smtClean="0"/>
              <a:t>сходить        — </a:t>
            </a:r>
            <a:r>
              <a:rPr lang="ru-RU" sz="2800" b="1" dirty="0"/>
              <a:t>природа </a:t>
            </a:r>
            <a:r>
              <a:rPr lang="ru-RU" sz="2800" b="1" dirty="0" err="1" smtClean="0"/>
              <a:t>оживає</a:t>
            </a:r>
            <a:r>
              <a:rPr lang="ru-RU" sz="2800" b="1" dirty="0" smtClean="0"/>
              <a:t>. Птахи </a:t>
            </a:r>
            <a:r>
              <a:rPr lang="ru-RU" sz="2800" b="1" dirty="0" err="1"/>
              <a:t>радісно</a:t>
            </a:r>
            <a:r>
              <a:rPr lang="ru-RU" sz="2800" b="1" dirty="0"/>
              <a:t> </a:t>
            </a:r>
            <a:r>
              <a:rPr lang="ru-RU" sz="2800" b="1" dirty="0" err="1"/>
              <a:t>щебечуть</a:t>
            </a:r>
            <a:r>
              <a:rPr lang="ru-RU" sz="2800" b="1" dirty="0"/>
              <a:t>, а </a:t>
            </a:r>
            <a:r>
              <a:rPr lang="ru-RU" sz="2800" b="1" dirty="0" err="1"/>
              <a:t>рослини</a:t>
            </a:r>
            <a:r>
              <a:rPr lang="ru-RU" sz="2800" b="1" dirty="0"/>
              <a:t> </a:t>
            </a:r>
            <a:r>
              <a:rPr lang="ru-RU" sz="2800" b="1" dirty="0" err="1"/>
              <a:t>повертають</a:t>
            </a:r>
            <a:r>
              <a:rPr lang="ru-RU" sz="2800" b="1" dirty="0"/>
              <a:t> </a:t>
            </a:r>
            <a:r>
              <a:rPr lang="ru-RU" sz="2800" b="1" dirty="0" err="1"/>
              <a:t>свої</a:t>
            </a:r>
            <a:r>
              <a:rPr lang="ru-RU" sz="2800" b="1" dirty="0"/>
              <a:t> </a:t>
            </a:r>
            <a:r>
              <a:rPr lang="ru-RU" sz="3200" b="1" dirty="0" err="1"/>
              <a:t>голівки-квіти</a:t>
            </a:r>
            <a:r>
              <a:rPr lang="ru-RU" sz="2800" b="1" dirty="0"/>
              <a:t> в </a:t>
            </a:r>
            <a:r>
              <a:rPr lang="ru-RU" sz="2800" b="1" dirty="0" err="1" smtClean="0"/>
              <a:t>бік</a:t>
            </a:r>
            <a:r>
              <a:rPr lang="ru-RU" sz="2800" b="1" dirty="0" smtClean="0"/>
              <a:t>        .</a:t>
            </a:r>
            <a:endParaRPr lang="ru-RU" sz="2800" b="1" dirty="0" smtClean="0"/>
          </a:p>
          <a:p>
            <a:r>
              <a:rPr lang="ru-RU" sz="2800" b="1" dirty="0" smtClean="0"/>
              <a:t>      Та </a:t>
            </a:r>
            <a:r>
              <a:rPr lang="ru-RU" sz="2800" b="1" dirty="0" err="1"/>
              <a:t>якось</a:t>
            </a:r>
            <a:r>
              <a:rPr lang="ru-RU" sz="2800" b="1" dirty="0"/>
              <a:t> одного </a:t>
            </a:r>
            <a:r>
              <a:rPr lang="ru-RU" sz="2800" b="1" dirty="0" err="1"/>
              <a:t>сонячного</a:t>
            </a:r>
            <a:r>
              <a:rPr lang="ru-RU" sz="2800" b="1" dirty="0"/>
              <a:t> ранку </a:t>
            </a:r>
            <a:r>
              <a:rPr lang="ru-RU" sz="2800" b="1" dirty="0" err="1"/>
              <a:t>зненацька</a:t>
            </a:r>
            <a:r>
              <a:rPr lang="ru-RU" sz="2800" b="1" dirty="0"/>
              <a:t> настала </a:t>
            </a:r>
            <a:r>
              <a:rPr lang="ru-RU" sz="2800" b="1" dirty="0" err="1"/>
              <a:t>суцільна</a:t>
            </a:r>
            <a:r>
              <a:rPr lang="ru-RU" sz="2800" b="1" dirty="0"/>
              <a:t> </a:t>
            </a:r>
            <a:r>
              <a:rPr lang="ru-RU" sz="2800" b="1" dirty="0" err="1"/>
              <a:t>пітьма</a:t>
            </a:r>
            <a:r>
              <a:rPr lang="ru-RU" sz="2800" b="1" dirty="0"/>
              <a:t>. </a:t>
            </a:r>
            <a:r>
              <a:rPr lang="ru-RU" sz="2800" b="1" dirty="0" err="1" smtClean="0"/>
              <a:t>Злий</a:t>
            </a:r>
            <a:r>
              <a:rPr lang="ru-RU" sz="2800" b="1" dirty="0" smtClean="0"/>
              <a:t> </a:t>
            </a:r>
            <a:r>
              <a:rPr lang="ru-RU" sz="2800" b="1" dirty="0" err="1"/>
              <a:t>чарівник</a:t>
            </a:r>
            <a:r>
              <a:rPr lang="ru-RU" sz="2800" b="1" dirty="0"/>
              <a:t> </a:t>
            </a:r>
            <a:r>
              <a:rPr lang="ru-RU" sz="2800" b="1" dirty="0" smtClean="0"/>
              <a:t>украв        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знищити</a:t>
            </a:r>
            <a:r>
              <a:rPr lang="ru-RU" sz="2800" b="1" dirty="0"/>
              <a:t> все </a:t>
            </a:r>
            <a:r>
              <a:rPr lang="ru-RU" sz="2800" b="1" dirty="0" err="1"/>
              <a:t>живе</a:t>
            </a:r>
            <a:r>
              <a:rPr lang="ru-RU" sz="2800" b="1" dirty="0"/>
              <a:t>. </a:t>
            </a:r>
            <a:r>
              <a:rPr lang="ru-RU" sz="2800" b="1" dirty="0" smtClean="0"/>
              <a:t>Та </a:t>
            </a:r>
            <a:r>
              <a:rPr lang="ru-RU" sz="2800" b="1" dirty="0"/>
              <a:t>не </a:t>
            </a:r>
            <a:r>
              <a:rPr lang="ru-RU" sz="2800" b="1" dirty="0" err="1"/>
              <a:t>зміг</a:t>
            </a:r>
            <a:r>
              <a:rPr lang="ru-RU" sz="2800" b="1" dirty="0"/>
              <a:t> </a:t>
            </a:r>
            <a:r>
              <a:rPr lang="ru-RU" sz="2800" b="1" dirty="0" err="1"/>
              <a:t>він</a:t>
            </a:r>
            <a:r>
              <a:rPr lang="ru-RU" sz="2800" b="1" dirty="0"/>
              <a:t> в руках </a:t>
            </a:r>
            <a:r>
              <a:rPr lang="ru-RU" sz="2800" b="1" dirty="0" err="1" smtClean="0"/>
              <a:t>утримати</a:t>
            </a:r>
            <a:r>
              <a:rPr lang="ru-RU" sz="2800" b="1" dirty="0" smtClean="0"/>
              <a:t>         . </a:t>
            </a:r>
            <a:r>
              <a:rPr lang="ru-RU" sz="2800" b="1" dirty="0" err="1"/>
              <a:t>Воно</a:t>
            </a:r>
            <a:r>
              <a:rPr lang="ru-RU" sz="2800" b="1" dirty="0"/>
              <a:t> </a:t>
            </a:r>
            <a:r>
              <a:rPr lang="ru-RU" sz="2800" b="1" dirty="0" err="1"/>
              <a:t>обпекло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, </a:t>
            </a:r>
            <a:r>
              <a:rPr lang="ru-RU" sz="2800" b="1" dirty="0" err="1"/>
              <a:t>немов</a:t>
            </a:r>
            <a:r>
              <a:rPr lang="ru-RU" sz="2800" b="1" dirty="0"/>
              <a:t> </a:t>
            </a:r>
            <a:r>
              <a:rPr lang="ru-RU" sz="2800" b="1" dirty="0" err="1"/>
              <a:t>вогонь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7" t="11893"/>
          <a:stretch/>
        </p:blipFill>
        <p:spPr>
          <a:xfrm flipH="1">
            <a:off x="95361" y="1724847"/>
            <a:ext cx="3105038" cy="431128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790859" y="5363364"/>
            <a:ext cx="5726527" cy="74897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в тексті правда, а що вигадка?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71" y="1833554"/>
            <a:ext cx="600252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481" y="1918485"/>
            <a:ext cx="600252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947" y="2767567"/>
            <a:ext cx="600252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254" y="3711803"/>
            <a:ext cx="600252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20" y="4615014"/>
            <a:ext cx="600252" cy="57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825</Words>
  <Application>Microsoft Office PowerPoint</Application>
  <PresentationFormat>Произвольный</PresentationFormat>
  <Paragraphs>153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Чому ж Сонце на Землі найголовніше? </vt:lpstr>
      <vt:lpstr>Презентация PowerPoint</vt:lpstr>
      <vt:lpstr>Рефлексія. Вправа «Явища природи»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</cp:revision>
  <dcterms:created xsi:type="dcterms:W3CDTF">2018-01-05T16:38:53Z</dcterms:created>
  <dcterms:modified xsi:type="dcterms:W3CDTF">2024-03-09T12:58:35Z</dcterms:modified>
</cp:coreProperties>
</file>