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28" r:id="rId3"/>
    <p:sldId id="327" r:id="rId4"/>
    <p:sldId id="331" r:id="rId5"/>
    <p:sldId id="329" r:id="rId6"/>
    <p:sldId id="278" r:id="rId7"/>
    <p:sldId id="306" r:id="rId8"/>
    <p:sldId id="333" r:id="rId9"/>
    <p:sldId id="334" r:id="rId10"/>
    <p:sldId id="277" r:id="rId11"/>
    <p:sldId id="335" r:id="rId12"/>
    <p:sldId id="336" r:id="rId13"/>
    <p:sldId id="337" r:id="rId14"/>
    <p:sldId id="285" r:id="rId15"/>
    <p:sldId id="332" r:id="rId16"/>
    <p:sldId id="292" r:id="rId17"/>
    <p:sldId id="287" r:id="rId18"/>
    <p:sldId id="290" r:id="rId19"/>
    <p:sldId id="33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5098"/>
    <a:srgbClr val="C31D58"/>
    <a:srgbClr val="2F3242"/>
    <a:srgbClr val="722651"/>
    <a:srgbClr val="DED231"/>
    <a:srgbClr val="295FFF"/>
    <a:srgbClr val="27C268"/>
    <a:srgbClr val="FF3131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9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/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dirty="0" smtClean="0"/>
            <a:t>зимно</a:t>
          </a:r>
          <a:endParaRPr lang="ru-RU" sz="2800" b="1" dirty="0"/>
        </a:p>
      </dgm:t>
    </dgm:pt>
    <dgm:pt modelId="{46F52824-6C77-4C95-9D70-53F13A911034}" type="parTrans" cxnId="{B995C2F3-31AA-4CD2-8210-F04AC07A9B66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00B0F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2800" b="1" dirty="0" smtClean="0"/>
            <a:t>дощило</a:t>
          </a:r>
          <a:endParaRPr lang="ru-RU" sz="2800" b="1" dirty="0"/>
        </a:p>
      </dgm:t>
    </dgm:pt>
    <dgm:pt modelId="{E85B6E4D-70A7-4DB1-A1A0-A1519B498753}" type="parTrans" cxnId="{748E59BD-2C29-4AF4-AC12-330BF3616D1D}">
      <dgm:prSet/>
      <dgm:spPr>
        <a:solidFill>
          <a:srgbClr val="00B0F0"/>
        </a:solidFill>
        <a:ln w="28575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800" b="1" dirty="0" smtClean="0"/>
            <a:t>вітряно</a:t>
          </a:r>
          <a:endParaRPr lang="ru-RU" sz="2800" b="1" dirty="0"/>
        </a:p>
      </dgm:t>
    </dgm:pt>
    <dgm:pt modelId="{FB51DD19-8365-4539-BC19-2E62842AA665}" type="parTrans" cxnId="{61E4E69C-425F-4B4A-8490-8F0B3788F53E}">
      <dgm:prSet/>
      <dgm:spPr>
        <a:solidFill>
          <a:srgbClr val="7030A0"/>
        </a:solidFill>
        <a:ln w="1905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dirty="0" err="1" smtClean="0"/>
            <a:t>сонячно</a:t>
          </a:r>
          <a:endParaRPr lang="ru-RU" sz="28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000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uk-UA" sz="2800" b="1" dirty="0" err="1" smtClean="0"/>
            <a:t>спекотно</a:t>
          </a:r>
          <a:endParaRPr lang="ru-RU" sz="2800" b="1" dirty="0"/>
        </a:p>
      </dgm:t>
    </dgm:pt>
    <dgm:pt modelId="{43D7AFE5-A151-4A39-BE65-75D4FCB60E50}" type="parTrans" cxnId="{91C5C2D8-1F85-480C-BB37-28924ED47A5F}">
      <dgm:prSet/>
      <dgm:spPr>
        <a:solidFill>
          <a:srgbClr val="FF0000"/>
        </a:solidFill>
        <a:ln w="28575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ScaleX="122425" custRadScaleRad="108665" custRadScaleInc="27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 custRadScaleRad="114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F3636D-E91E-482E-B41C-6DAE13BD232F}" type="presOf" srcId="{D11BE1E0-2FCF-4F5D-B40C-C9F46BE22818}" destId="{A1DA17EA-73B1-430F-B0C0-A6399710F092}" srcOrd="0" destOrd="0" presId="urn:microsoft.com/office/officeart/2005/8/layout/radial4"/>
    <dgm:cxn modelId="{E1459492-E779-4AEA-AD0F-D49DF66089E1}" type="presOf" srcId="{FB51DD19-8365-4539-BC19-2E62842AA665}" destId="{57DF4519-05E7-4E60-B563-B73106BC51CA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6DEA197A-528B-4CD3-9160-D18CA16D3AC0}" type="presOf" srcId="{0751368C-5490-4419-8EE3-56792E0EC74B}" destId="{CDA86CE5-EC7C-46F2-A933-03A0CFACB5F2}" srcOrd="0" destOrd="0" presId="urn:microsoft.com/office/officeart/2005/8/layout/radial4"/>
    <dgm:cxn modelId="{65D83438-BCBD-4C9F-B43E-C09B76591055}" type="presOf" srcId="{E85B6E4D-70A7-4DB1-A1A0-A1519B498753}" destId="{97AF4133-705B-422C-A43F-E1CBC8EB6FB8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82E1E9BE-4E28-4A18-9115-AF3B3466BADA}" type="presOf" srcId="{D4781B1E-F8C4-4597-843A-0EAE9000DD23}" destId="{E3DA2B5F-5B05-4A0B-A7DD-509193D4E17C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F571969D-D796-492E-9F13-FF1808F51472}" type="presOf" srcId="{C7962517-4C5C-42CA-BFBB-E232FC2B266D}" destId="{2BCCC9C3-A556-4EBF-A2F7-AA7AE81151C5}" srcOrd="0" destOrd="0" presId="urn:microsoft.com/office/officeart/2005/8/layout/radial4"/>
    <dgm:cxn modelId="{4335DBBE-AF03-4240-BA5D-34280E134E06}" type="presOf" srcId="{43D7AFE5-A151-4A39-BE65-75D4FCB60E50}" destId="{ADD48452-783F-4794-8177-6F90FAAEFC3F}" srcOrd="0" destOrd="0" presId="urn:microsoft.com/office/officeart/2005/8/layout/radial4"/>
    <dgm:cxn modelId="{E4F44448-0C6F-4A98-B524-4008B8C4BF43}" type="presOf" srcId="{2252AE63-8550-48D5-B76D-33F4776E21D7}" destId="{BB208B9D-B692-4ADE-BCA6-F15EAB400D8C}" srcOrd="0" destOrd="0" presId="urn:microsoft.com/office/officeart/2005/8/layout/radial4"/>
    <dgm:cxn modelId="{09BBFF7F-1984-4490-84A7-F578852AE521}" type="presOf" srcId="{F016CD53-4314-44C8-8851-271A8386442A}" destId="{F21D2CB4-61F7-4C96-88D6-482ADA1F7E14}" srcOrd="0" destOrd="0" presId="urn:microsoft.com/office/officeart/2005/8/layout/radial4"/>
    <dgm:cxn modelId="{13011389-4E59-4319-9E95-D80574E37D22}" type="presOf" srcId="{E14F5D1D-2235-4A78-B962-6AB89CDB34AD}" destId="{93688CAB-E69F-4828-B1A4-C8BA928A3C5C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9B6481BF-BB1B-4BCC-B945-B27C165003E4}" type="presOf" srcId="{46F52824-6C77-4C95-9D70-53F13A911034}" destId="{322D643B-98E7-48FB-B365-19A4E35E80BE}" srcOrd="0" destOrd="0" presId="urn:microsoft.com/office/officeart/2005/8/layout/radial4"/>
    <dgm:cxn modelId="{39952717-112D-4EF3-A5D9-F7624B72A50F}" type="presOf" srcId="{3F736675-4146-4E95-9E88-00E945979D80}" destId="{886191E9-BEED-4D49-9BC0-55CF97BBD098}" srcOrd="0" destOrd="0" presId="urn:microsoft.com/office/officeart/2005/8/layout/radial4"/>
    <dgm:cxn modelId="{8269D8D5-A70A-4C42-A05E-F6B5D96D5A88}" type="presParOf" srcId="{E3DA2B5F-5B05-4A0B-A7DD-509193D4E17C}" destId="{A1DA17EA-73B1-430F-B0C0-A6399710F092}" srcOrd="0" destOrd="0" presId="urn:microsoft.com/office/officeart/2005/8/layout/radial4"/>
    <dgm:cxn modelId="{C2F6B3BE-6D1F-48E0-9F64-7505019562B6}" type="presParOf" srcId="{E3DA2B5F-5B05-4A0B-A7DD-509193D4E17C}" destId="{322D643B-98E7-48FB-B365-19A4E35E80BE}" srcOrd="1" destOrd="0" presId="urn:microsoft.com/office/officeart/2005/8/layout/radial4"/>
    <dgm:cxn modelId="{B31203A8-2FDD-4C8C-B776-84511A1A0F79}" type="presParOf" srcId="{E3DA2B5F-5B05-4A0B-A7DD-509193D4E17C}" destId="{93688CAB-E69F-4828-B1A4-C8BA928A3C5C}" srcOrd="2" destOrd="0" presId="urn:microsoft.com/office/officeart/2005/8/layout/radial4"/>
    <dgm:cxn modelId="{D8CA06A0-CDF8-4D5C-89A0-762620261ED1}" type="presParOf" srcId="{E3DA2B5F-5B05-4A0B-A7DD-509193D4E17C}" destId="{97AF4133-705B-422C-A43F-E1CBC8EB6FB8}" srcOrd="3" destOrd="0" presId="urn:microsoft.com/office/officeart/2005/8/layout/radial4"/>
    <dgm:cxn modelId="{39C969DF-2B13-45D7-9B88-2F3740997E7A}" type="presParOf" srcId="{E3DA2B5F-5B05-4A0B-A7DD-509193D4E17C}" destId="{F21D2CB4-61F7-4C96-88D6-482ADA1F7E14}" srcOrd="4" destOrd="0" presId="urn:microsoft.com/office/officeart/2005/8/layout/radial4"/>
    <dgm:cxn modelId="{22B567D6-12F7-4C9A-AE93-9081BEE61537}" type="presParOf" srcId="{E3DA2B5F-5B05-4A0B-A7DD-509193D4E17C}" destId="{57DF4519-05E7-4E60-B563-B73106BC51CA}" srcOrd="5" destOrd="0" presId="urn:microsoft.com/office/officeart/2005/8/layout/radial4"/>
    <dgm:cxn modelId="{7255D108-3A17-41D0-90EC-B297B5D443BB}" type="presParOf" srcId="{E3DA2B5F-5B05-4A0B-A7DD-509193D4E17C}" destId="{2BCCC9C3-A556-4EBF-A2F7-AA7AE81151C5}" srcOrd="6" destOrd="0" presId="urn:microsoft.com/office/officeart/2005/8/layout/radial4"/>
    <dgm:cxn modelId="{C303CF15-7F58-45CF-B36B-8C646B82D0D2}" type="presParOf" srcId="{E3DA2B5F-5B05-4A0B-A7DD-509193D4E17C}" destId="{CDA86CE5-EC7C-46F2-A933-03A0CFACB5F2}" srcOrd="7" destOrd="0" presId="urn:microsoft.com/office/officeart/2005/8/layout/radial4"/>
    <dgm:cxn modelId="{1A9C7316-3CC4-48B1-A9D7-5B866854A9AE}" type="presParOf" srcId="{E3DA2B5F-5B05-4A0B-A7DD-509193D4E17C}" destId="{886191E9-BEED-4D49-9BC0-55CF97BBD098}" srcOrd="8" destOrd="0" presId="urn:microsoft.com/office/officeart/2005/8/layout/radial4"/>
    <dgm:cxn modelId="{36DBD72F-3F55-4C86-AECA-A3A8A8FFB0BF}" type="presParOf" srcId="{E3DA2B5F-5B05-4A0B-A7DD-509193D4E17C}" destId="{ADD48452-783F-4794-8177-6F90FAAEFC3F}" srcOrd="9" destOrd="0" presId="urn:microsoft.com/office/officeart/2005/8/layout/radial4"/>
    <dgm:cxn modelId="{941B9C74-17EA-483D-AD9B-BCE82D250317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039286" y="2047794"/>
          <a:ext cx="1518519" cy="15185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/>
            <a:t>урок</a:t>
          </a:r>
          <a:endParaRPr lang="ru-RU" sz="3900" b="1" kern="1200" dirty="0"/>
        </a:p>
      </dsp:txBody>
      <dsp:txXfrm>
        <a:off x="3261668" y="2270176"/>
        <a:ext cx="1073755" cy="1073755"/>
      </dsp:txXfrm>
    </dsp:sp>
    <dsp:sp modelId="{322D643B-98E7-48FB-B365-19A4E35E80BE}">
      <dsp:nvSpPr>
        <dsp:cNvPr id="0" name=""/>
        <dsp:cNvSpPr/>
      </dsp:nvSpPr>
      <dsp:spPr>
        <a:xfrm rot="10800000">
          <a:off x="1568630" y="2590665"/>
          <a:ext cx="1389769" cy="43277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847333" y="2230017"/>
          <a:ext cx="1442593" cy="1154074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зимно</a:t>
          </a:r>
          <a:endParaRPr lang="ru-RU" sz="2800" b="1" kern="1200" dirty="0"/>
        </a:p>
      </dsp:txBody>
      <dsp:txXfrm>
        <a:off x="881135" y="2263819"/>
        <a:ext cx="1374989" cy="1086470"/>
      </dsp:txXfrm>
    </dsp:sp>
    <dsp:sp modelId="{97AF4133-705B-422C-A43F-E1CBC8EB6FB8}">
      <dsp:nvSpPr>
        <dsp:cNvPr id="0" name=""/>
        <dsp:cNvSpPr/>
      </dsp:nvSpPr>
      <dsp:spPr>
        <a:xfrm rot="13111308">
          <a:off x="1785327" y="1591068"/>
          <a:ext cx="1515067" cy="432778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228892" y="758619"/>
          <a:ext cx="1442593" cy="1154074"/>
        </a:xfrm>
        <a:prstGeom prst="roundRect">
          <a:avLst>
            <a:gd name="adj" fmla="val 10000"/>
          </a:avLst>
        </a:prstGeom>
        <a:solidFill>
          <a:srgbClr val="00B0F0"/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дощило</a:t>
          </a:r>
          <a:endParaRPr lang="ru-RU" sz="2800" b="1" kern="1200" dirty="0"/>
        </a:p>
      </dsp:txBody>
      <dsp:txXfrm>
        <a:off x="1262694" y="792421"/>
        <a:ext cx="1374989" cy="1086470"/>
      </dsp:txXfrm>
    </dsp:sp>
    <dsp:sp modelId="{57DF4519-05E7-4E60-B563-B73106BC51CA}">
      <dsp:nvSpPr>
        <dsp:cNvPr id="0" name=""/>
        <dsp:cNvSpPr/>
      </dsp:nvSpPr>
      <dsp:spPr>
        <a:xfrm rot="16200000">
          <a:off x="3103661" y="1055634"/>
          <a:ext cx="1389769" cy="432778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 w="1905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2852832" y="101"/>
          <a:ext cx="1891427" cy="1154074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вітряно</a:t>
          </a:r>
          <a:endParaRPr lang="ru-RU" sz="2800" b="1" kern="1200" dirty="0"/>
        </a:p>
      </dsp:txBody>
      <dsp:txXfrm>
        <a:off x="2886634" y="33903"/>
        <a:ext cx="1823823" cy="1086470"/>
      </dsp:txXfrm>
    </dsp:sp>
    <dsp:sp modelId="{CDA86CE5-EC7C-46F2-A933-03A0CFACB5F2}">
      <dsp:nvSpPr>
        <dsp:cNvPr id="0" name=""/>
        <dsp:cNvSpPr/>
      </dsp:nvSpPr>
      <dsp:spPr>
        <a:xfrm rot="19491538">
          <a:off x="4350963" y="1648448"/>
          <a:ext cx="1572364" cy="4327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4896989" y="835280"/>
          <a:ext cx="1766095" cy="1154074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err="1" smtClean="0"/>
            <a:t>сонячно</a:t>
          </a:r>
          <a:endParaRPr lang="ru-RU" sz="2800" b="1" kern="1200" dirty="0"/>
        </a:p>
      </dsp:txBody>
      <dsp:txXfrm>
        <a:off x="4930791" y="869082"/>
        <a:ext cx="1698491" cy="1086470"/>
      </dsp:txXfrm>
    </dsp:sp>
    <dsp:sp modelId="{ADD48452-783F-4794-8177-6F90FAAEFC3F}">
      <dsp:nvSpPr>
        <dsp:cNvPr id="0" name=""/>
        <dsp:cNvSpPr/>
      </dsp:nvSpPr>
      <dsp:spPr>
        <a:xfrm>
          <a:off x="4656647" y="2590665"/>
          <a:ext cx="1698273" cy="432778"/>
        </a:xfrm>
        <a:prstGeom prst="leftArrow">
          <a:avLst>
            <a:gd name="adj1" fmla="val 60000"/>
            <a:gd name="adj2" fmla="val 50000"/>
          </a:avLst>
        </a:prstGeom>
        <a:solidFill>
          <a:srgbClr val="FF0000"/>
        </a:solidFill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5510707" y="2230017"/>
          <a:ext cx="1688425" cy="1154074"/>
        </a:xfrm>
        <a:prstGeom prst="roundRect">
          <a:avLst>
            <a:gd name="adj" fmla="val 10000"/>
          </a:avLst>
        </a:prstGeom>
        <a:solidFill>
          <a:srgbClr val="FF0000"/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err="1" smtClean="0"/>
            <a:t>спекотно</a:t>
          </a:r>
          <a:endParaRPr lang="ru-RU" sz="2800" b="1" kern="1200" dirty="0"/>
        </a:p>
      </dsp:txBody>
      <dsp:txXfrm>
        <a:off x="5544509" y="2263819"/>
        <a:ext cx="1620821" cy="1086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571" y="4643941"/>
            <a:ext cx="9873343" cy="10215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Чому без повітря немає життя?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407982"/>
            <a:ext cx="4275912" cy="284833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837714" y="1447598"/>
            <a:ext cx="312420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4823" y="494529"/>
            <a:ext cx="8732066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4824" y="1153886"/>
            <a:ext cx="8766206" cy="493099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00332" y="6211669"/>
            <a:ext cx="748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Взято з каналу З </a:t>
            </a:r>
            <a:r>
              <a:rPr lang="ru-RU" dirty="0" err="1"/>
              <a:t>любов'ю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-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</a:t>
            </a:r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articles.mercola.com/ImageServer/public/2008/March/3.29poll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1" y="1785926"/>
            <a:ext cx="9534553" cy="4667264"/>
          </a:xfrm>
          <a:prstGeom prst="rect">
            <a:avLst/>
          </a:prstGeom>
          <a:noFill/>
        </p:spPr>
      </p:pic>
      <p:pic>
        <p:nvPicPr>
          <p:cNvPr id="29700" name="Picture 4" descr="http://job-sbu.org/wp-content/uploads/2011/03/1292676508_51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21" y="1785927"/>
            <a:ext cx="8286808" cy="4679149"/>
          </a:xfrm>
          <a:prstGeom prst="rect">
            <a:avLst/>
          </a:prstGeom>
          <a:noFill/>
        </p:spPr>
      </p:pic>
      <p:pic>
        <p:nvPicPr>
          <p:cNvPr id="29702" name="Picture 6" descr="http://sciencemagic.ru/wp-content/uploads/2009/10/air-pol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39" y="1785926"/>
            <a:ext cx="7239051" cy="4695226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234499" y="484233"/>
            <a:ext cx="9836271" cy="8329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Розкажи, що забруднює повітря?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5114" y="1322761"/>
            <a:ext cx="743494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Люди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розуміють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важливе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значення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планеті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Але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не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завжди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дбайливо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ставляться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360566"/>
            <a:ext cx="878477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/>
              <a:t>Як запобігати вживанню</a:t>
            </a:r>
          </a:p>
          <a:p>
            <a:pPr algn="ctr"/>
            <a:r>
              <a:rPr lang="uk-UA" sz="4000" b="1" dirty="0" smtClean="0"/>
              <a:t> забрудненого повітря?</a:t>
            </a:r>
            <a:endParaRPr lang="uk-UA" sz="4000" b="1" dirty="0"/>
          </a:p>
        </p:txBody>
      </p:sp>
      <p:pic>
        <p:nvPicPr>
          <p:cNvPr id="31746" name="Picture 2" descr="http://uborka-moskva.ru/images/image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1872323"/>
            <a:ext cx="6291361" cy="4638676"/>
          </a:xfrm>
          <a:prstGeom prst="rect">
            <a:avLst/>
          </a:prstGeom>
          <a:noFill/>
        </p:spPr>
      </p:pic>
      <p:pic>
        <p:nvPicPr>
          <p:cNvPr id="31748" name="Picture 4" descr="http://spk-indina.ru/images/Dlia_statej/kak-vidrat-plastikoviye-ok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156" y="1872323"/>
            <a:ext cx="6462457" cy="4638676"/>
          </a:xfrm>
          <a:prstGeom prst="rect">
            <a:avLst/>
          </a:prstGeom>
          <a:noFill/>
        </p:spPr>
      </p:pic>
      <p:sp>
        <p:nvSpPr>
          <p:cNvPr id="2" name="AutoShape 6" descr="https://st3.depositphotos.com/8696740/37252/v/450/depositphotos_372525738-stock-illustration-hanami-sakura-festival-people-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Картинки до тестів\Людина\Діти на майданчик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85" y="1868422"/>
            <a:ext cx="5833872" cy="48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373" y="1616435"/>
            <a:ext cx="5602263" cy="419361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47550" y="582051"/>
            <a:ext cx="908957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+mj-lt"/>
              </a:rPr>
              <a:t>Де є чисте повітря, там – життя.</a:t>
            </a:r>
            <a:endParaRPr lang="uk-UA" sz="4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2770" name="Picture 2" descr="http://chmag.ru/images/stories/Vaznoe/chistiy-vozd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795" y="1616435"/>
            <a:ext cx="4409862" cy="42624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186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2368" y="495119"/>
            <a:ext cx="8732066" cy="74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 знаєш ти..?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0273" y="1534885"/>
            <a:ext cx="4318451" cy="393797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   </a:t>
            </a:r>
            <a:r>
              <a:rPr lang="ru-RU" sz="2800" b="1" dirty="0" err="1"/>
              <a:t>Рослини</a:t>
            </a:r>
            <a:r>
              <a:rPr lang="ru-RU" sz="2800" b="1" dirty="0"/>
              <a:t> </a:t>
            </a:r>
            <a:r>
              <a:rPr lang="ru-RU" sz="2800" b="1" dirty="0" err="1"/>
              <a:t>вважають</a:t>
            </a:r>
            <a:r>
              <a:rPr lang="ru-RU" sz="2800" b="1" dirty="0"/>
              <a:t> </a:t>
            </a:r>
            <a:r>
              <a:rPr lang="ru-RU" sz="2800" b="1" dirty="0" err="1"/>
              <a:t>найкращими</a:t>
            </a:r>
            <a:r>
              <a:rPr lang="ru-RU" sz="2800" b="1" dirty="0"/>
              <a:t> </a:t>
            </a:r>
            <a:r>
              <a:rPr lang="ru-RU" sz="2800" b="1" dirty="0" err="1"/>
              <a:t>очисниками</a:t>
            </a:r>
            <a:r>
              <a:rPr lang="ru-RU" sz="2800" b="1" dirty="0"/>
              <a:t> </a:t>
            </a:r>
            <a:r>
              <a:rPr lang="ru-RU" sz="2800" b="1" dirty="0" err="1"/>
              <a:t>повітря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/>
              <a:t>   </a:t>
            </a:r>
            <a:r>
              <a:rPr lang="ru-RU" sz="2800" b="1" dirty="0" err="1"/>
              <a:t>Їхнє</a:t>
            </a:r>
            <a:r>
              <a:rPr lang="ru-RU" sz="2800" b="1" dirty="0"/>
              <a:t> </a:t>
            </a:r>
            <a:r>
              <a:rPr lang="ru-RU" sz="2800" b="1" dirty="0" err="1"/>
              <a:t>листя</a:t>
            </a:r>
            <a:r>
              <a:rPr lang="ru-RU" sz="2800" b="1" dirty="0"/>
              <a:t> </a:t>
            </a:r>
            <a:r>
              <a:rPr lang="ru-RU" sz="2800" b="1" dirty="0" err="1"/>
              <a:t>поглинає</a:t>
            </a:r>
            <a:r>
              <a:rPr lang="ru-RU" sz="2800" b="1" dirty="0"/>
              <a:t> </a:t>
            </a:r>
            <a:r>
              <a:rPr lang="ru-RU" sz="2800" b="1" dirty="0" err="1"/>
              <a:t>шкідливі</a:t>
            </a:r>
            <a:r>
              <a:rPr lang="ru-RU" sz="2800" b="1" dirty="0"/>
              <a:t> </a:t>
            </a:r>
            <a:r>
              <a:rPr lang="ru-RU" sz="2800" b="1" dirty="0" err="1"/>
              <a:t>речовини</a:t>
            </a:r>
            <a:r>
              <a:rPr lang="ru-RU" sz="2800" b="1" dirty="0"/>
              <a:t>.</a:t>
            </a:r>
          </a:p>
          <a:p>
            <a:pPr algn="ctr"/>
            <a:r>
              <a:rPr lang="ru-RU" sz="2800" b="1" dirty="0"/>
              <a:t>   Для того </a:t>
            </a:r>
            <a:r>
              <a:rPr lang="ru-RU" sz="2800" b="1" dirty="0" err="1"/>
              <a:t>щоб</a:t>
            </a:r>
            <a:r>
              <a:rPr lang="ru-RU" sz="2800" b="1" dirty="0"/>
              <a:t>  </a:t>
            </a:r>
            <a:r>
              <a:rPr lang="ru-RU" sz="2800" b="1" dirty="0" err="1"/>
              <a:t>покращити</a:t>
            </a:r>
            <a:r>
              <a:rPr lang="ru-RU" sz="2800" b="1" dirty="0"/>
              <a:t> стан </a:t>
            </a:r>
            <a:r>
              <a:rPr lang="ru-RU" sz="2800" b="1" dirty="0" err="1"/>
              <a:t>повітря</a:t>
            </a:r>
            <a:r>
              <a:rPr lang="ru-RU" sz="2800" b="1" dirty="0"/>
              <a:t>, </a:t>
            </a:r>
            <a:r>
              <a:rPr lang="ru-RU" sz="2800" b="1" dirty="0" err="1"/>
              <a:t>потрібно</a:t>
            </a:r>
            <a:r>
              <a:rPr lang="ru-RU" sz="2800" b="1" dirty="0"/>
              <a:t> </a:t>
            </a:r>
            <a:r>
              <a:rPr lang="ru-RU" sz="2800" b="1" dirty="0" err="1"/>
              <a:t>насаджувати</a:t>
            </a:r>
            <a:r>
              <a:rPr lang="ru-RU" sz="2800" b="1" dirty="0"/>
              <a:t> дерева та </a:t>
            </a:r>
            <a:r>
              <a:rPr lang="ru-RU" sz="2800" b="1" dirty="0" err="1"/>
              <a:t>кущі</a:t>
            </a:r>
            <a:r>
              <a:rPr lang="ru-RU" sz="2800" b="1" dirty="0"/>
              <a:t>.</a:t>
            </a:r>
          </a:p>
        </p:txBody>
      </p:sp>
      <p:pic>
        <p:nvPicPr>
          <p:cNvPr id="7" name="Picture 2" descr="ÐÐ°ÑÑÐ¸Ð½ÐºÐ¸ Ð¿Ð¾ Ð·Ð°Ð¿ÑÐ¾ÑÑ ÐºÐ»Ð¸Ð¿Ð°ÑÑ Ð»Ðµ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77" y="1534885"/>
            <a:ext cx="6022788" cy="393797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21108" y="1789868"/>
            <a:ext cx="9123953" cy="10976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Повітря – це частина неживої природи. Воно необхідне для дихання рослинам, тваринам і людям.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24754" y="2907897"/>
            <a:ext cx="1190246" cy="55813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Так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5606" y="2899975"/>
            <a:ext cx="1190246" cy="56605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Ні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3372" y="407442"/>
            <a:ext cx="9579428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562600"/>
            <a:ext cx="1240889" cy="1280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22-23 №3-4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754" y="4164153"/>
            <a:ext cx="3949981" cy="5493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Вони </a:t>
            </a:r>
            <a:r>
              <a:rPr lang="uk-UA" sz="2400" b="1" dirty="0" smtClean="0">
                <a:solidFill>
                  <a:srgbClr val="0070C0"/>
                </a:solidFill>
              </a:rPr>
              <a:t>не заповнені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повітрям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1429" y="1231946"/>
            <a:ext cx="6966858" cy="485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Познач, чи погоджуєшся ти з такою думкою.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93372" y="3542235"/>
            <a:ext cx="8929337" cy="48577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Познач правильне твердження. 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об’єднує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всі ці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предмети?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8754" y="4826329"/>
            <a:ext cx="3914571" cy="55612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Вони</a:t>
            </a:r>
            <a:r>
              <a:rPr lang="uk-UA" sz="2400" b="1" dirty="0" smtClean="0">
                <a:solidFill>
                  <a:srgbClr val="0070C0"/>
                </a:solidFill>
              </a:rPr>
              <a:t> заповнені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повітрям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140" y="4184913"/>
            <a:ext cx="1596668" cy="12047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612" y="4014016"/>
            <a:ext cx="1703834" cy="17038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48" y="4189223"/>
            <a:ext cx="1302086" cy="13020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73" y="4190145"/>
            <a:ext cx="1914356" cy="130116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2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91" y="2551503"/>
            <a:ext cx="4880641" cy="325058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6" y="2033492"/>
            <a:ext cx="5396032" cy="33725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393373" y="1328929"/>
            <a:ext cx="4563176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Де повітря чистіше? Познач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3372" y="407442"/>
            <a:ext cx="9579428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89" y="5562600"/>
            <a:ext cx="1142918" cy="1280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 №5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563116" y="2915385"/>
            <a:ext cx="3710630" cy="9125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Чому</a:t>
            </a:r>
            <a:r>
              <a:rPr lang="ru-RU" sz="2400" b="1" dirty="0" smtClean="0"/>
              <a:t> </a:t>
            </a:r>
            <a:r>
              <a:rPr lang="ru-RU" sz="2400" b="1" dirty="0" err="1"/>
              <a:t>ліси</a:t>
            </a:r>
            <a:r>
              <a:rPr lang="ru-RU" sz="2400" b="1" dirty="0"/>
              <a:t> </a:t>
            </a:r>
            <a:r>
              <a:rPr lang="ru-RU" sz="2400" b="1" dirty="0" err="1"/>
              <a:t>називають</a:t>
            </a:r>
            <a:r>
              <a:rPr lang="ru-RU" sz="2400" b="1" dirty="0"/>
              <a:t> «</a:t>
            </a:r>
            <a:r>
              <a:rPr lang="ru-RU" sz="2400" b="1" dirty="0" err="1"/>
              <a:t>легенями</a:t>
            </a:r>
            <a:r>
              <a:rPr lang="ru-RU" sz="2400" b="1" dirty="0"/>
              <a:t>» </a:t>
            </a:r>
            <a:r>
              <a:rPr lang="ru-RU" sz="2400" b="1" dirty="0" err="1"/>
              <a:t>планети</a:t>
            </a:r>
            <a:r>
              <a:rPr lang="ru-RU" sz="2400" b="1" dirty="0"/>
              <a:t>?</a:t>
            </a:r>
          </a:p>
        </p:txBody>
      </p:sp>
      <p:pic>
        <p:nvPicPr>
          <p:cNvPr id="6" name="Picture 2" descr="ÐÐ°ÑÑÐ¸Ð½ÐºÐ¸ Ð¿Ð¾ Ð·Ð°Ð¿ÑÐ¾ÑÑ ÐºÐ»Ð¸Ð¿Ð°ÑÑ Ð»ÐµÑ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88" y="1342430"/>
            <a:ext cx="2818796" cy="281879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472367" y="495119"/>
            <a:ext cx="9141204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103" y="4523208"/>
            <a:ext cx="4103013" cy="953754"/>
          </a:xfrm>
          <a:prstGeom prst="roundRect">
            <a:avLst/>
          </a:prstGeom>
          <a:solidFill>
            <a:srgbClr val="BC5098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/>
              <a:t>Чи потрібно провітрювати кімнату? </a:t>
            </a:r>
            <a:r>
              <a:rPr lang="uk-UA" sz="2400" b="1" dirty="0" smtClean="0"/>
              <a:t>Чому</a:t>
            </a:r>
            <a:r>
              <a:rPr lang="uk-UA" sz="2400" b="1" dirty="0"/>
              <a:t>?</a:t>
            </a:r>
            <a:endParaRPr lang="en-US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43" y="4088158"/>
            <a:ext cx="3144376" cy="209111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26" r="470" b="10447"/>
          <a:stretch/>
        </p:blipFill>
        <p:spPr>
          <a:xfrm>
            <a:off x="694440" y="1415497"/>
            <a:ext cx="3563074" cy="267266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563116" y="1437070"/>
            <a:ext cx="3710630" cy="13147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Яке </a:t>
            </a:r>
            <a:r>
              <a:rPr lang="ru-RU" sz="2400" b="1" dirty="0" err="1" smtClean="0"/>
              <a:t>значення</a:t>
            </a:r>
            <a:r>
              <a:rPr lang="ru-RU" sz="2400" b="1" dirty="0" smtClean="0"/>
              <a:t> </a:t>
            </a:r>
            <a:r>
              <a:rPr lang="ru-RU" sz="2400" b="1" dirty="0" err="1"/>
              <a:t>повітря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для </a:t>
            </a:r>
            <a:r>
              <a:rPr lang="ru-RU" sz="2400" b="1" dirty="0" err="1"/>
              <a:t>рослин</a:t>
            </a:r>
            <a:r>
              <a:rPr lang="ru-RU" sz="2400" b="1" dirty="0"/>
              <a:t>, </a:t>
            </a:r>
            <a:r>
              <a:rPr lang="ru-RU" sz="2400" b="1" dirty="0" err="1"/>
              <a:t>тварин</a:t>
            </a:r>
            <a:r>
              <a:rPr lang="ru-RU" sz="2400" b="1" dirty="0"/>
              <a:t> і </a:t>
            </a:r>
            <a:r>
              <a:rPr lang="ru-RU" sz="2400" b="1" dirty="0" err="1" smtClean="0"/>
              <a:t>людини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450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9" y="516889"/>
            <a:ext cx="8732066" cy="7567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Запам’ятай!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58543" y="1432460"/>
            <a:ext cx="5747658" cy="41605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Повітря</a:t>
            </a:r>
            <a:r>
              <a:rPr lang="ru-RU" sz="2800" b="1" dirty="0" smtClean="0"/>
              <a:t> </a:t>
            </a:r>
            <a:r>
              <a:rPr lang="ru-RU" sz="2800" b="1" dirty="0" err="1"/>
              <a:t>прозоре</a:t>
            </a:r>
            <a:r>
              <a:rPr lang="ru-RU" sz="2800" b="1" dirty="0"/>
              <a:t>, </a:t>
            </a:r>
            <a:r>
              <a:rPr lang="ru-RU" sz="2800" b="1" dirty="0" smtClean="0"/>
              <a:t>не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кольору</a:t>
            </a:r>
            <a:r>
              <a:rPr lang="ru-RU" sz="2800" b="1" dirty="0"/>
              <a:t> й запаху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форми</a:t>
            </a:r>
            <a:r>
              <a:rPr lang="ru-RU" sz="2800" b="1" dirty="0" smtClean="0"/>
              <a:t>, </a:t>
            </a:r>
            <a:r>
              <a:rPr lang="ru-RU" sz="2800" b="1" dirty="0"/>
              <a:t>тому ми </a:t>
            </a:r>
            <a:r>
              <a:rPr lang="ru-RU" sz="2800" b="1" dirty="0" err="1"/>
              <a:t>його</a:t>
            </a:r>
            <a:r>
              <a:rPr lang="ru-RU" sz="2800" b="1" dirty="0"/>
              <a:t> не </a:t>
            </a:r>
            <a:r>
              <a:rPr lang="ru-RU" sz="2800" b="1" dirty="0" err="1" smtClean="0"/>
              <a:t>бачимо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/>
              <a:t>Воно займає місце.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b="1" dirty="0" smtClean="0"/>
              <a:t>Може рухатись.</a:t>
            </a:r>
            <a:endParaRPr lang="ru-RU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Воно</a:t>
            </a:r>
            <a:r>
              <a:rPr lang="ru-RU" sz="2800" b="1" dirty="0" smtClean="0"/>
              <a:t> </a:t>
            </a:r>
            <a:r>
              <a:rPr lang="ru-RU" sz="2800" b="1" dirty="0" err="1"/>
              <a:t>необхідне</a:t>
            </a:r>
            <a:r>
              <a:rPr lang="ru-RU" sz="2800" b="1" dirty="0"/>
              <a:t> </a:t>
            </a:r>
            <a:r>
              <a:rPr lang="ru-RU" sz="2800" b="1" dirty="0" err="1"/>
              <a:t>всім</a:t>
            </a:r>
            <a:r>
              <a:rPr lang="ru-RU" sz="2800" b="1" dirty="0"/>
              <a:t> живим </a:t>
            </a:r>
            <a:r>
              <a:rPr lang="ru-RU" sz="2800" b="1" dirty="0" err="1"/>
              <a:t>істотам</a:t>
            </a:r>
            <a:r>
              <a:rPr lang="ru-RU" sz="2800" b="1" dirty="0"/>
              <a:t> для </a:t>
            </a:r>
            <a:r>
              <a:rPr lang="ru-RU" sz="2800" b="1" dirty="0" err="1"/>
              <a:t>дихання</a:t>
            </a:r>
            <a:r>
              <a:rPr lang="ru-RU" sz="2800" b="1" dirty="0"/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Давай </a:t>
            </a:r>
            <a:r>
              <a:rPr lang="ru-RU" sz="2800" b="1" dirty="0" err="1"/>
              <a:t>охороняти</a:t>
            </a:r>
            <a:r>
              <a:rPr lang="ru-RU" sz="2800" b="1" dirty="0"/>
              <a:t> та </a:t>
            </a:r>
            <a:r>
              <a:rPr lang="ru-RU" sz="2800" b="1" dirty="0" err="1"/>
              <a:t>берегти</a:t>
            </a:r>
            <a:r>
              <a:rPr lang="ru-RU" sz="2800" b="1" dirty="0"/>
              <a:t> </a:t>
            </a:r>
            <a:r>
              <a:rPr lang="ru-RU" sz="2800" b="1" dirty="0" err="1"/>
              <a:t>повітря</a:t>
            </a:r>
            <a:r>
              <a:rPr lang="ru-RU" sz="2800" b="1" dirty="0"/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>
            <a:off x="765774" y="1668202"/>
            <a:ext cx="4513798" cy="36738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95400" y="3512730"/>
            <a:ext cx="1023257" cy="1992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80641" y="1368294"/>
            <a:ext cx="6713529" cy="2553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тобі відомо про </a:t>
            </a:r>
            <a:r>
              <a:rPr lang="uk-UA" sz="2400" b="1" dirty="0" smtClean="0">
                <a:solidFill>
                  <a:schemeClr val="bg1"/>
                </a:solidFill>
              </a:rPr>
              <a:t>повітря?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Навіщо </a:t>
            </a:r>
            <a:r>
              <a:rPr lang="uk-UA" sz="2400" b="1" dirty="0" smtClean="0">
                <a:solidFill>
                  <a:schemeClr val="bg1"/>
                </a:solidFill>
              </a:rPr>
              <a:t>повітря живим </a:t>
            </a:r>
            <a:r>
              <a:rPr lang="uk-UA" sz="2400" b="1" dirty="0">
                <a:solidFill>
                  <a:schemeClr val="bg1"/>
                </a:solidFill>
              </a:rPr>
              <a:t>організмам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Що може статись, якщо </a:t>
            </a:r>
            <a:r>
              <a:rPr lang="uk-UA" sz="2400" b="1" dirty="0" smtClean="0">
                <a:solidFill>
                  <a:schemeClr val="bg1"/>
                </a:solidFill>
              </a:rPr>
              <a:t>повітря зникне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r>
              <a:rPr lang="uk-UA" sz="2400" b="1" i="1" dirty="0">
                <a:solidFill>
                  <a:schemeClr val="bg1"/>
                </a:solidFill>
              </a:rPr>
              <a:t> </a:t>
            </a:r>
            <a:endParaRPr lang="uk-UA" sz="2400" b="1" i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Назви </a:t>
            </a:r>
            <a:r>
              <a:rPr lang="uk-UA" sz="2400" dirty="0" smtClean="0"/>
              <a:t> </a:t>
            </a:r>
            <a:r>
              <a:rPr lang="uk-UA" sz="2400" dirty="0"/>
              <a:t>3</a:t>
            </a:r>
            <a:r>
              <a:rPr lang="uk-UA" sz="2400" b="1" dirty="0"/>
              <a:t> факти про </a:t>
            </a:r>
            <a:r>
              <a:rPr lang="uk-UA" sz="2400" b="1" dirty="0" smtClean="0"/>
              <a:t>повітря, </a:t>
            </a:r>
            <a:r>
              <a:rPr lang="uk-UA" sz="2400" b="1" dirty="0"/>
              <a:t>які ти дізнався. 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/>
              <a:t>Навіщо потрібні знання, здобуті сьогодні на </a:t>
            </a:r>
            <a:r>
              <a:rPr lang="uk-UA" sz="2400" b="1" dirty="0" err="1"/>
              <a:t>уроці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46" y="1482568"/>
            <a:ext cx="3421584" cy="4797268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780883" y="548680"/>
            <a:ext cx="864325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Підсумок уроку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883" y="548680"/>
            <a:ext cx="8614975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Рефлексія. Вправа «Явища природи»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63818990"/>
              </p:ext>
            </p:extLst>
          </p:nvPr>
        </p:nvGraphicFramePr>
        <p:xfrm>
          <a:off x="445296" y="2494089"/>
          <a:ext cx="7720008" cy="3566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197429" y="1482568"/>
            <a:ext cx="621574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Опиши </a:t>
            </a:r>
            <a:r>
              <a:rPr lang="ru-RU" sz="2400" b="1" dirty="0">
                <a:solidFill>
                  <a:schemeClr val="bg1"/>
                </a:solidFill>
              </a:rPr>
              <a:t>за </a:t>
            </a:r>
            <a:r>
              <a:rPr lang="ru-RU" sz="2400" b="1" dirty="0" err="1">
                <a:solidFill>
                  <a:schemeClr val="bg1"/>
                </a:solidFill>
              </a:rPr>
              <a:t>допомогою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природи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ти </a:t>
            </a:r>
            <a:r>
              <a:rPr lang="uk-UA" sz="2400" b="1" dirty="0" smtClean="0">
                <a:solidFill>
                  <a:schemeClr val="bg1"/>
                </a:solidFill>
              </a:rPr>
              <a:t>відчував(ла) </a:t>
            </a:r>
            <a:r>
              <a:rPr lang="uk-UA" sz="2400" b="1" dirty="0">
                <a:solidFill>
                  <a:schemeClr val="bg1"/>
                </a:solidFill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</a:rPr>
              <a:t>уроці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Graphic spid="3" grpId="0">
        <p:bldAsOne/>
      </p:bldGraphic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8614" y="440668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47789" y="1701893"/>
            <a:ext cx="6718380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До роботи час настав.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Тож </a:t>
            </a:r>
            <a:r>
              <a:rPr lang="uk-UA" sz="3600" b="1" dirty="0">
                <a:solidFill>
                  <a:schemeClr val="bg1"/>
                </a:solidFill>
              </a:rPr>
              <a:t>і ми часу не гаймо,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А урок свій починаймо.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584440" y="1158620"/>
            <a:ext cx="8916351" cy="9205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err="1" smtClean="0"/>
              <a:t>Обер</a:t>
            </a:r>
            <a:r>
              <a:rPr lang="uk-UA" sz="2400" b="1" dirty="0"/>
              <a:t>и</a:t>
            </a:r>
            <a:r>
              <a:rPr lang="ru-RU" sz="2400" b="1" dirty="0" smtClean="0"/>
              <a:t> </a:t>
            </a:r>
            <a:r>
              <a:rPr lang="ru-RU" sz="2400" b="1" dirty="0" err="1"/>
              <a:t>собі</a:t>
            </a:r>
            <a:r>
              <a:rPr lang="ru-RU" sz="2400" b="1" dirty="0"/>
              <a:t> </a:t>
            </a:r>
            <a:r>
              <a:rPr lang="ru-RU" sz="2400" b="1" dirty="0" err="1"/>
              <a:t>позначку</a:t>
            </a:r>
            <a:r>
              <a:rPr lang="ru-RU" sz="2400" b="1" dirty="0"/>
              <a:t> погоди,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відповідає</a:t>
            </a:r>
            <a:r>
              <a:rPr lang="ru-RU" sz="2400" b="1" dirty="0"/>
              <a:t> зараз </a:t>
            </a:r>
            <a:r>
              <a:rPr lang="ru-RU" sz="2400" b="1" dirty="0" err="1" smtClean="0"/>
              <a:t>твоєму</a:t>
            </a:r>
            <a:r>
              <a:rPr lang="ru-RU" sz="2400" b="1" dirty="0" smtClean="0"/>
              <a:t> </a:t>
            </a:r>
            <a:r>
              <a:rPr lang="ru-RU" sz="2400" b="1" dirty="0" err="1"/>
              <a:t>внутрішньому</a:t>
            </a:r>
            <a:r>
              <a:rPr lang="ru-RU" sz="2400" b="1" dirty="0"/>
              <a:t> стану (настрою), та </a:t>
            </a:r>
            <a:r>
              <a:rPr lang="ru-RU" sz="2400" b="1" dirty="0" smtClean="0"/>
              <a:t>прочитай </a:t>
            </a:r>
            <a:r>
              <a:rPr lang="ru-RU" sz="2400" b="1" dirty="0" err="1" smtClean="0"/>
              <a:t>коментар</a:t>
            </a:r>
            <a:r>
              <a:rPr lang="ru-RU" sz="2400" b="1" dirty="0" smtClean="0"/>
              <a:t> до </a:t>
            </a:r>
            <a:r>
              <a:rPr lang="ru-RU" sz="2400" b="1" dirty="0" err="1"/>
              <a:t>картки</a:t>
            </a:r>
            <a:r>
              <a:rPr lang="ru-RU" sz="2400" b="1" dirty="0"/>
              <a:t>.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6816" y="440668"/>
            <a:ext cx="794409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«Прогноз погоди»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Света\AppData\Local\Microsoft\Windows\Temporary Internet Files\Content.Word\Новый рисунок (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42" y="2233076"/>
            <a:ext cx="2123056" cy="192257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Рисунок 7" descr="C:\Users\Света\AppData\Local\Microsoft\Windows\Temporary Internet Files\Content.Word\Новый рисунок (9)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3" y="2233076"/>
            <a:ext cx="2494122" cy="192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ÐÐ°ÑÑÐ¸Ð½ÐºÐ¸ Ð¿Ð¾ Ð·Ð°Ð¿ÑÐ¾ÑÑ &quot;ÑÐ½ÑÐ¶Ð¸Ð½ÐºÐ¸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84" y="2150101"/>
            <a:ext cx="2056632" cy="194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ÐÐ°ÑÑÐ¸Ð½ÐºÐ¸ Ð¿Ð¾ Ð·Ð°Ð¿ÑÐ¾ÑÑ &quot;ÑÐ¾Ð½ÐµÑÐºÐ¾&quo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486" y="2159565"/>
            <a:ext cx="2460006" cy="1941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191000" y="4296121"/>
            <a:ext cx="2185641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Якщо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</a:rPr>
              <a:t>душі</a:t>
            </a:r>
            <a:r>
              <a:rPr lang="ru-RU" sz="2000" b="1" dirty="0">
                <a:solidFill>
                  <a:schemeClr val="bg1"/>
                </a:solidFill>
              </a:rPr>
              <a:t> опади, </a:t>
            </a:r>
            <a:r>
              <a:rPr lang="ru-RU" sz="2000" b="1" dirty="0" err="1" smtClean="0">
                <a:solidFill>
                  <a:schemeClr val="bg1"/>
                </a:solidFill>
              </a:rPr>
              <a:t>згадай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після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зливи</a:t>
            </a:r>
            <a:r>
              <a:rPr lang="ru-RU" sz="2000" b="1" dirty="0">
                <a:solidFill>
                  <a:schemeClr val="bg1"/>
                </a:solidFill>
              </a:rPr>
              <a:t> часто </a:t>
            </a:r>
            <a:r>
              <a:rPr lang="ru-RU" sz="2000" b="1" dirty="0" err="1">
                <a:solidFill>
                  <a:schemeClr val="bg1"/>
                </a:solidFill>
              </a:rPr>
              <a:t>буває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райдуга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6828" y="4296121"/>
            <a:ext cx="3885614" cy="1804749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роздратований</a:t>
            </a:r>
            <a:r>
              <a:rPr lang="ru-RU" sz="2000" b="1" dirty="0" smtClean="0"/>
              <a:t>/а, </a:t>
            </a:r>
            <a:r>
              <a:rPr lang="ru-RU" sz="2000" b="1" dirty="0" err="1" smtClean="0"/>
              <a:t>готовий</a:t>
            </a:r>
            <a:r>
              <a:rPr lang="ru-RU" sz="2000" b="1" dirty="0" smtClean="0"/>
              <a:t>/а </a:t>
            </a:r>
            <a:r>
              <a:rPr lang="ru-RU" sz="2000" b="1" dirty="0" err="1" smtClean="0"/>
              <a:t>метати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блискавки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Заспокойся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 smtClean="0"/>
              <a:t>твоїх</a:t>
            </a:r>
            <a:r>
              <a:rPr lang="ru-RU" sz="2000" b="1" dirty="0" smtClean="0"/>
              <a:t> </a:t>
            </a:r>
            <a:r>
              <a:rPr lang="ru-RU" sz="2000" b="1" dirty="0" err="1"/>
              <a:t>блискавок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постраждати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. Все буде добре!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94840" y="4255784"/>
            <a:ext cx="2638275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зимно</a:t>
            </a:r>
            <a:r>
              <a:rPr lang="ru-RU" sz="2000" b="1" dirty="0" smtClean="0"/>
              <a:t> </a:t>
            </a:r>
            <a:r>
              <a:rPr lang="ru-RU" sz="2000" b="1" dirty="0"/>
              <a:t>та </a:t>
            </a:r>
            <a:r>
              <a:rPr lang="ru-RU" sz="2000" b="1" dirty="0" err="1"/>
              <a:t>сніжно</a:t>
            </a:r>
            <a:r>
              <a:rPr lang="ru-RU" sz="2000" b="1" dirty="0"/>
              <a:t>. Не </a:t>
            </a:r>
            <a:r>
              <a:rPr lang="ru-RU" sz="2000" b="1" dirty="0" err="1" smtClean="0"/>
              <a:t>забувай</a:t>
            </a:r>
            <a:r>
              <a:rPr lang="ru-RU" sz="2000" b="1" dirty="0" smtClean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сніжинки</a:t>
            </a:r>
            <a:r>
              <a:rPr lang="ru-RU" sz="2000" b="1" dirty="0"/>
              <a:t> та </a:t>
            </a:r>
            <a:r>
              <a:rPr lang="ru-RU" sz="2000" b="1" dirty="0" err="1"/>
              <a:t>крижинки</a:t>
            </a:r>
            <a:r>
              <a:rPr lang="ru-RU" sz="2000" b="1" dirty="0"/>
              <a:t> </a:t>
            </a:r>
            <a:r>
              <a:rPr lang="ru-RU" sz="2000" b="1" dirty="0" err="1"/>
              <a:t>однаково</a:t>
            </a:r>
            <a:r>
              <a:rPr lang="ru-RU" sz="2000" b="1" dirty="0"/>
              <a:t> </a:t>
            </a:r>
            <a:r>
              <a:rPr lang="ru-RU" sz="2000" b="1" dirty="0" err="1"/>
              <a:t>розтануть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46824" y="4255784"/>
            <a:ext cx="256916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Сьогодні</a:t>
            </a:r>
            <a:r>
              <a:rPr lang="ru-RU" sz="2000" b="1" dirty="0"/>
              <a:t> у </a:t>
            </a:r>
            <a:r>
              <a:rPr lang="ru-RU" sz="2000" b="1" dirty="0" smtClean="0"/>
              <a:t>тебе  </a:t>
            </a:r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err="1"/>
              <a:t>сонячно</a:t>
            </a:r>
            <a:r>
              <a:rPr lang="ru-RU" sz="2000" b="1" dirty="0"/>
              <a:t>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 smtClean="0"/>
              <a:t>зумієш</a:t>
            </a:r>
            <a:r>
              <a:rPr lang="ru-RU" sz="2000" b="1" dirty="0" smtClean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теплом </a:t>
            </a:r>
            <a:r>
              <a:rPr lang="ru-RU" sz="2000" b="1" dirty="0" err="1"/>
              <a:t>зігріти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18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539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11" y="1912870"/>
            <a:ext cx="2917790" cy="4090918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780883" y="548680"/>
            <a:ext cx="864325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Підсумок уроку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86" y="548680"/>
            <a:ext cx="10276113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Пригадай. Чому Сонце на Землі найголовніше?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Овал 4"/>
          <p:cNvSpPr/>
          <p:nvPr/>
        </p:nvSpPr>
        <p:spPr>
          <a:xfrm>
            <a:off x="3106567" y="3597687"/>
            <a:ext cx="2312151" cy="205246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400" b="1" kern="1200" dirty="0" smtClean="0"/>
              <a:t>Сонце</a:t>
            </a:r>
            <a:endParaRPr lang="ru-RU" sz="4400" b="1" kern="1200" dirty="0"/>
          </a:p>
        </p:txBody>
      </p:sp>
      <p:sp>
        <p:nvSpPr>
          <p:cNvPr id="5" name="Табличка 4"/>
          <p:cNvSpPr/>
          <p:nvPr/>
        </p:nvSpPr>
        <p:spPr>
          <a:xfrm>
            <a:off x="1780883" y="1413723"/>
            <a:ext cx="6096000" cy="1416177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dirty="0"/>
              <a:t>Завдяки сонячному світлу й теплу рослини ростуть, </a:t>
            </a:r>
            <a:r>
              <a:rPr lang="uk-UA" sz="2400" b="1" dirty="0" smtClean="0"/>
              <a:t>накопичують </a:t>
            </a:r>
            <a:r>
              <a:rPr lang="uk-UA" sz="2400" b="1" dirty="0"/>
              <a:t>сонячну енергію і </a:t>
            </a:r>
            <a:r>
              <a:rPr lang="uk-UA" sz="2400" b="1" dirty="0" smtClean="0"/>
              <a:t>передають </a:t>
            </a:r>
            <a:r>
              <a:rPr lang="uk-UA" sz="2400" b="1" dirty="0"/>
              <a:t>її тваринам і людям</a:t>
            </a:r>
            <a:endParaRPr lang="ru-RU" sz="2400" b="1" dirty="0"/>
          </a:p>
        </p:txBody>
      </p:sp>
      <p:sp>
        <p:nvSpPr>
          <p:cNvPr id="6" name="Табличка 5"/>
          <p:cNvSpPr/>
          <p:nvPr/>
        </p:nvSpPr>
        <p:spPr>
          <a:xfrm>
            <a:off x="310571" y="2904715"/>
            <a:ext cx="2776926" cy="3390174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dirty="0" smtClean="0"/>
              <a:t>Під сонячним світлом рослини </a:t>
            </a:r>
            <a:r>
              <a:rPr lang="uk-UA" sz="2400" b="1" dirty="0"/>
              <a:t>виробляють кисень для дихання живих організмів</a:t>
            </a:r>
            <a:endParaRPr lang="ru-RU" sz="2400" b="1" dirty="0"/>
          </a:p>
        </p:txBody>
      </p:sp>
      <p:sp>
        <p:nvSpPr>
          <p:cNvPr id="8" name="Табличка 7"/>
          <p:cNvSpPr/>
          <p:nvPr/>
        </p:nvSpPr>
        <p:spPr>
          <a:xfrm>
            <a:off x="5711542" y="2929582"/>
            <a:ext cx="2779315" cy="3074206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dirty="0"/>
              <a:t>Споживаючи сонячну енергію,  тварини й люди рухаються, розвиваються</a:t>
            </a:r>
            <a:endParaRPr lang="ru-RU" sz="2400" b="1" dirty="0"/>
          </a:p>
        </p:txBody>
      </p:sp>
      <p:sp>
        <p:nvSpPr>
          <p:cNvPr id="24" name="Стрелка вправо 23"/>
          <p:cNvSpPr/>
          <p:nvPr/>
        </p:nvSpPr>
        <p:spPr>
          <a:xfrm rot="1630785">
            <a:off x="2967517" y="3263217"/>
            <a:ext cx="635417" cy="4815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3944935" y="3018953"/>
            <a:ext cx="635417" cy="481596"/>
          </a:xfrm>
          <a:prstGeom prst="rightArrow">
            <a:avLst>
              <a:gd name="adj1" fmla="val 50000"/>
              <a:gd name="adj2" fmla="val 43152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8600448">
            <a:off x="5001767" y="3330957"/>
            <a:ext cx="635417" cy="4815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m.img.com.ua/dnevnik/photo/4783795/63/6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199" y="1403683"/>
            <a:ext cx="2816067" cy="1573300"/>
          </a:xfrm>
          <a:prstGeom prst="roundRect">
            <a:avLst/>
          </a:prstGeom>
          <a:noFill/>
          <a:ln w="38100"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436914" y="484233"/>
            <a:ext cx="9253391" cy="8220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270" y="3038334"/>
            <a:ext cx="5038930" cy="7390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якої природи належить повітря?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51757" y="3934745"/>
            <a:ext cx="2399486" cy="12124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Кому і для чого потрібне повітря?</a:t>
            </a:r>
            <a:endParaRPr lang="ru-RU" sz="2400" b="1" dirty="0"/>
          </a:p>
        </p:txBody>
      </p:sp>
      <p:pic>
        <p:nvPicPr>
          <p:cNvPr id="10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52" y="2006231"/>
            <a:ext cx="2955633" cy="4143978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271" y="2064597"/>
            <a:ext cx="4470746" cy="9084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Куди</a:t>
            </a:r>
            <a:r>
              <a:rPr lang="ru-RU" sz="2400" b="1" dirty="0"/>
              <a:t> </a:t>
            </a:r>
            <a:r>
              <a:rPr lang="ru-RU" sz="2400" b="1" dirty="0" err="1"/>
              <a:t>ступиш</a:t>
            </a:r>
            <a:r>
              <a:rPr lang="ru-RU" sz="2400" b="1" dirty="0"/>
              <a:t> — </a:t>
            </a:r>
            <a:r>
              <a:rPr lang="ru-RU" sz="2400" b="1" dirty="0" err="1"/>
              <a:t>всюди</a:t>
            </a:r>
            <a:r>
              <a:rPr lang="ru-RU" sz="2400" b="1" dirty="0"/>
              <a:t> </a:t>
            </a:r>
            <a:r>
              <a:rPr lang="ru-RU" sz="2400" b="1" dirty="0" err="1"/>
              <a:t>маєш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хоч</a:t>
            </a:r>
            <a:r>
              <a:rPr lang="ru-RU" sz="2400" b="1" dirty="0"/>
              <a:t> не </a:t>
            </a:r>
            <a:r>
              <a:rPr lang="ru-RU" sz="2400" b="1" dirty="0" err="1"/>
              <a:t>бачиш</a:t>
            </a:r>
            <a:r>
              <a:rPr lang="ru-RU" sz="2400" b="1" dirty="0"/>
              <a:t>, а </a:t>
            </a:r>
            <a:r>
              <a:rPr lang="ru-RU" sz="2400" b="1" dirty="0" err="1"/>
              <a:t>вживаєш</a:t>
            </a:r>
            <a:r>
              <a:rPr lang="ru-RU" sz="2400" b="1" dirty="0"/>
              <a:t>. </a:t>
            </a:r>
            <a:endParaRPr lang="uk-UA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36914" y="1403683"/>
            <a:ext cx="3454233" cy="48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Відгадай загадку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3609" y="1418779"/>
            <a:ext cx="17251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Повітря</a:t>
            </a:r>
          </a:p>
        </p:txBody>
      </p:sp>
      <p:pic>
        <p:nvPicPr>
          <p:cNvPr id="1026" name="Picture 2" descr="D:\Картинки до тестів\!!!!!!Эсмира\OIG (2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3420638"/>
            <a:ext cx="2729571" cy="272957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!!!!!!Эсмира\OIG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4" y="4046240"/>
            <a:ext cx="2443265" cy="244326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5787" y="494529"/>
            <a:ext cx="9230275" cy="8005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Це наша планета – Земля. </a:t>
            </a:r>
            <a:endParaRPr lang="ru-RU" sz="4000" b="1" dirty="0"/>
          </a:p>
        </p:txBody>
      </p:sp>
      <p:pic>
        <p:nvPicPr>
          <p:cNvPr id="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7797" r="14516" b="11276"/>
          <a:stretch/>
        </p:blipFill>
        <p:spPr bwMode="auto">
          <a:xfrm>
            <a:off x="5867401" y="1503736"/>
            <a:ext cx="5186119" cy="42472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66800" y="1476238"/>
            <a:ext cx="4691743" cy="43258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Навколо </a:t>
            </a:r>
            <a:r>
              <a:rPr lang="uk-UA" sz="2800" b="1" dirty="0"/>
              <a:t>неї блакитний обідок – це товстий шар повітря, </a:t>
            </a:r>
            <a:r>
              <a:rPr lang="uk-UA" sz="2800" b="1" dirty="0" smtClean="0"/>
              <a:t>який </a:t>
            </a:r>
            <a:r>
              <a:rPr lang="uk-UA" sz="2800" b="1" dirty="0"/>
              <a:t>ще називають </a:t>
            </a:r>
            <a:r>
              <a:rPr lang="uk-UA" sz="2800" b="1" dirty="0" smtClean="0"/>
              <a:t>– </a:t>
            </a:r>
            <a:r>
              <a:rPr lang="uk-UA" sz="2800" b="1" dirty="0" smtClean="0">
                <a:solidFill>
                  <a:srgbClr val="FFFF00"/>
                </a:solidFill>
              </a:rPr>
              <a:t>атмосфера</a:t>
            </a:r>
            <a:r>
              <a:rPr lang="uk-UA" sz="2800" b="1" dirty="0" smtClean="0"/>
              <a:t>.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покривало</a:t>
            </a:r>
            <a:r>
              <a:rPr lang="ru-RU" sz="2800" b="1" dirty="0"/>
              <a:t> </a:t>
            </a:r>
            <a:r>
              <a:rPr lang="ru-RU" sz="2800" b="1" dirty="0" err="1"/>
              <a:t>захищає</a:t>
            </a:r>
            <a:r>
              <a:rPr lang="ru-RU" sz="2800" b="1" dirty="0"/>
              <a:t>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живі</a:t>
            </a:r>
            <a:r>
              <a:rPr lang="ru-RU" sz="2800" b="1" dirty="0"/>
              <a:t> </a:t>
            </a:r>
            <a:r>
              <a:rPr lang="ru-RU" sz="2800" b="1" dirty="0" err="1" smtClean="0"/>
              <a:t>організми</a:t>
            </a:r>
            <a:r>
              <a:rPr lang="ru-RU" sz="2800" b="1" dirty="0" smtClean="0"/>
              <a:t> 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небезпечного</a:t>
            </a:r>
            <a:r>
              <a:rPr lang="ru-RU" sz="2800" b="1" dirty="0"/>
              <a:t> </a:t>
            </a:r>
            <a:r>
              <a:rPr lang="ru-RU" sz="2800" b="1" dirty="0" err="1"/>
              <a:t>сонячного</a:t>
            </a:r>
            <a:r>
              <a:rPr lang="ru-RU" sz="2800" b="1" dirty="0"/>
              <a:t> та </a:t>
            </a:r>
            <a:r>
              <a:rPr lang="ru-RU" sz="2800" b="1" dirty="0" err="1"/>
              <a:t>космічного</a:t>
            </a:r>
            <a:r>
              <a:rPr lang="ru-RU" sz="2800" b="1" dirty="0"/>
              <a:t> </a:t>
            </a:r>
            <a:r>
              <a:rPr lang="ru-RU" sz="2800" b="1" dirty="0" err="1"/>
              <a:t>випромінювання</a:t>
            </a:r>
            <a:r>
              <a:rPr lang="ru-RU" sz="2800" b="1" dirty="0"/>
              <a:t>. 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В </a:t>
            </a:r>
            <a:r>
              <a:rPr lang="uk-UA" sz="2800" b="1" dirty="0" smtClean="0"/>
              <a:t>космічному просторі </a:t>
            </a:r>
            <a:r>
              <a:rPr lang="uk-UA" sz="2800" b="1" dirty="0" smtClean="0"/>
              <a:t>зовсім немає повітря.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36914" y="484233"/>
            <a:ext cx="9253391" cy="10179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Послухай продовження казки лісника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01674" y="1759870"/>
            <a:ext cx="6988629" cy="38462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Не </a:t>
            </a:r>
            <a:r>
              <a:rPr lang="ru-RU" sz="2800" b="1" dirty="0" err="1"/>
              <a:t>спромігся</a:t>
            </a:r>
            <a:r>
              <a:rPr lang="ru-RU" sz="2800" b="1" dirty="0"/>
              <a:t> </a:t>
            </a:r>
            <a:r>
              <a:rPr lang="ru-RU" sz="2800" b="1" dirty="0" err="1"/>
              <a:t>злий</a:t>
            </a:r>
            <a:r>
              <a:rPr lang="ru-RU" sz="2800" b="1" dirty="0"/>
              <a:t> </a:t>
            </a:r>
            <a:r>
              <a:rPr lang="ru-RU" sz="2800" b="1" dirty="0" err="1"/>
              <a:t>чарівник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Сонцем</a:t>
            </a:r>
            <a:r>
              <a:rPr lang="ru-RU" sz="2800" b="1" dirty="0"/>
              <a:t> </a:t>
            </a:r>
            <a:r>
              <a:rPr lang="ru-RU" sz="2800" b="1" dirty="0" err="1"/>
              <a:t>упоратися</a:t>
            </a:r>
            <a:r>
              <a:rPr lang="ru-RU" sz="2800" b="1" dirty="0"/>
              <a:t>, то </a:t>
            </a:r>
            <a:r>
              <a:rPr lang="ru-RU" sz="2800" b="1" dirty="0" err="1"/>
              <a:t>вирішив</a:t>
            </a:r>
            <a:r>
              <a:rPr lang="ru-RU" sz="2800" b="1" dirty="0"/>
              <a:t> </a:t>
            </a:r>
            <a:r>
              <a:rPr lang="ru-RU" sz="2800" b="1" dirty="0" err="1"/>
              <a:t>повітря</a:t>
            </a:r>
            <a:r>
              <a:rPr lang="ru-RU" sz="2800" b="1" dirty="0"/>
              <a:t> </a:t>
            </a:r>
            <a:r>
              <a:rPr lang="ru-RU" sz="2800" b="1" dirty="0" err="1"/>
              <a:t>поцупити</a:t>
            </a:r>
            <a:r>
              <a:rPr lang="ru-RU" sz="2800" b="1" dirty="0"/>
              <a:t>. Але не </a:t>
            </a:r>
            <a:r>
              <a:rPr lang="ru-RU" sz="2800" b="1" dirty="0" err="1"/>
              <a:t>зміг</a:t>
            </a:r>
            <a:r>
              <a:rPr lang="ru-RU" sz="2800" b="1" dirty="0"/>
              <a:t>. </a:t>
            </a:r>
            <a:r>
              <a:rPr lang="ru-RU" sz="2800" b="1" dirty="0" err="1"/>
              <a:t>Повітря</a:t>
            </a:r>
            <a:r>
              <a:rPr lang="ru-RU" sz="2800" b="1" dirty="0"/>
              <a:t> — невидимка. 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Його</a:t>
            </a:r>
            <a:r>
              <a:rPr lang="ru-RU" sz="2800" b="1" dirty="0" smtClean="0"/>
              <a:t> </a:t>
            </a:r>
            <a:r>
              <a:rPr lang="ru-RU" sz="2800" b="1" dirty="0"/>
              <a:t>не </a:t>
            </a:r>
            <a:r>
              <a:rPr lang="ru-RU" sz="2800" b="1" dirty="0" err="1"/>
              <a:t>вхопиш</a:t>
            </a:r>
            <a:r>
              <a:rPr lang="ru-RU" sz="2800" b="1" dirty="0"/>
              <a:t>. </a:t>
            </a:r>
            <a:r>
              <a:rPr lang="ru-RU" sz="2800" b="1" dirty="0" err="1" smtClean="0"/>
              <a:t>Повітря</a:t>
            </a:r>
            <a:r>
              <a:rPr lang="ru-RU" sz="2800" b="1" dirty="0" smtClean="0"/>
              <a:t> </a:t>
            </a:r>
            <a:r>
              <a:rPr lang="ru-RU" sz="2800" b="1" dirty="0">
                <a:solidFill>
                  <a:schemeClr val="bg1"/>
                </a:solidFill>
              </a:rPr>
              <a:t>є </a:t>
            </a:r>
            <a:r>
              <a:rPr lang="ru-RU" sz="2800" b="1" dirty="0" err="1" smtClean="0">
                <a:solidFill>
                  <a:schemeClr val="bg1"/>
                </a:solidFill>
              </a:rPr>
              <a:t>скрізь</a:t>
            </a:r>
            <a:r>
              <a:rPr lang="ru-RU" sz="2800" b="1" dirty="0" smtClean="0">
                <a:solidFill>
                  <a:schemeClr val="bg1"/>
                </a:solidFill>
              </a:rPr>
              <a:t>: і в </a:t>
            </a:r>
            <a:r>
              <a:rPr lang="ru-RU" sz="2800" b="1" dirty="0" err="1" smtClean="0">
                <a:solidFill>
                  <a:schemeClr val="bg1"/>
                </a:solidFill>
              </a:rPr>
              <a:t>ґрунті</a:t>
            </a:r>
            <a:r>
              <a:rPr lang="ru-RU" sz="2800" b="1" dirty="0" smtClean="0">
                <a:solidFill>
                  <a:schemeClr val="bg1"/>
                </a:solidFill>
              </a:rPr>
              <a:t>, і в </a:t>
            </a:r>
            <a:r>
              <a:rPr lang="ru-RU" sz="2800" b="1" dirty="0" err="1" smtClean="0">
                <a:solidFill>
                  <a:schemeClr val="bg1"/>
                </a:solidFill>
              </a:rPr>
              <a:t>воді</a:t>
            </a:r>
            <a:r>
              <a:rPr lang="ru-RU" sz="2800" b="1" dirty="0" smtClean="0">
                <a:solidFill>
                  <a:schemeClr val="bg1"/>
                </a:solidFill>
              </a:rPr>
              <a:t>, в </a:t>
            </a:r>
            <a:r>
              <a:rPr lang="ru-RU" sz="2800" b="1" dirty="0" err="1" smtClean="0">
                <a:solidFill>
                  <a:schemeClr val="bg1"/>
                </a:solidFill>
              </a:rPr>
              <a:t>усіх</a:t>
            </a:r>
            <a:r>
              <a:rPr lang="ru-RU" sz="2800" b="1" dirty="0" smtClean="0">
                <a:solidFill>
                  <a:schemeClr val="bg1"/>
                </a:solidFill>
              </a:rPr>
              <a:t> предметах </a:t>
            </a:r>
            <a:r>
              <a:rPr lang="ru-RU" sz="2800" b="1" dirty="0" err="1" smtClean="0">
                <a:solidFill>
                  <a:schemeClr val="bg1"/>
                </a:solidFill>
              </a:rPr>
              <a:t>навколо</a:t>
            </a:r>
            <a:r>
              <a:rPr lang="ru-RU" sz="2800" b="1" dirty="0" smtClean="0">
                <a:solidFill>
                  <a:schemeClr val="bg1"/>
                </a:solidFill>
              </a:rPr>
              <a:t>. Але ми </a:t>
            </a:r>
            <a:r>
              <a:rPr lang="ru-RU" sz="2800" b="1" dirty="0" err="1" smtClean="0">
                <a:solidFill>
                  <a:schemeClr val="bg1"/>
                </a:solidFill>
              </a:rPr>
              <a:t>його</a:t>
            </a:r>
            <a:r>
              <a:rPr lang="ru-RU" sz="2800" b="1" dirty="0" smtClean="0">
                <a:solidFill>
                  <a:schemeClr val="bg1"/>
                </a:solidFill>
              </a:rPr>
              <a:t> не </a:t>
            </a:r>
            <a:r>
              <a:rPr lang="ru-RU" sz="2800" b="1" dirty="0" err="1" smtClean="0">
                <a:solidFill>
                  <a:schemeClr val="bg1"/>
                </a:solidFill>
              </a:rPr>
              <a:t>бачимо</a:t>
            </a:r>
            <a:r>
              <a:rPr lang="ru-RU" sz="2800" b="1" dirty="0" smtClean="0"/>
              <a:t>. </a:t>
            </a:r>
          </a:p>
          <a:p>
            <a:pPr algn="ctr"/>
            <a:r>
              <a:rPr lang="ru-RU" sz="2800" b="1" dirty="0" err="1" smtClean="0"/>
              <a:t>Повітря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важливе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всх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живих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організмів</a:t>
            </a:r>
            <a:r>
              <a:rPr lang="ru-RU" sz="2800" b="1" dirty="0" smtClean="0"/>
              <a:t>! </a:t>
            </a:r>
            <a:r>
              <a:rPr lang="ru-RU" sz="2800" b="1" dirty="0" err="1" smtClean="0"/>
              <a:t>Чому</a:t>
            </a:r>
            <a:r>
              <a:rPr lang="ru-RU" sz="2800" b="1" dirty="0" smtClean="0"/>
              <a:t>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7" t="11893"/>
          <a:stretch/>
        </p:blipFill>
        <p:spPr>
          <a:xfrm flipH="1">
            <a:off x="640985" y="1856010"/>
            <a:ext cx="2766244" cy="38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2283" y="1488801"/>
            <a:ext cx="13242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Дослід 1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6819" y="4672666"/>
            <a:ext cx="367416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u="sng" dirty="0" err="1"/>
              <a:t>Повітря</a:t>
            </a:r>
            <a:r>
              <a:rPr lang="ru-RU" sz="2400" b="1" u="sng" dirty="0"/>
              <a:t> </a:t>
            </a:r>
            <a:r>
              <a:rPr lang="ru-RU" sz="2400" b="1" u="sng" dirty="0" err="1"/>
              <a:t>прозоре</a:t>
            </a:r>
            <a:r>
              <a:rPr lang="ru-RU" sz="2400" b="1" u="sng" dirty="0"/>
              <a:t>, </a:t>
            </a:r>
            <a:r>
              <a:rPr lang="ru-RU" sz="2400" b="1" u="sng" dirty="0" err="1" smtClean="0"/>
              <a:t>безбарвне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Воно</a:t>
            </a:r>
            <a:r>
              <a:rPr lang="ru-RU" sz="2400" b="1" dirty="0" smtClean="0"/>
              <a:t> </a:t>
            </a:r>
            <a:r>
              <a:rPr lang="ru-RU" sz="2400" b="1" dirty="0"/>
              <a:t>є </a:t>
            </a:r>
            <a:r>
              <a:rPr lang="ru-RU" sz="2400" b="1" dirty="0" err="1"/>
              <a:t>скрізь</a:t>
            </a:r>
            <a:r>
              <a:rPr lang="ru-RU" sz="2400" b="1" dirty="0"/>
              <a:t>, в </a:t>
            </a:r>
            <a:r>
              <a:rPr lang="ru-RU" sz="2400" b="1" dirty="0" err="1"/>
              <a:t>усіх</a:t>
            </a:r>
            <a:r>
              <a:rPr lang="ru-RU" sz="2400" b="1" dirty="0"/>
              <a:t> </a:t>
            </a:r>
            <a:r>
              <a:rPr lang="ru-RU" sz="2400" b="1" dirty="0" smtClean="0"/>
              <a:t>предметах </a:t>
            </a:r>
            <a:r>
              <a:rPr lang="ru-RU" sz="2400" b="1" dirty="0" err="1" smtClean="0"/>
              <a:t>навколо</a:t>
            </a:r>
            <a:r>
              <a:rPr lang="ru-RU" sz="2400" b="1" dirty="0" smtClean="0"/>
              <a:t> </a:t>
            </a:r>
            <a:r>
              <a:rPr lang="ru-RU" sz="2400" b="1" dirty="0"/>
              <a:t>нас, </a:t>
            </a:r>
            <a:r>
              <a:rPr lang="ru-RU" sz="2400" b="1" dirty="0" err="1"/>
              <a:t>воно</a:t>
            </a:r>
            <a:r>
              <a:rPr lang="ru-RU" sz="2400" b="1" dirty="0"/>
              <a:t> </a:t>
            </a:r>
            <a:r>
              <a:rPr lang="ru-RU" sz="2400" b="1" dirty="0" err="1"/>
              <a:t>невидиме</a:t>
            </a:r>
            <a:r>
              <a:rPr lang="ru-RU" sz="2400" b="1" dirty="0"/>
              <a:t>.</a:t>
            </a:r>
            <a:endParaRPr lang="uk-UA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34499" y="484233"/>
            <a:ext cx="9836271" cy="8329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властивості повітря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9148" y="4672666"/>
            <a:ext cx="468085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u="sng" dirty="0" err="1" smtClean="0"/>
              <a:t>Повітря</a:t>
            </a:r>
            <a:r>
              <a:rPr lang="ru-RU" sz="2400" b="1" u="sng" dirty="0" smtClean="0"/>
              <a:t> </a:t>
            </a:r>
            <a:r>
              <a:rPr lang="ru-RU" sz="2400" b="1" u="sng" dirty="0" err="1" smtClean="0"/>
              <a:t>легше</a:t>
            </a:r>
            <a:r>
              <a:rPr lang="ru-RU" sz="2400" b="1" u="sng" dirty="0" smtClean="0"/>
              <a:t> за воду</a:t>
            </a:r>
            <a:r>
              <a:rPr lang="ru-RU" sz="2400" b="1" dirty="0" smtClean="0"/>
              <a:t>. Де </a:t>
            </a:r>
            <a:r>
              <a:rPr lang="ru-RU" sz="2400" b="1" dirty="0" err="1"/>
              <a:t>використовується</a:t>
            </a:r>
            <a:r>
              <a:rPr lang="ru-RU" sz="2400" b="1" dirty="0"/>
              <a:t> </a:t>
            </a:r>
            <a:r>
              <a:rPr lang="ru-RU" sz="2400" b="1" dirty="0" err="1" smtClean="0"/>
              <a:t>ця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властивість</a:t>
            </a:r>
            <a:r>
              <a:rPr lang="ru-RU" sz="2400" b="1" dirty="0" smtClean="0"/>
              <a:t>? В </a:t>
            </a:r>
            <a:r>
              <a:rPr lang="ru-RU" sz="2400" b="1" dirty="0" err="1"/>
              <a:t>рятівному</a:t>
            </a:r>
            <a:r>
              <a:rPr lang="ru-RU" sz="2400" b="1" dirty="0"/>
              <a:t> </a:t>
            </a:r>
            <a:r>
              <a:rPr lang="ru-RU" sz="2400" b="1" dirty="0" err="1"/>
              <a:t>колі</a:t>
            </a:r>
            <a:r>
              <a:rPr lang="ru-RU" sz="2400" b="1" dirty="0"/>
              <a:t>, </a:t>
            </a:r>
            <a:r>
              <a:rPr lang="ru-RU" sz="2400" b="1" dirty="0" err="1"/>
              <a:t>гумовому</a:t>
            </a:r>
            <a:r>
              <a:rPr lang="ru-RU" sz="2400" b="1" dirty="0"/>
              <a:t> </a:t>
            </a:r>
            <a:r>
              <a:rPr lang="ru-RU" sz="2400" b="1" dirty="0" err="1"/>
              <a:t>човні</a:t>
            </a:r>
            <a:r>
              <a:rPr lang="ru-RU" sz="2400" b="1" dirty="0"/>
              <a:t>, </a:t>
            </a:r>
            <a:r>
              <a:rPr lang="ru-RU" sz="2400" b="1" dirty="0" err="1"/>
              <a:t>гумовому</a:t>
            </a:r>
            <a:r>
              <a:rPr lang="ru-RU" sz="2400" b="1" dirty="0"/>
              <a:t> </a:t>
            </a:r>
            <a:r>
              <a:rPr lang="ru-RU" sz="2400" b="1" dirty="0" err="1"/>
              <a:t>матраці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9" name="Picture 4" descr="http://www.vlg.rodgor.ru/art_images/162/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9492" y="3638100"/>
            <a:ext cx="2290523" cy="1669538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340371" y="1546886"/>
            <a:ext cx="13242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Дослід 2</a:t>
            </a:r>
            <a:endParaRPr lang="uk-UA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46561" y="1486258"/>
            <a:ext cx="13242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Дослід 3</a:t>
            </a:r>
            <a:endParaRPr lang="uk-UA" sz="2400" b="1" dirty="0"/>
          </a:p>
        </p:txBody>
      </p:sp>
      <p:pic>
        <p:nvPicPr>
          <p:cNvPr id="5122" name="Picture 2" descr="https://naurok.com.ua/uploads/files/116551/323162/352940_html/images/323162%2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4" y="2008551"/>
            <a:ext cx="1945155" cy="254366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7803" y="1997673"/>
            <a:ext cx="2358690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є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відкритому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пакеті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Розкрий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пакет, 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потім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швидко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закрий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Чому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утворилась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«подушечка» з пакета?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0302" y="2008875"/>
            <a:ext cx="2178932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Опусти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тенісну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кульки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посудину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з водою.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Спробуй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її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втопити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”.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вийшло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зробити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303449" y="5321555"/>
            <a:ext cx="2296566" cy="830997"/>
          </a:xfrm>
          <a:prstGeom prst="rect">
            <a:avLst/>
          </a:prstGeom>
          <a:solidFill>
            <a:srgbClr val="BC509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u="sng" dirty="0" smtClean="0"/>
              <a:t>Повітря не має форми</a:t>
            </a:r>
            <a:endParaRPr lang="uk-UA" sz="2400" b="1" u="sng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464185" y="1950466"/>
            <a:ext cx="2135830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Надуй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повітряні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кульки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різної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форми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займає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весь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простір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кульок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4" name="Picture 4" descr="Розробка - Прості досліди з фізики в домашніх умовах: «Дослід з тенісною  кулькою на вершині водяного купола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22339" r="16482" b="10762"/>
          <a:stretch/>
        </p:blipFill>
        <p:spPr bwMode="auto">
          <a:xfrm>
            <a:off x="7113492" y="2095644"/>
            <a:ext cx="2196000" cy="216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4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t2.gstatic.com/images?q=tbn:ANd9GcTETXSO56KrNjtllMy0mk1TrmDW33CVxkIwYJOchY8_PxqtkfAtrMMOa2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3727">
            <a:off x="546459" y="1946239"/>
            <a:ext cx="2298021" cy="210244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66461" y="1495162"/>
            <a:ext cx="13242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Дослід 4</a:t>
            </a:r>
            <a:endParaRPr lang="uk-UA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83283" y="5089219"/>
            <a:ext cx="31680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u="sng" dirty="0">
                <a:solidFill>
                  <a:schemeClr val="bg1"/>
                </a:solidFill>
              </a:rPr>
              <a:t>Повітря </a:t>
            </a:r>
            <a:r>
              <a:rPr lang="uk-UA" sz="2400" b="1" u="sng" dirty="0" smtClean="0">
                <a:solidFill>
                  <a:schemeClr val="bg1"/>
                </a:solidFill>
              </a:rPr>
              <a:t>немає запаху. </a:t>
            </a:r>
            <a:r>
              <a:rPr lang="uk-UA" sz="2400" b="1" dirty="0" smtClean="0">
                <a:solidFill>
                  <a:schemeClr val="bg1"/>
                </a:solidFill>
              </a:rPr>
              <a:t>Воно розносить</a:t>
            </a:r>
            <a:endParaRPr lang="uk-UA" sz="2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 навкруги інші запахи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34499" y="484233"/>
            <a:ext cx="9836271" cy="8329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1562" y="5273884"/>
            <a:ext cx="2882537" cy="830997"/>
          </a:xfrm>
          <a:prstGeom prst="rect">
            <a:avLst/>
          </a:prstGeom>
          <a:solidFill>
            <a:srgbClr val="BC509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Повітря займає місце</a:t>
            </a:r>
            <a:endParaRPr lang="uk-UA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46182" y="1495162"/>
            <a:ext cx="13242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Дослід 5</a:t>
            </a:r>
            <a:endParaRPr lang="uk-UA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36215" y="4812218"/>
            <a:ext cx="2704878" cy="46166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Повітря рухається</a:t>
            </a:r>
            <a:endParaRPr lang="uk-UA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830800" y="1495162"/>
            <a:ext cx="13242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/>
              <a:t>Дослід 6</a:t>
            </a:r>
            <a:endParaRPr lang="uk-UA" sz="2400" b="1" dirty="0"/>
          </a:p>
        </p:txBody>
      </p:sp>
      <p:pic>
        <p:nvPicPr>
          <p:cNvPr id="16" name="Picture 4" descr="http://original-garden.ru/wp-content/uploads/2010/06/x_7357f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5450">
            <a:off x="2408148" y="2057439"/>
            <a:ext cx="1924307" cy="1739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8" name="Picture 2" descr="C:\Documents and Settings\Admin\Рабочий стол\image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795" y="3440249"/>
            <a:ext cx="2126596" cy="160130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983283" y="4073556"/>
            <a:ext cx="3290566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Понюхай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кухні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біля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квітів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тощо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буде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однаковий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запах?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54099" y="2099841"/>
            <a:ext cx="2164232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Вітер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рух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 Створи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вітер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біля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свого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обличчя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допомогою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аркуша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зошита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170" name="Picture 2" descr="https://ua.izzi.digital/DOS/294668/datastore/21/publication/294668/pictures/2023/08/05/be14927832b461e2c23fa1efcedbf667_yads-2kl_unit5-20_09.jpg?v=170694982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3" r="34241"/>
          <a:stretch/>
        </p:blipFill>
        <p:spPr bwMode="auto">
          <a:xfrm>
            <a:off x="9718331" y="2074666"/>
            <a:ext cx="2042747" cy="23555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425912" y="2074666"/>
            <a:ext cx="2973175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Переверни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порожню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склянку і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рівно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занурюй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її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у воду.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Чи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потрапляє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вода у склянку?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3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805</Words>
  <Application>Microsoft Office PowerPoint</Application>
  <PresentationFormat>Произвольный</PresentationFormat>
  <Paragraphs>119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Налаштування на урок</vt:lpstr>
      <vt:lpstr>Презентация PowerPoint</vt:lpstr>
      <vt:lpstr>Пригадай. Чому Сонце на Землі найголовніше?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«Явища природи»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91</cp:revision>
  <dcterms:created xsi:type="dcterms:W3CDTF">2018-01-05T16:38:53Z</dcterms:created>
  <dcterms:modified xsi:type="dcterms:W3CDTF">2024-03-13T08:47:42Z</dcterms:modified>
</cp:coreProperties>
</file>