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6" r:id="rId3"/>
    <p:sldId id="317" r:id="rId4"/>
    <p:sldId id="286" r:id="rId5"/>
    <p:sldId id="287" r:id="rId6"/>
    <p:sldId id="289" r:id="rId7"/>
    <p:sldId id="321" r:id="rId8"/>
    <p:sldId id="322" r:id="rId9"/>
    <p:sldId id="319" r:id="rId10"/>
    <p:sldId id="320" r:id="rId11"/>
    <p:sldId id="304" r:id="rId12"/>
    <p:sldId id="293" r:id="rId13"/>
    <p:sldId id="294" r:id="rId14"/>
    <p:sldId id="32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/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зимно</a:t>
          </a:r>
          <a:endParaRPr lang="ru-RU" sz="28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2800" b="1" dirty="0" smtClean="0"/>
            <a:t>дощило</a:t>
          </a:r>
          <a:endParaRPr lang="ru-RU" sz="2800" b="1" dirty="0"/>
        </a:p>
      </dgm:t>
    </dgm:pt>
    <dgm:pt modelId="{E85B6E4D-70A7-4DB1-A1A0-A1519B498753}" type="parTrans" cxnId="{748E59BD-2C29-4AF4-AC12-330BF3616D1D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dirty="0" smtClean="0"/>
            <a:t>вітряно</a:t>
          </a:r>
          <a:endParaRPr lang="ru-RU" sz="2800" b="1" dirty="0"/>
        </a:p>
      </dgm:t>
    </dgm:pt>
    <dgm:pt modelId="{FB51DD19-8365-4539-BC19-2E62842AA665}" type="parTrans" cxnId="{61E4E69C-425F-4B4A-8490-8F0B3788F53E}">
      <dgm:prSet/>
      <dgm:spPr>
        <a:solidFill>
          <a:srgbClr val="7030A0"/>
        </a:solidFill>
        <a:ln w="1905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/>
            <a:t>сонячно</a:t>
          </a:r>
          <a:endParaRPr lang="ru-RU" sz="28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2800" b="1" dirty="0" err="1" smtClean="0"/>
            <a:t>спекотно</a:t>
          </a:r>
          <a:endParaRPr lang="ru-RU" sz="2800" b="1" dirty="0"/>
        </a:p>
      </dgm:t>
    </dgm:pt>
    <dgm:pt modelId="{43D7AFE5-A151-4A39-BE65-75D4FCB60E50}" type="parTrans" cxnId="{91C5C2D8-1F85-480C-BB37-28924ED47A5F}">
      <dgm:prSet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22425" custRadScaleRad="108665" custRadScaleInc="2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RadScaleRad="114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62112-4E3A-43E7-9A8C-28FFBAFFFB63}" type="presOf" srcId="{C7962517-4C5C-42CA-BFBB-E232FC2B266D}" destId="{2BCCC9C3-A556-4EBF-A2F7-AA7AE81151C5}" srcOrd="0" destOrd="0" presId="urn:microsoft.com/office/officeart/2005/8/layout/radial4"/>
    <dgm:cxn modelId="{B1BE0FD8-0958-4484-AEAB-E8ADB3E6E443}" type="presOf" srcId="{D4781B1E-F8C4-4597-843A-0EAE9000DD23}" destId="{E3DA2B5F-5B05-4A0B-A7DD-509193D4E17C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9549430C-D6E1-4019-AB49-1F55D6212BBE}" type="presOf" srcId="{43D7AFE5-A151-4A39-BE65-75D4FCB60E50}" destId="{ADD48452-783F-4794-8177-6F90FAAEFC3F}" srcOrd="0" destOrd="0" presId="urn:microsoft.com/office/officeart/2005/8/layout/radial4"/>
    <dgm:cxn modelId="{4FEDA979-83DB-4FF5-8EB7-F2986A894D80}" type="presOf" srcId="{3F736675-4146-4E95-9E88-00E945979D80}" destId="{886191E9-BEED-4D49-9BC0-55CF97BBD098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FCD0D2F6-B581-4654-B3E8-CE9B0021A4A3}" type="presOf" srcId="{2252AE63-8550-48D5-B76D-33F4776E21D7}" destId="{BB208B9D-B692-4ADE-BCA6-F15EAB400D8C}" srcOrd="0" destOrd="0" presId="urn:microsoft.com/office/officeart/2005/8/layout/radial4"/>
    <dgm:cxn modelId="{6288A92A-F100-49A3-A5E3-66E812C78BA7}" type="presOf" srcId="{46F52824-6C77-4C95-9D70-53F13A911034}" destId="{322D643B-98E7-48FB-B365-19A4E35E80BE}" srcOrd="0" destOrd="0" presId="urn:microsoft.com/office/officeart/2005/8/layout/radial4"/>
    <dgm:cxn modelId="{7A253A48-9E6D-4B2A-9B40-2C2EA3D7BFB0}" type="presOf" srcId="{F016CD53-4314-44C8-8851-271A8386442A}" destId="{F21D2CB4-61F7-4C96-88D6-482ADA1F7E14}" srcOrd="0" destOrd="0" presId="urn:microsoft.com/office/officeart/2005/8/layout/radial4"/>
    <dgm:cxn modelId="{5520F95D-809B-4330-B3B5-40A420134FAF}" type="presOf" srcId="{E14F5D1D-2235-4A78-B962-6AB89CDB34AD}" destId="{93688CAB-E69F-4828-B1A4-C8BA928A3C5C}" srcOrd="0" destOrd="0" presId="urn:microsoft.com/office/officeart/2005/8/layout/radial4"/>
    <dgm:cxn modelId="{2EA63363-6ECB-4B2D-87EB-8177A55EFA9A}" type="presOf" srcId="{E85B6E4D-70A7-4DB1-A1A0-A1519B498753}" destId="{97AF4133-705B-422C-A43F-E1CBC8EB6FB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D8B3BADA-7170-4563-ABF9-80C364FA995D}" type="presOf" srcId="{D11BE1E0-2FCF-4F5D-B40C-C9F46BE22818}" destId="{A1DA17EA-73B1-430F-B0C0-A6399710F092}" srcOrd="0" destOrd="0" presId="urn:microsoft.com/office/officeart/2005/8/layout/radial4"/>
    <dgm:cxn modelId="{6A4CCFB6-F4EF-4D4C-B071-EF6BA6CCA68B}" type="presOf" srcId="{0751368C-5490-4419-8EE3-56792E0EC74B}" destId="{CDA86CE5-EC7C-46F2-A933-03A0CFACB5F2}" srcOrd="0" destOrd="0" presId="urn:microsoft.com/office/officeart/2005/8/layout/radial4"/>
    <dgm:cxn modelId="{99EDC3EB-361B-4E5E-BBBC-139B40A29A37}" type="presOf" srcId="{FB51DD19-8365-4539-BC19-2E62842AA665}" destId="{57DF4519-05E7-4E60-B563-B73106BC51CA}" srcOrd="0" destOrd="0" presId="urn:microsoft.com/office/officeart/2005/8/layout/radial4"/>
    <dgm:cxn modelId="{1EF28A4A-79F7-4C1B-ABB7-976373391875}" type="presParOf" srcId="{E3DA2B5F-5B05-4A0B-A7DD-509193D4E17C}" destId="{A1DA17EA-73B1-430F-B0C0-A6399710F092}" srcOrd="0" destOrd="0" presId="urn:microsoft.com/office/officeart/2005/8/layout/radial4"/>
    <dgm:cxn modelId="{A3FDA3AE-8DBC-4E6F-B9EA-32EFD8F32C01}" type="presParOf" srcId="{E3DA2B5F-5B05-4A0B-A7DD-509193D4E17C}" destId="{322D643B-98E7-48FB-B365-19A4E35E80BE}" srcOrd="1" destOrd="0" presId="urn:microsoft.com/office/officeart/2005/8/layout/radial4"/>
    <dgm:cxn modelId="{48F6A8D4-8D10-483F-B02B-FD4854E6C0D2}" type="presParOf" srcId="{E3DA2B5F-5B05-4A0B-A7DD-509193D4E17C}" destId="{93688CAB-E69F-4828-B1A4-C8BA928A3C5C}" srcOrd="2" destOrd="0" presId="urn:microsoft.com/office/officeart/2005/8/layout/radial4"/>
    <dgm:cxn modelId="{C310D12B-771E-42C4-9D80-71DFBACCC7C4}" type="presParOf" srcId="{E3DA2B5F-5B05-4A0B-A7DD-509193D4E17C}" destId="{97AF4133-705B-422C-A43F-E1CBC8EB6FB8}" srcOrd="3" destOrd="0" presId="urn:microsoft.com/office/officeart/2005/8/layout/radial4"/>
    <dgm:cxn modelId="{29AFAF38-8C8F-4EBD-973D-3F4F1E713A9A}" type="presParOf" srcId="{E3DA2B5F-5B05-4A0B-A7DD-509193D4E17C}" destId="{F21D2CB4-61F7-4C96-88D6-482ADA1F7E14}" srcOrd="4" destOrd="0" presId="urn:microsoft.com/office/officeart/2005/8/layout/radial4"/>
    <dgm:cxn modelId="{9D4EE1AF-B16C-441D-9457-908808CA163C}" type="presParOf" srcId="{E3DA2B5F-5B05-4A0B-A7DD-509193D4E17C}" destId="{57DF4519-05E7-4E60-B563-B73106BC51CA}" srcOrd="5" destOrd="0" presId="urn:microsoft.com/office/officeart/2005/8/layout/radial4"/>
    <dgm:cxn modelId="{FBBCE675-DC16-4870-A3D0-8DC9D92980AB}" type="presParOf" srcId="{E3DA2B5F-5B05-4A0B-A7DD-509193D4E17C}" destId="{2BCCC9C3-A556-4EBF-A2F7-AA7AE81151C5}" srcOrd="6" destOrd="0" presId="urn:microsoft.com/office/officeart/2005/8/layout/radial4"/>
    <dgm:cxn modelId="{BC860681-F48E-4B1A-9970-E5D18F62A690}" type="presParOf" srcId="{E3DA2B5F-5B05-4A0B-A7DD-509193D4E17C}" destId="{CDA86CE5-EC7C-46F2-A933-03A0CFACB5F2}" srcOrd="7" destOrd="0" presId="urn:microsoft.com/office/officeart/2005/8/layout/radial4"/>
    <dgm:cxn modelId="{D3F5C7C7-7C26-4E5D-9227-541C1C72AD51}" type="presParOf" srcId="{E3DA2B5F-5B05-4A0B-A7DD-509193D4E17C}" destId="{886191E9-BEED-4D49-9BC0-55CF97BBD098}" srcOrd="8" destOrd="0" presId="urn:microsoft.com/office/officeart/2005/8/layout/radial4"/>
    <dgm:cxn modelId="{15FDC0E4-61F0-47E6-97BA-E0C7B81E8D57}" type="presParOf" srcId="{E3DA2B5F-5B05-4A0B-A7DD-509193D4E17C}" destId="{ADD48452-783F-4794-8177-6F90FAAEFC3F}" srcOrd="9" destOrd="0" presId="urn:microsoft.com/office/officeart/2005/8/layout/radial4"/>
    <dgm:cxn modelId="{A077341F-F1FD-4EC4-9B08-02929B265B1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039286" y="2047794"/>
          <a:ext cx="1518519" cy="15185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урок</a:t>
          </a:r>
          <a:endParaRPr lang="ru-RU" sz="3900" b="1" kern="1200" dirty="0"/>
        </a:p>
      </dsp:txBody>
      <dsp:txXfrm>
        <a:off x="3261668" y="2270176"/>
        <a:ext cx="1073755" cy="1073755"/>
      </dsp:txXfrm>
    </dsp:sp>
    <dsp:sp modelId="{322D643B-98E7-48FB-B365-19A4E35E80BE}">
      <dsp:nvSpPr>
        <dsp:cNvPr id="0" name=""/>
        <dsp:cNvSpPr/>
      </dsp:nvSpPr>
      <dsp:spPr>
        <a:xfrm rot="10800000">
          <a:off x="1568630" y="2590665"/>
          <a:ext cx="1389769" cy="432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847333" y="2230017"/>
          <a:ext cx="1442593" cy="1154074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зимно</a:t>
          </a:r>
          <a:endParaRPr lang="ru-RU" sz="2800" b="1" kern="1200" dirty="0"/>
        </a:p>
      </dsp:txBody>
      <dsp:txXfrm>
        <a:off x="881135" y="2263819"/>
        <a:ext cx="1374989" cy="1086470"/>
      </dsp:txXfrm>
    </dsp:sp>
    <dsp:sp modelId="{97AF4133-705B-422C-A43F-E1CBC8EB6FB8}">
      <dsp:nvSpPr>
        <dsp:cNvPr id="0" name=""/>
        <dsp:cNvSpPr/>
      </dsp:nvSpPr>
      <dsp:spPr>
        <a:xfrm rot="13111308">
          <a:off x="1785327" y="1591068"/>
          <a:ext cx="1515067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228892" y="758619"/>
          <a:ext cx="1442593" cy="1154074"/>
        </a:xfrm>
        <a:prstGeom prst="roundRect">
          <a:avLst>
            <a:gd name="adj" fmla="val 10000"/>
          </a:avLst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дощило</a:t>
          </a:r>
          <a:endParaRPr lang="ru-RU" sz="2800" b="1" kern="1200" dirty="0"/>
        </a:p>
      </dsp:txBody>
      <dsp:txXfrm>
        <a:off x="1262694" y="792421"/>
        <a:ext cx="1374989" cy="1086470"/>
      </dsp:txXfrm>
    </dsp:sp>
    <dsp:sp modelId="{57DF4519-05E7-4E60-B563-B73106BC51CA}">
      <dsp:nvSpPr>
        <dsp:cNvPr id="0" name=""/>
        <dsp:cNvSpPr/>
      </dsp:nvSpPr>
      <dsp:spPr>
        <a:xfrm rot="16200000">
          <a:off x="3103661" y="1055634"/>
          <a:ext cx="1389769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 w="190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852832" y="101"/>
          <a:ext cx="1891427" cy="115407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вітряно</a:t>
          </a:r>
          <a:endParaRPr lang="ru-RU" sz="2800" b="1" kern="1200" dirty="0"/>
        </a:p>
      </dsp:txBody>
      <dsp:txXfrm>
        <a:off x="2886634" y="33903"/>
        <a:ext cx="1823823" cy="1086470"/>
      </dsp:txXfrm>
    </dsp:sp>
    <dsp:sp modelId="{CDA86CE5-EC7C-46F2-A933-03A0CFACB5F2}">
      <dsp:nvSpPr>
        <dsp:cNvPr id="0" name=""/>
        <dsp:cNvSpPr/>
      </dsp:nvSpPr>
      <dsp:spPr>
        <a:xfrm rot="19491538">
          <a:off x="4350963" y="1648448"/>
          <a:ext cx="1572364" cy="432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4896989" y="835280"/>
          <a:ext cx="1766095" cy="115407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сонячно</a:t>
          </a:r>
          <a:endParaRPr lang="ru-RU" sz="2800" b="1" kern="1200" dirty="0"/>
        </a:p>
      </dsp:txBody>
      <dsp:txXfrm>
        <a:off x="4930791" y="869082"/>
        <a:ext cx="1698491" cy="1086470"/>
      </dsp:txXfrm>
    </dsp:sp>
    <dsp:sp modelId="{ADD48452-783F-4794-8177-6F90FAAEFC3F}">
      <dsp:nvSpPr>
        <dsp:cNvPr id="0" name=""/>
        <dsp:cNvSpPr/>
      </dsp:nvSpPr>
      <dsp:spPr>
        <a:xfrm>
          <a:off x="4656647" y="2590665"/>
          <a:ext cx="1698273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5510707" y="2230017"/>
          <a:ext cx="1688425" cy="1154074"/>
        </a:xfrm>
        <a:prstGeom prst="roundRect">
          <a:avLst>
            <a:gd name="adj" fmla="val 10000"/>
          </a:avLst>
        </a:prstGeom>
        <a:solidFill>
          <a:srgbClr val="FF000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спекотно</a:t>
          </a:r>
          <a:endParaRPr lang="ru-RU" sz="2800" b="1" kern="1200" dirty="0"/>
        </a:p>
      </dsp:txBody>
      <dsp:txXfrm>
        <a:off x="5544509" y="2263819"/>
        <a:ext cx="1620821" cy="108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4924" y="4240696"/>
            <a:ext cx="9215732" cy="17366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Мої досліди. 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виявити невидимку-повітря?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24" y="1075586"/>
            <a:ext cx="3368759" cy="273441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76457" y="1412731"/>
            <a:ext cx="31242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494529"/>
            <a:ext cx="9655629" cy="1214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досліди, </a:t>
            </a:r>
            <a:r>
              <a:rPr lang="ru-RU" sz="3600" b="1" dirty="0" err="1"/>
              <a:t>чому</a:t>
            </a:r>
            <a:r>
              <a:rPr lang="ru-RU" sz="3600" b="1" dirty="0"/>
              <a:t> </a:t>
            </a:r>
            <a:r>
              <a:rPr lang="ru-RU" sz="3600" b="1" dirty="0" err="1"/>
              <a:t>кажуть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 err="1"/>
              <a:t>Потрібний</a:t>
            </a:r>
            <a:r>
              <a:rPr lang="ru-RU" sz="3600" b="1" dirty="0"/>
              <a:t>, як </a:t>
            </a:r>
            <a:r>
              <a:rPr lang="ru-RU" sz="3600" b="1" dirty="0" err="1"/>
              <a:t>повітря</a:t>
            </a:r>
            <a:r>
              <a:rPr lang="ru-RU" sz="3600" b="1" dirty="0"/>
              <a:t>»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r="267"/>
          <a:stretch/>
        </p:blipFill>
        <p:spPr>
          <a:xfrm>
            <a:off x="8087829" y="1848765"/>
            <a:ext cx="3168000" cy="31321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r="1000"/>
          <a:stretch/>
        </p:blipFill>
        <p:spPr>
          <a:xfrm>
            <a:off x="1088314" y="1848765"/>
            <a:ext cx="3492000" cy="23240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848765"/>
            <a:ext cx="3111473" cy="23336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15780"/>
          <a:stretch/>
        </p:blipFill>
        <p:spPr>
          <a:xfrm>
            <a:off x="3989663" y="4331002"/>
            <a:ext cx="3922411" cy="2027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4285" y="4342846"/>
            <a:ext cx="3135085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Без </a:t>
            </a:r>
            <a:r>
              <a:rPr lang="ru-RU" sz="2400" b="1" dirty="0" err="1" smtClean="0"/>
              <a:t>повітря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об’єкти</a:t>
            </a:r>
            <a:r>
              <a:rPr lang="ru-RU" sz="2400" b="1" dirty="0" smtClean="0"/>
              <a:t> не могли б </a:t>
            </a:r>
            <a:r>
              <a:rPr lang="ru-RU" sz="2400" b="1" dirty="0" err="1" smtClean="0"/>
              <a:t>рухатися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045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478890"/>
            <a:ext cx="9714577" cy="1066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малюнки. Розкажи, яке насіння вміє літати?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Доповни власними прикладами</a:t>
            </a:r>
          </a:p>
        </p:txBody>
      </p:sp>
      <p:pic>
        <p:nvPicPr>
          <p:cNvPr id="2050" name="Picture 2" descr="Увага! Тополиний пух - Брацлавська територіальна грома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8" y="1829199"/>
            <a:ext cx="3677256" cy="20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514749" y="5533727"/>
            <a:ext cx="16718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Насіння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кульбабки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2973" y="4706223"/>
            <a:ext cx="16718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Насіння</a:t>
            </a:r>
            <a:r>
              <a:rPr lang="ru-RU" sz="2400" b="1" dirty="0" smtClean="0"/>
              <a:t> клена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334" y="3941106"/>
            <a:ext cx="280123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Насіння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тополі</a:t>
            </a:r>
            <a:endParaRPr lang="ru-RU" sz="2400" b="1" dirty="0"/>
          </a:p>
        </p:txBody>
      </p:sp>
      <p:sp>
        <p:nvSpPr>
          <p:cNvPr id="6" name="AutoShape 4" descr="Купити Береза ​​Звичайна (1 м.) в Україні┃Насіння Бук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Береза звичайна / Betula С25/Н300-350 (ID#1303284561), цена: 750 ₴, купити  на Pr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47" y="1829198"/>
            <a:ext cx="3219453" cy="21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9549792" y="4155959"/>
            <a:ext cx="167186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Насіння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берези</a:t>
            </a:r>
            <a:endParaRPr lang="ru-RU" sz="24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13" y="4429712"/>
            <a:ext cx="3391751" cy="220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Рослина Клен звичайний клен гостролистий, ацарн, кленовина. Будова,  поширення, біологічна класифікація | ІАС &quot;Аграрії разом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0" y="1829199"/>
            <a:ext cx="3739697" cy="28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3881" y="494528"/>
            <a:ext cx="8732066" cy="8988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6669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9425" y="1549574"/>
            <a:ext cx="6712844" cy="725540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До якої природи належать Сонце й повітря?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425" y="2277832"/>
            <a:ext cx="6712844" cy="639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Які рослини нагадують тобі сонечко?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82" y="1393371"/>
            <a:ext cx="3936575" cy="4845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9425" y="2917371"/>
            <a:ext cx="6712844" cy="743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іграшки</a:t>
            </a:r>
            <a:r>
              <a:rPr lang="ru-RU" sz="2400" b="1" dirty="0"/>
              <a:t>, </a:t>
            </a:r>
            <a:r>
              <a:rPr lang="ru-RU" sz="2400" b="1" dirty="0" err="1"/>
              <a:t>заповнені</a:t>
            </a:r>
            <a:r>
              <a:rPr lang="ru-RU" sz="2400" b="1" dirty="0"/>
              <a:t> </a:t>
            </a:r>
            <a:r>
              <a:rPr lang="ru-RU" sz="2400" b="1" dirty="0" err="1"/>
              <a:t>повітрям</a:t>
            </a:r>
            <a:r>
              <a:rPr lang="ru-RU" sz="2400" b="1" dirty="0"/>
              <a:t>, не тонуть у </a:t>
            </a:r>
            <a:r>
              <a:rPr lang="ru-RU" sz="2400" b="1" dirty="0" err="1"/>
              <a:t>воді</a:t>
            </a:r>
            <a:r>
              <a:rPr lang="ru-RU" sz="2400" b="1" dirty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9425" y="3660967"/>
            <a:ext cx="6731546" cy="6380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Чи підстрибуватиме м’яч, у якому є дірка?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9424" y="4294704"/>
            <a:ext cx="5210489" cy="843354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 smtClean="0"/>
              <a:t>батуті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високо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підстрибують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" b="7647"/>
          <a:stretch/>
        </p:blipFill>
        <p:spPr>
          <a:xfrm>
            <a:off x="5979914" y="4249320"/>
            <a:ext cx="1972297" cy="22763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90769" y="5101555"/>
            <a:ext cx="4303318" cy="111549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сподобалось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досліди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73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2" y="4365153"/>
            <a:ext cx="4102528" cy="1294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Познач, що </a:t>
            </a:r>
            <a:r>
              <a:rPr lang="uk-UA" sz="2400" b="1" dirty="0">
                <a:solidFill>
                  <a:schemeClr val="bg1"/>
                </a:solidFill>
              </a:rPr>
              <a:t>міститься всередині мильної бульбашки?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3372" y="407442"/>
            <a:ext cx="9579428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21690" y="5562600"/>
            <a:ext cx="1265457" cy="1280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 №6-7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8557" y="4484151"/>
            <a:ext cx="2446490" cy="5280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Повітря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8557" y="5145640"/>
            <a:ext cx="2446490" cy="5280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Мило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1 клас\3 Я досліджую світ\1 УРОКИ 2023\4 Людина і природа\№075 Мої досліди. Як виявити невидимку-повітря\2024-03-15_0056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7" b="1209"/>
          <a:stretch/>
        </p:blipFill>
        <p:spPr bwMode="auto">
          <a:xfrm>
            <a:off x="1355261" y="1949956"/>
            <a:ext cx="7624012" cy="22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клас\3 Я досліджую світ\1 УРОКИ 2023\4 Людина і природа\№075 Мої досліди. Як виявити невидимку-повітря\2024-03-15_005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76" y="4365153"/>
            <a:ext cx="2993655" cy="14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55261" y="1238108"/>
            <a:ext cx="8512629" cy="711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Проведи досліди вдома. Що тобі вдалося виявити? Доповни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9800" y="3670338"/>
            <a:ext cx="2656114" cy="5280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Повітря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80641" y="1368294"/>
            <a:ext cx="6713529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тобі відомо про </a:t>
            </a:r>
            <a:r>
              <a:rPr lang="uk-UA" sz="2400" b="1" dirty="0" smtClean="0">
                <a:solidFill>
                  <a:schemeClr val="bg1"/>
                </a:solidFill>
              </a:rPr>
              <a:t>повітря?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Навіщо повітря живим </a:t>
            </a:r>
            <a:r>
              <a:rPr lang="uk-UA" sz="2400" b="1" dirty="0">
                <a:solidFill>
                  <a:schemeClr val="bg1"/>
                </a:solidFill>
              </a:rPr>
              <a:t>організмам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може статись, якщо </a:t>
            </a:r>
            <a:r>
              <a:rPr lang="uk-UA" sz="2400" b="1" dirty="0" smtClean="0">
                <a:solidFill>
                  <a:schemeClr val="bg1"/>
                </a:solidFill>
              </a:rPr>
              <a:t>повітря зникне?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endParaRPr lang="uk-UA" sz="2400" b="1" i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Назви </a:t>
            </a:r>
            <a:r>
              <a:rPr lang="uk-UA" sz="2400" dirty="0" smtClean="0"/>
              <a:t> </a:t>
            </a:r>
            <a:r>
              <a:rPr lang="uk-UA" sz="2400" dirty="0"/>
              <a:t>3</a:t>
            </a:r>
            <a:r>
              <a:rPr lang="uk-UA" sz="2400" b="1" dirty="0"/>
              <a:t> факти про </a:t>
            </a:r>
            <a:r>
              <a:rPr lang="uk-UA" sz="2400" b="1" dirty="0" smtClean="0"/>
              <a:t>повітря, </a:t>
            </a:r>
            <a:r>
              <a:rPr lang="uk-UA" sz="2400" b="1" dirty="0"/>
              <a:t>які ти дізнався. 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Навіщо потрібні знання, здобуті сьогодні на </a:t>
            </a:r>
            <a:r>
              <a:rPr lang="uk-UA" sz="2400" b="1" dirty="0" err="1"/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6" y="1482568"/>
            <a:ext cx="3421584" cy="479726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80883" y="548680"/>
            <a:ext cx="864325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883" y="548680"/>
            <a:ext cx="8614975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«Явища природи»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3663589"/>
              </p:ext>
            </p:extLst>
          </p:nvPr>
        </p:nvGraphicFramePr>
        <p:xfrm>
          <a:off x="445296" y="2494089"/>
          <a:ext cx="7720008" cy="35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97429" y="1482568"/>
            <a:ext cx="621574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Опиши </a:t>
            </a:r>
            <a:r>
              <a:rPr lang="ru-RU" sz="2400" b="1" dirty="0">
                <a:solidFill>
                  <a:schemeClr val="bg1"/>
                </a:solidFill>
              </a:rPr>
              <a:t>за </a:t>
            </a:r>
            <a:r>
              <a:rPr lang="ru-RU" sz="2400" b="1" dirty="0" err="1">
                <a:solidFill>
                  <a:schemeClr val="bg1"/>
                </a:solidFill>
              </a:rPr>
              <a:t>допомогою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явищ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природи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ти </a:t>
            </a:r>
            <a:r>
              <a:rPr lang="uk-UA" sz="2400" b="1" dirty="0" smtClean="0">
                <a:solidFill>
                  <a:schemeClr val="bg1"/>
                </a:solidFill>
              </a:rPr>
              <a:t>відчував(ла) </a:t>
            </a:r>
            <a:r>
              <a:rPr lang="uk-UA" sz="2400" b="1" dirty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Graphic spid="3" grpId="0">
        <p:bldAsOne/>
      </p:bldGraphic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8614" y="440668"/>
            <a:ext cx="793014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47789" y="1701893"/>
            <a:ext cx="6718380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А урок свій починаймо.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4440" y="1158620"/>
            <a:ext cx="8916351" cy="9205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Обер</a:t>
            </a:r>
            <a:r>
              <a:rPr lang="uk-UA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позначку</a:t>
            </a:r>
            <a:r>
              <a:rPr lang="ru-RU" sz="2400" b="1" dirty="0"/>
              <a:t> погоди,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зараз </a:t>
            </a:r>
            <a:r>
              <a:rPr lang="ru-RU" sz="2400" b="1" dirty="0" err="1" smtClean="0"/>
              <a:t>твоєму</a:t>
            </a:r>
            <a:r>
              <a:rPr lang="ru-RU" sz="2400" b="1" dirty="0" smtClean="0"/>
              <a:t> </a:t>
            </a:r>
            <a:r>
              <a:rPr lang="ru-RU" sz="2400" b="1" dirty="0" err="1"/>
              <a:t>внутрішньому</a:t>
            </a:r>
            <a:r>
              <a:rPr lang="ru-RU" sz="2400" b="1" dirty="0"/>
              <a:t> стану (настрою), та </a:t>
            </a:r>
            <a:r>
              <a:rPr lang="ru-RU" sz="2400" b="1" dirty="0" smtClean="0"/>
              <a:t>прочитай </a:t>
            </a:r>
            <a:r>
              <a:rPr lang="ru-RU" sz="2400" b="1" dirty="0" err="1" smtClean="0"/>
              <a:t>коментар</a:t>
            </a:r>
            <a:r>
              <a:rPr lang="ru-RU" sz="2400" b="1" dirty="0" smtClean="0"/>
              <a:t> до </a:t>
            </a:r>
            <a:r>
              <a:rPr lang="ru-RU" sz="2400" b="1" dirty="0" err="1"/>
              <a:t>картки</a:t>
            </a:r>
            <a:r>
              <a:rPr lang="ru-RU" sz="2400" b="1" dirty="0"/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6816" y="440668"/>
            <a:ext cx="794409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42" y="2233076"/>
            <a:ext cx="2123056" cy="19225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Рисунок 7" descr="C:\Users\Света\AppData\Local\Microsoft\Windows\Temporary Internet Files\Content.Word\Новый рисунок (9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93" y="2233076"/>
            <a:ext cx="2494122" cy="192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4" y="2150101"/>
            <a:ext cx="2056632" cy="194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6" y="2159565"/>
            <a:ext cx="2460006" cy="19415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191000" y="4296121"/>
            <a:ext cx="2185641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Якщо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душі</a:t>
            </a:r>
            <a:r>
              <a:rPr lang="ru-RU" sz="2000" b="1" dirty="0">
                <a:solidFill>
                  <a:schemeClr val="bg1"/>
                </a:solidFill>
              </a:rPr>
              <a:t> опади, </a:t>
            </a:r>
            <a:r>
              <a:rPr lang="ru-RU" sz="2000" b="1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після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зливи</a:t>
            </a:r>
            <a:r>
              <a:rPr lang="ru-RU" sz="2000" b="1" dirty="0">
                <a:solidFill>
                  <a:schemeClr val="bg1"/>
                </a:solidFill>
              </a:rPr>
              <a:t> часто </a:t>
            </a:r>
            <a:r>
              <a:rPr lang="ru-RU" sz="2000" b="1" dirty="0" err="1">
                <a:solidFill>
                  <a:schemeClr val="bg1"/>
                </a:solidFill>
              </a:rPr>
              <a:t>буває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райдуга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6828" y="4296121"/>
            <a:ext cx="3885614" cy="1804749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роздратований</a:t>
            </a:r>
            <a:r>
              <a:rPr lang="ru-RU" sz="2000" b="1" dirty="0" smtClean="0"/>
              <a:t>/а, </a:t>
            </a:r>
            <a:r>
              <a:rPr lang="ru-RU" sz="2000" b="1" dirty="0" err="1" smtClean="0"/>
              <a:t>готовий</a:t>
            </a:r>
            <a:r>
              <a:rPr lang="ru-RU" sz="2000" b="1" dirty="0" smtClean="0"/>
              <a:t>/а </a:t>
            </a:r>
            <a:r>
              <a:rPr lang="ru-RU" sz="2000" b="1" dirty="0" err="1" smtClean="0"/>
              <a:t>метати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блискавки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Заспокойся</a:t>
            </a:r>
            <a:r>
              <a:rPr lang="ru-RU" sz="2000" b="1" dirty="0"/>
              <a:t>, </a:t>
            </a:r>
            <a:r>
              <a:rPr lang="ru-RU" sz="2000" b="1" dirty="0" err="1"/>
              <a:t>адже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 smtClean="0"/>
              <a:t>твоїх</a:t>
            </a:r>
            <a:r>
              <a:rPr lang="ru-RU" sz="2000" b="1" dirty="0" smtClean="0"/>
              <a:t> </a:t>
            </a:r>
            <a:r>
              <a:rPr lang="ru-RU" sz="2000" b="1" dirty="0" err="1"/>
              <a:t>блискавок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постраждати</a:t>
            </a:r>
            <a:r>
              <a:rPr lang="ru-RU" sz="2000" b="1" dirty="0"/>
              <a:t> </a:t>
            </a:r>
            <a:r>
              <a:rPr lang="ru-RU" sz="2000" b="1" dirty="0" err="1"/>
              <a:t>інші</a:t>
            </a:r>
            <a:r>
              <a:rPr lang="ru-RU" sz="2000" b="1" dirty="0"/>
              <a:t>. Все буде добре!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4840" y="4255784"/>
            <a:ext cx="2638275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 </a:t>
            </a:r>
            <a:r>
              <a:rPr lang="ru-RU" sz="2000" b="1" dirty="0" err="1"/>
              <a:t>душі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зимно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сніжно</a:t>
            </a:r>
            <a:r>
              <a:rPr lang="ru-RU" sz="2000" b="1" dirty="0"/>
              <a:t>. Не </a:t>
            </a:r>
            <a:r>
              <a:rPr lang="ru-RU" sz="2000" b="1" dirty="0" err="1" smtClean="0"/>
              <a:t>забувай</a:t>
            </a:r>
            <a:r>
              <a:rPr lang="ru-RU" sz="2000" b="1" dirty="0" smtClean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сніжинки</a:t>
            </a:r>
            <a:r>
              <a:rPr lang="ru-RU" sz="2000" b="1" dirty="0"/>
              <a:t> та </a:t>
            </a:r>
            <a:r>
              <a:rPr lang="ru-RU" sz="2000" b="1" dirty="0" err="1"/>
              <a:t>крижинки</a:t>
            </a:r>
            <a:r>
              <a:rPr lang="ru-RU" sz="2000" b="1" dirty="0"/>
              <a:t> </a:t>
            </a:r>
            <a:r>
              <a:rPr lang="ru-RU" sz="2000" b="1" dirty="0" err="1"/>
              <a:t>однаково</a:t>
            </a:r>
            <a:r>
              <a:rPr lang="ru-RU" sz="2000" b="1" dirty="0"/>
              <a:t> </a:t>
            </a:r>
            <a:r>
              <a:rPr lang="ru-RU" sz="2000" b="1" dirty="0" err="1"/>
              <a:t>розтануть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6824" y="4255784"/>
            <a:ext cx="2569169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Сьогодні</a:t>
            </a:r>
            <a:r>
              <a:rPr lang="ru-RU" sz="2000" b="1" dirty="0"/>
              <a:t> у </a:t>
            </a:r>
            <a:r>
              <a:rPr lang="ru-RU" sz="2000" b="1" dirty="0" smtClean="0"/>
              <a:t>тебе  </a:t>
            </a:r>
            <a:r>
              <a:rPr lang="ru-RU" sz="2000" b="1" dirty="0"/>
              <a:t>на </a:t>
            </a:r>
            <a:r>
              <a:rPr lang="ru-RU" sz="2000" b="1" dirty="0" err="1"/>
              <a:t>душі</a:t>
            </a:r>
            <a:r>
              <a:rPr lang="ru-RU" sz="2000" b="1" dirty="0"/>
              <a:t> </a:t>
            </a:r>
            <a:r>
              <a:rPr lang="ru-RU" sz="2000" b="1" dirty="0" err="1"/>
              <a:t>сонячно</a:t>
            </a:r>
            <a:r>
              <a:rPr lang="ru-RU" sz="2000" b="1" dirty="0"/>
              <a:t>, </a:t>
            </a:r>
            <a:r>
              <a:rPr lang="ru-RU" sz="2000" b="1" dirty="0" err="1"/>
              <a:t>отже</a:t>
            </a:r>
            <a:r>
              <a:rPr lang="ru-RU" sz="2000" b="1" dirty="0"/>
              <a:t>, </a:t>
            </a:r>
            <a:r>
              <a:rPr lang="ru-RU" sz="2000" b="1" dirty="0" err="1" smtClean="0"/>
              <a:t>зумієш</a:t>
            </a:r>
            <a:r>
              <a:rPr lang="ru-RU" sz="2000" b="1" dirty="0" smtClean="0"/>
              <a:t> </a:t>
            </a:r>
            <a:r>
              <a:rPr lang="ru-RU" sz="2000" b="1" dirty="0" err="1"/>
              <a:t>своїм</a:t>
            </a:r>
            <a:r>
              <a:rPr lang="ru-RU" sz="2000" b="1" dirty="0"/>
              <a:t> теплом </a:t>
            </a:r>
            <a:r>
              <a:rPr lang="ru-RU" sz="2000" b="1" dirty="0" err="1"/>
              <a:t>зігріти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друзів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39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5910" y="494528"/>
            <a:ext cx="8732066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54423" y="4533510"/>
            <a:ext cx="4903778" cy="17065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Щоб виявити невидимку-повітря, проведи досліди. Уважно спостерігай, а потім доповни речення.</a:t>
            </a:r>
            <a:endParaRPr lang="ru-RU" sz="2400" b="1" dirty="0"/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82" y="1505733"/>
            <a:ext cx="2701079" cy="378707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01586" y="3333956"/>
            <a:ext cx="4003147" cy="109439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повітря називають невидимкою?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905" y="1407925"/>
            <a:ext cx="4196981" cy="1041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Куди ступиш – всюди маєш, </a:t>
            </a:r>
          </a:p>
          <a:p>
            <a:pPr algn="ctr"/>
            <a:r>
              <a:rPr lang="uk-UA" sz="2400" b="1" dirty="0"/>
              <a:t>хоч не бачиш, а вживаєш.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>
          <a:xfrm>
            <a:off x="372688" y="3399272"/>
            <a:ext cx="2953103" cy="289577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86695" y="2660552"/>
            <a:ext cx="2562896" cy="618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Повітря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7997" y="1407925"/>
            <a:ext cx="3230203" cy="1041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 якої природи належить  повітря?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8817" y="2582067"/>
            <a:ext cx="4759383" cy="65312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Кому і для чого воно потрібно?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10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1129" y="494528"/>
            <a:ext cx="8732066" cy="8261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79" y="2306247"/>
            <a:ext cx="4002871" cy="221408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50278" y="1441969"/>
            <a:ext cx="4163103" cy="7351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Надуй повітряну кульку.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0278" y="4619656"/>
            <a:ext cx="4163104" cy="978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надути</a:t>
            </a:r>
            <a:r>
              <a:rPr lang="ru-RU" sz="2400" b="1" dirty="0"/>
              <a:t> кульку, то вона </a:t>
            </a:r>
            <a:r>
              <a:rPr lang="ru-RU" sz="2400" b="1" dirty="0" err="1"/>
              <a:t>наповниться</a:t>
            </a:r>
            <a:r>
              <a:rPr lang="ru-RU" sz="2400" b="1" dirty="0"/>
              <a:t> … 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9469" y="1320703"/>
            <a:ext cx="4063075" cy="963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Поклади</a:t>
            </a:r>
            <a:r>
              <a:rPr lang="ru-RU" sz="2400" b="1" dirty="0"/>
              <a:t> </a:t>
            </a:r>
            <a:r>
              <a:rPr lang="ru-RU" sz="2400" b="1" dirty="0" err="1"/>
              <a:t>закорковану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порожню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пляшку</a:t>
            </a:r>
            <a:r>
              <a:rPr lang="ru-RU" sz="2400" b="1" dirty="0" smtClean="0"/>
              <a:t> у воду?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6953" y="4619656"/>
            <a:ext cx="5128105" cy="1106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Закоркована</a:t>
            </a:r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 err="1" smtClean="0"/>
              <a:t>порожня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пляшка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потоне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міститься</a:t>
            </a:r>
            <a:r>
              <a:rPr lang="ru-RU" sz="2400" b="1" dirty="0" smtClean="0"/>
              <a:t> … 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02" y="2394875"/>
            <a:ext cx="3777342" cy="212546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43387" y="2177143"/>
            <a:ext cx="2471221" cy="1106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Повітря</a:t>
            </a:r>
            <a:r>
              <a:rPr lang="ru-RU" sz="2800" b="1" dirty="0" smtClean="0"/>
              <a:t> є </a:t>
            </a:r>
            <a:r>
              <a:rPr lang="ru-RU" sz="2800" b="1" dirty="0" err="1" smtClean="0"/>
              <a:t>всюди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3387" y="3413291"/>
            <a:ext cx="2471221" cy="1106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Повітря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легше</a:t>
            </a:r>
            <a:r>
              <a:rPr lang="ru-RU" sz="2800" b="1" dirty="0" smtClean="0"/>
              <a:t> води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864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79057" y="1473103"/>
            <a:ext cx="4549838" cy="1026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Занур</a:t>
            </a:r>
            <a:r>
              <a:rPr lang="ru-RU" sz="2400" b="1" dirty="0"/>
              <a:t> </a:t>
            </a:r>
            <a:r>
              <a:rPr lang="ru-RU" sz="2400" b="1" dirty="0" err="1"/>
              <a:t>порожню</a:t>
            </a:r>
            <a:r>
              <a:rPr lang="ru-RU" sz="2400" b="1" dirty="0"/>
              <a:t> </a:t>
            </a:r>
            <a:r>
              <a:rPr lang="ru-RU" sz="2400" b="1" dirty="0" err="1"/>
              <a:t>пляшку</a:t>
            </a:r>
            <a:r>
              <a:rPr lang="ru-RU" sz="2400" b="1" dirty="0"/>
              <a:t> у </a:t>
            </a:r>
            <a:r>
              <a:rPr lang="ru-RU" sz="2400" b="1" dirty="0" smtClean="0"/>
              <a:t>воду. </a:t>
            </a:r>
            <a:r>
              <a:rPr lang="uk-UA" sz="2400" b="1" dirty="0"/>
              <a:t>Що ти бачиш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5472" r="4854" b="8260"/>
          <a:stretch/>
        </p:blipFill>
        <p:spPr>
          <a:xfrm>
            <a:off x="694872" y="2607152"/>
            <a:ext cx="2540336" cy="208198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53976" y="2637205"/>
            <a:ext cx="3800929" cy="2051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порожню</a:t>
            </a:r>
            <a:r>
              <a:rPr lang="ru-RU" sz="2800" b="1" dirty="0" smtClean="0"/>
              <a:t> </a:t>
            </a:r>
            <a:r>
              <a:rPr lang="ru-RU" sz="2800" b="1" dirty="0" err="1"/>
              <a:t>пляшку</a:t>
            </a:r>
            <a:r>
              <a:rPr lang="ru-RU" sz="2800" b="1" dirty="0"/>
              <a:t> </a:t>
            </a:r>
            <a:r>
              <a:rPr lang="ru-RU" sz="2800" b="1" dirty="0" err="1" smtClean="0"/>
              <a:t>занурити</a:t>
            </a:r>
            <a:r>
              <a:rPr lang="ru-RU" sz="2800" b="1" dirty="0" smtClean="0"/>
              <a:t> у воду, то з </a:t>
            </a:r>
            <a:r>
              <a:rPr lang="ru-RU" sz="2800" b="1" dirty="0" err="1" smtClean="0"/>
              <a:t>неї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вийдуть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бульбашки</a:t>
            </a:r>
            <a:r>
              <a:rPr lang="ru-RU" sz="2800" b="1" dirty="0" smtClean="0"/>
              <a:t> …</a:t>
            </a:r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3930" y="4882826"/>
            <a:ext cx="505057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Поміркуй</a:t>
            </a:r>
            <a:r>
              <a:rPr lang="ru-RU" sz="2800" b="1" dirty="0"/>
              <a:t>,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була</a:t>
            </a:r>
            <a:r>
              <a:rPr lang="ru-RU" sz="2800" b="1" dirty="0"/>
              <a:t> вона </a:t>
            </a:r>
            <a:r>
              <a:rPr lang="ru-RU" sz="2800" b="1" dirty="0" err="1"/>
              <a:t>насправді</a:t>
            </a:r>
            <a:r>
              <a:rPr lang="ru-RU" sz="2800" b="1" dirty="0"/>
              <a:t> </a:t>
            </a:r>
            <a:r>
              <a:rPr lang="ru-RU" sz="2800" b="1" dirty="0" err="1"/>
              <a:t>порожня</a:t>
            </a:r>
            <a:r>
              <a:rPr lang="ru-RU" sz="28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05" y="2590952"/>
            <a:ext cx="1982553" cy="262341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060338" y="1473103"/>
            <a:ext cx="4982347" cy="10260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ти відчуваєш, коли махаєш перед обличчям віялом?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00" y="5318315"/>
            <a:ext cx="4393315" cy="1055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Рух повітря.</a:t>
            </a:r>
          </a:p>
          <a:p>
            <a:pPr algn="ctr"/>
            <a:r>
              <a:rPr lang="uk-UA" sz="2800" b="1" dirty="0"/>
              <a:t>Отже, повітря рухається.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83529" y="646928"/>
            <a:ext cx="8732066" cy="8261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98147" y="1800992"/>
            <a:ext cx="6149013" cy="1313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склянку з водою опусти трубочку і подуй в неї. Що ти бачиш?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8147" y="4566248"/>
            <a:ext cx="6149012" cy="96369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Отже</a:t>
            </a:r>
            <a:r>
              <a:rPr lang="ru-RU" sz="2800" b="1" dirty="0"/>
              <a:t>, </a:t>
            </a:r>
            <a:r>
              <a:rPr lang="uk-UA" sz="2800" b="1" dirty="0"/>
              <a:t>повітря легше за воду.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5416" y="3252525"/>
            <a:ext cx="6149011" cy="1075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Бульбашки – це повітря. Воно піднімається догори.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2" t="4633" r="19478" b="30016"/>
          <a:stretch/>
        </p:blipFill>
        <p:spPr>
          <a:xfrm>
            <a:off x="7568957" y="1800992"/>
            <a:ext cx="3122838" cy="41797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883529" y="646928"/>
            <a:ext cx="8732066" cy="8261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94528"/>
            <a:ext cx="10341428" cy="8502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Поміркуй. Чому ліхтарики піднімаються вгору?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1674" r="2941" b="2568"/>
          <a:stretch/>
        </p:blipFill>
        <p:spPr>
          <a:xfrm>
            <a:off x="5749849" y="1636034"/>
            <a:ext cx="5505979" cy="43559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21228" y="2636753"/>
            <a:ext cx="4256314" cy="1981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Тепле повітря легше, ніж холодне. Саме тому ліхтарики  піднімаються вгору.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52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3114" y="651955"/>
            <a:ext cx="9028777" cy="806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спільного між </a:t>
            </a:r>
            <a:r>
              <a:rPr lang="uk-UA" sz="4000" b="1" dirty="0" smtClean="0"/>
              <a:t>предметами? </a:t>
            </a:r>
            <a:endParaRPr lang="uk-UA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82" y="1628475"/>
            <a:ext cx="3754623" cy="1877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8218"/>
          <a:stretch/>
        </p:blipFill>
        <p:spPr>
          <a:xfrm>
            <a:off x="8567057" y="3608102"/>
            <a:ext cx="3052520" cy="243986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41525" y="3054547"/>
            <a:ext cx="4199291" cy="14614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дає можливість підніматися над землею і триматися в повітрі?</a:t>
            </a:r>
            <a:endParaRPr lang="uk-UA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783" r="8544" b="297"/>
          <a:stretch/>
        </p:blipFill>
        <p:spPr>
          <a:xfrm>
            <a:off x="5423024" y="1628475"/>
            <a:ext cx="1826862" cy="228608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44286" y="4790707"/>
            <a:ext cx="459377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Основна</a:t>
            </a:r>
            <a:r>
              <a:rPr lang="ru-RU" sz="2400" b="1" dirty="0"/>
              <a:t> </a:t>
            </a:r>
            <a:r>
              <a:rPr lang="ru-RU" sz="2400" b="1" dirty="0" smtClean="0"/>
              <a:t>причина</a:t>
            </a:r>
            <a:r>
              <a:rPr lang="ru-RU" sz="2400" b="1" dirty="0"/>
              <a:t> </a:t>
            </a:r>
            <a:r>
              <a:rPr lang="ru-RU" sz="2400" b="1" dirty="0" smtClean="0"/>
              <a:t>- </a:t>
            </a:r>
            <a:r>
              <a:rPr lang="ru-RU" sz="2400" b="1" dirty="0" err="1"/>
              <a:t>це</a:t>
            </a:r>
            <a:r>
              <a:rPr lang="ru-RU" sz="2400" b="1" dirty="0"/>
              <a:t> </a:t>
            </a:r>
            <a:r>
              <a:rPr lang="ru-RU" sz="2400" b="1" dirty="0" err="1"/>
              <a:t>рух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 по </a:t>
            </a:r>
            <a:r>
              <a:rPr lang="ru-RU" sz="2400" b="1" dirty="0" err="1"/>
              <a:t>відношенню</a:t>
            </a:r>
            <a:r>
              <a:rPr lang="ru-RU" sz="2400" b="1" dirty="0"/>
              <a:t> до них.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0795" y="1825369"/>
            <a:ext cx="4199293" cy="855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літальні апарати і вони важче за повітря</a:t>
            </a:r>
            <a:endParaRPr lang="uk-UA" sz="2400" b="1" dirty="0"/>
          </a:p>
        </p:txBody>
      </p:sp>
      <p:pic>
        <p:nvPicPr>
          <p:cNvPr id="1026" name="Picture 2" descr="https://daytoday.ua/wp-content/uploads/2021/07/Vsesvitniy-den-povitrianykh-zmiiv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21803"/>
          <a:stretch/>
        </p:blipFill>
        <p:spPr bwMode="auto">
          <a:xfrm>
            <a:off x="5584972" y="3994651"/>
            <a:ext cx="2677285" cy="210398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602</Words>
  <Application>Microsoft Office PowerPoint</Application>
  <PresentationFormat>Произвольный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«Явища природи»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2024-03-15T09:18:38Z</dcterms:modified>
</cp:coreProperties>
</file>