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2" r:id="rId3"/>
    <p:sldId id="320" r:id="rId4"/>
    <p:sldId id="321" r:id="rId5"/>
    <p:sldId id="284" r:id="rId6"/>
    <p:sldId id="286" r:id="rId7"/>
    <p:sldId id="288" r:id="rId8"/>
    <p:sldId id="303" r:id="rId9"/>
    <p:sldId id="308" r:id="rId10"/>
    <p:sldId id="314" r:id="rId11"/>
    <p:sldId id="313" r:id="rId12"/>
    <p:sldId id="319" r:id="rId13"/>
    <p:sldId id="316" r:id="rId14"/>
    <p:sldId id="32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3" y="1105174"/>
            <a:ext cx="3298582" cy="309242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3743" y="4567707"/>
            <a:ext cx="8817427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Де міститься вода?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6970" y="1401845"/>
            <a:ext cx="31242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395" y="494528"/>
            <a:ext cx="9108547" cy="909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6822" y="1587336"/>
            <a:ext cx="4133040" cy="1759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Вранці</a:t>
            </a:r>
            <a:r>
              <a:rPr lang="ru-RU" sz="2400" b="1" dirty="0"/>
              <a:t> </a:t>
            </a:r>
            <a:r>
              <a:rPr lang="ru-RU" sz="2400" b="1" dirty="0" err="1"/>
              <a:t>намисто</a:t>
            </a:r>
            <a:r>
              <a:rPr lang="ru-RU" sz="2400" b="1" dirty="0"/>
              <a:t> </a:t>
            </a:r>
            <a:r>
              <a:rPr lang="ru-RU" sz="2400" b="1" dirty="0" err="1"/>
              <a:t>заблищало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Всю траву </a:t>
            </a:r>
            <a:r>
              <a:rPr lang="ru-RU" sz="2400" b="1" dirty="0" err="1"/>
              <a:t>воно</a:t>
            </a:r>
            <a:r>
              <a:rPr lang="ru-RU" sz="2400" b="1" dirty="0"/>
              <a:t> заткало.</a:t>
            </a:r>
            <a:br>
              <a:rPr lang="ru-RU" sz="2400" b="1" dirty="0"/>
            </a:br>
            <a:r>
              <a:rPr lang="ru-RU" sz="2400" b="1" dirty="0"/>
              <a:t>А </a:t>
            </a:r>
            <a:r>
              <a:rPr lang="ru-RU" sz="2400" b="1" dirty="0" err="1"/>
              <a:t>пішли</a:t>
            </a:r>
            <a:r>
              <a:rPr lang="ru-RU" sz="2400" b="1" dirty="0"/>
              <a:t> </a:t>
            </a:r>
            <a:r>
              <a:rPr lang="ru-RU" sz="2400" b="1" dirty="0" err="1"/>
              <a:t>шукати</a:t>
            </a:r>
            <a:r>
              <a:rPr lang="ru-RU" sz="2400" b="1" dirty="0"/>
              <a:t> вдень,</a:t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ніяк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не </a:t>
            </a:r>
            <a:r>
              <a:rPr lang="ru-RU" sz="2400" b="1" dirty="0" err="1"/>
              <a:t>знайдем</a:t>
            </a:r>
            <a:r>
              <a:rPr lang="ru-RU" sz="2400" b="1"/>
              <a:t>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91" y="3555152"/>
            <a:ext cx="2667161" cy="24527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74915" y="3555152"/>
            <a:ext cx="150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085" y="1589313"/>
            <a:ext cx="4044924" cy="11538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Над </a:t>
            </a:r>
            <a:r>
              <a:rPr lang="ru-RU" sz="2400" b="1" dirty="0" err="1"/>
              <a:t>річкою</a:t>
            </a:r>
            <a:r>
              <a:rPr lang="ru-RU" sz="2400" b="1" dirty="0"/>
              <a:t>, над долиною</a:t>
            </a:r>
            <a:br>
              <a:rPr lang="ru-RU" sz="2400" b="1" dirty="0"/>
            </a:br>
            <a:r>
              <a:rPr lang="ru-RU" sz="2400" b="1" dirty="0"/>
              <a:t>Повисла </a:t>
            </a:r>
            <a:r>
              <a:rPr lang="ru-RU" sz="2400" b="1" dirty="0" err="1"/>
              <a:t>біла</a:t>
            </a:r>
            <a:r>
              <a:rPr lang="ru-RU" sz="2400" b="1" dirty="0"/>
              <a:t> </a:t>
            </a:r>
            <a:r>
              <a:rPr lang="ru-RU" sz="2400" b="1" dirty="0" err="1"/>
              <a:t>хустина</a:t>
            </a:r>
            <a:r>
              <a:rPr lang="ru-RU" sz="24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 b="19005"/>
          <a:stretch/>
        </p:blipFill>
        <p:spPr>
          <a:xfrm>
            <a:off x="6232857" y="2853530"/>
            <a:ext cx="4161152" cy="21111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100491" y="2833594"/>
            <a:ext cx="166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F3242"/>
                </a:solidFill>
              </a:rPr>
              <a:t>Туман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2238" y="5129604"/>
            <a:ext cx="4278828" cy="920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Пригадай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казки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 smtClean="0"/>
              <a:t>пісні</a:t>
            </a:r>
            <a:r>
              <a:rPr lang="ru-RU" sz="2400" b="1" dirty="0" smtClean="0"/>
              <a:t>, </a:t>
            </a:r>
            <a:r>
              <a:rPr lang="ru-RU" sz="2400" b="1" dirty="0"/>
              <a:t>у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згадується</a:t>
            </a:r>
            <a:r>
              <a:rPr lang="ru-RU" sz="2400" b="1" dirty="0"/>
              <a:t> вода?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20" y="4417425"/>
            <a:ext cx="3162513" cy="20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967" y="495119"/>
            <a:ext cx="8732066" cy="844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3145" y="1706475"/>
            <a:ext cx="5705284" cy="36275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/>
              <a:t> </a:t>
            </a:r>
            <a:r>
              <a:rPr lang="ru-RU" sz="2800" b="1" dirty="0" err="1"/>
              <a:t>Більшу</a:t>
            </a:r>
            <a:r>
              <a:rPr lang="ru-RU" sz="2800" b="1" dirty="0"/>
              <a:t> </a:t>
            </a:r>
            <a:r>
              <a:rPr lang="ru-RU" sz="2800" b="1" dirty="0" err="1"/>
              <a:t>частину</a:t>
            </a:r>
            <a:r>
              <a:rPr lang="ru-RU" sz="2800" b="1" dirty="0"/>
              <a:t> </a:t>
            </a:r>
            <a:r>
              <a:rPr lang="ru-RU" sz="2800" b="1" dirty="0" err="1"/>
              <a:t>нашого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 становить  вода. </a:t>
            </a:r>
            <a:endParaRPr lang="ru-RU" sz="2800" b="1" dirty="0" smtClean="0"/>
          </a:p>
          <a:p>
            <a:pPr algn="ctr" fontAlgn="base"/>
            <a:r>
              <a:rPr lang="ru-RU" sz="2800" b="1" dirty="0" smtClean="0"/>
              <a:t>Вона </a:t>
            </a:r>
            <a:r>
              <a:rPr lang="ru-RU" sz="2800" b="1" dirty="0"/>
              <a:t>входить до складу </a:t>
            </a:r>
            <a:r>
              <a:rPr lang="ru-RU" sz="2800" b="1" dirty="0" err="1"/>
              <a:t>крові</a:t>
            </a:r>
            <a:r>
              <a:rPr lang="ru-RU" sz="2800" b="1" dirty="0"/>
              <a:t>. </a:t>
            </a:r>
            <a:r>
              <a:rPr lang="ru-RU" sz="2800" b="1" dirty="0" err="1"/>
              <a:t>Випаровуючись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 </a:t>
            </a:r>
            <a:r>
              <a:rPr lang="ru-RU" sz="2800" b="1" dirty="0" err="1"/>
              <a:t>шкіри</a:t>
            </a:r>
            <a:r>
              <a:rPr lang="ru-RU" sz="2800" b="1" dirty="0"/>
              <a:t>, вода </a:t>
            </a:r>
            <a:r>
              <a:rPr lang="ru-RU" sz="2800" b="1" dirty="0" err="1"/>
              <a:t>регулює</a:t>
            </a:r>
            <a:r>
              <a:rPr lang="ru-RU" sz="2800" b="1" dirty="0"/>
              <a:t> температуру </a:t>
            </a:r>
            <a:r>
              <a:rPr lang="ru-RU" sz="2800" b="1" dirty="0" err="1"/>
              <a:t>тіла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 fontAlgn="base"/>
            <a:r>
              <a:rPr lang="ru-RU" sz="2800" b="1" dirty="0" smtClean="0"/>
              <a:t>Вода </a:t>
            </a:r>
            <a:r>
              <a:rPr lang="ru-RU" sz="2800" b="1" dirty="0" err="1"/>
              <a:t>потрібна</a:t>
            </a:r>
            <a:r>
              <a:rPr lang="ru-RU" sz="2800" b="1" dirty="0"/>
              <a:t> </a:t>
            </a:r>
            <a:r>
              <a:rPr lang="ru-RU" sz="2800" b="1" dirty="0" err="1"/>
              <a:t>організму</a:t>
            </a:r>
            <a:r>
              <a:rPr lang="ru-RU" sz="2800" b="1" dirty="0"/>
              <a:t> для </a:t>
            </a:r>
            <a:r>
              <a:rPr lang="ru-RU" sz="2800" b="1" dirty="0" err="1"/>
              <a:t>виведення</a:t>
            </a:r>
            <a:r>
              <a:rPr lang="ru-RU" sz="2800" b="1" dirty="0"/>
              <a:t> </a:t>
            </a:r>
            <a:r>
              <a:rPr lang="ru-RU" sz="2800" b="1" dirty="0" err="1"/>
              <a:t>шкідливих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29" y="1339402"/>
            <a:ext cx="1862631" cy="3300531"/>
          </a:xfrm>
          <a:prstGeom prst="rect">
            <a:avLst/>
          </a:prstGeom>
        </p:spPr>
      </p:pic>
      <p:pic>
        <p:nvPicPr>
          <p:cNvPr id="7" name="Picture 6" descr="D:\1 клас\3 Я досліджую світ\1 УРОКИ 2023\4 Людина і природа\№076 Де міститься вода\2024-03-16_000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35"/>
          <a:stretch/>
        </p:blipFill>
        <p:spPr bwMode="auto">
          <a:xfrm>
            <a:off x="887295" y="1543189"/>
            <a:ext cx="2062771" cy="44678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2739" y="506004"/>
            <a:ext cx="8732066" cy="9503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593976"/>
            <a:ext cx="1184856" cy="12640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24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9" y="1647893"/>
            <a:ext cx="2438399" cy="1924232"/>
          </a:xfrm>
          <a:prstGeom prst="rect">
            <a:avLst/>
          </a:prstGeom>
        </p:spPr>
      </p:pic>
      <p:pic>
        <p:nvPicPr>
          <p:cNvPr id="2050" name="Picture 2" descr="D:\1 клас\3 Я досліджую світ\1 УРОКИ 2023\4 Людина і природа\№076 Де міститься вода\2024-03-16_001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77" y="2231141"/>
            <a:ext cx="5699096" cy="43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64647" y="1558222"/>
            <a:ext cx="5243957" cy="6251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Домалюй</a:t>
            </a:r>
            <a:r>
              <a:rPr lang="ru-RU" sz="2400" b="1" dirty="0" smtClean="0"/>
              <a:t> воду в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станах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37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" b="100000" l="0" r="100000">
                        <a14:foregroundMark x1="8993" y1="57563" x2="15988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29" y="1027276"/>
            <a:ext cx="4425675" cy="5442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5396" y="541501"/>
            <a:ext cx="8732066" cy="73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Гра «Мікрофон»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1982" y="1509968"/>
            <a:ext cx="5765962" cy="5255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тобі відомо </a:t>
            </a:r>
            <a:r>
              <a:rPr lang="uk-UA" sz="2800" b="1" dirty="0" smtClean="0">
                <a:solidFill>
                  <a:schemeClr val="bg1"/>
                </a:solidFill>
              </a:rPr>
              <a:t>про воду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7058" y="2913432"/>
            <a:ext cx="6154644" cy="835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може статись, якщо </a:t>
            </a:r>
            <a:r>
              <a:rPr lang="uk-UA" sz="2800" b="1" dirty="0" smtClean="0">
                <a:solidFill>
                  <a:schemeClr val="bg1"/>
                </a:solidFill>
              </a:rPr>
              <a:t>вода </a:t>
            </a:r>
            <a:r>
              <a:rPr lang="uk-UA" sz="2800" b="1" dirty="0">
                <a:solidFill>
                  <a:schemeClr val="bg1"/>
                </a:solidFill>
              </a:rPr>
              <a:t>зникне?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5738" y="3867035"/>
            <a:ext cx="5764005" cy="97390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Назви </a:t>
            </a:r>
            <a:r>
              <a:rPr lang="uk-UA" sz="2800" b="1" dirty="0"/>
              <a:t> 3 факти про </a:t>
            </a:r>
            <a:r>
              <a:rPr lang="uk-UA" sz="2800" b="1" dirty="0" smtClean="0"/>
              <a:t>воду, </a:t>
            </a:r>
            <a:r>
              <a:rPr lang="uk-UA" sz="2800" b="1" dirty="0"/>
              <a:t>які ти </a:t>
            </a:r>
            <a:r>
              <a:rPr lang="uk-UA" sz="2800" b="1" dirty="0" smtClean="0"/>
              <a:t>дізнався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49829" y="2179869"/>
            <a:ext cx="5765964" cy="617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Навіщо </a:t>
            </a:r>
            <a:r>
              <a:rPr lang="uk-UA" sz="2800" b="1" dirty="0" smtClean="0">
                <a:solidFill>
                  <a:schemeClr val="bg1"/>
                </a:solidFill>
              </a:rPr>
              <a:t>вода </a:t>
            </a:r>
            <a:r>
              <a:rPr lang="uk-UA" sz="2800" b="1" dirty="0">
                <a:solidFill>
                  <a:schemeClr val="bg1"/>
                </a:solidFill>
              </a:rPr>
              <a:t>живим організмам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5738" y="4928461"/>
            <a:ext cx="5765964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Навіщо </a:t>
            </a:r>
            <a:r>
              <a:rPr lang="uk-UA" sz="2800" b="1" dirty="0"/>
              <a:t>потрібні знання,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здобуті </a:t>
            </a:r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74054" y="508645"/>
            <a:ext cx="813601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1579" y="5006067"/>
            <a:ext cx="7312173" cy="7831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крапельки води. Вибери ту, що співпадає з твоїми відчуттями від уроку.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Намалюй цей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емотикон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в зошиті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73772" y="1408672"/>
            <a:ext cx="5252415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8614" y="440668"/>
            <a:ext cx="793014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6816" y="440668"/>
            <a:ext cx="813601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79322" y="5006066"/>
            <a:ext cx="8533507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веселі крапельки води. Вибери ту, що співпадає з твоїми очікуваннями від уроку.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Намалюй її в зошиті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58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784"/>
          <a:stretch/>
        </p:blipFill>
        <p:spPr>
          <a:xfrm>
            <a:off x="827036" y="3722023"/>
            <a:ext cx="2699337" cy="2137590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15910" y="494528"/>
            <a:ext cx="8732066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0114" y="3722023"/>
            <a:ext cx="4587541" cy="26423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Вода — </a:t>
            </a:r>
            <a:r>
              <a:rPr lang="ru-RU" sz="2400" b="1" dirty="0" err="1"/>
              <a:t>безцінна</a:t>
            </a:r>
            <a:r>
              <a:rPr lang="ru-RU" sz="2400" b="1" dirty="0"/>
              <a:t> </a:t>
            </a:r>
            <a:r>
              <a:rPr lang="ru-RU" sz="2400" b="1" dirty="0" err="1"/>
              <a:t>природна</a:t>
            </a:r>
            <a:r>
              <a:rPr lang="ru-RU" sz="2400" b="1" dirty="0"/>
              <a:t> </a:t>
            </a:r>
            <a:r>
              <a:rPr lang="ru-RU" sz="2400" b="1" dirty="0" err="1"/>
              <a:t>речовина</a:t>
            </a:r>
            <a:r>
              <a:rPr lang="ru-RU" sz="2400" b="1" dirty="0"/>
              <a:t> на </a:t>
            </a:r>
            <a:r>
              <a:rPr lang="ru-RU" sz="2400" b="1" dirty="0" err="1"/>
              <a:t>нашій</a:t>
            </a:r>
            <a:r>
              <a:rPr lang="ru-RU" sz="2400" b="1" dirty="0"/>
              <a:t> </a:t>
            </a:r>
            <a:r>
              <a:rPr lang="ru-RU" sz="2400" b="1" dirty="0" err="1"/>
              <a:t>планеті</a:t>
            </a:r>
            <a:r>
              <a:rPr lang="ru-RU" sz="2400" b="1" dirty="0"/>
              <a:t>. Вона </a:t>
            </a:r>
            <a:r>
              <a:rPr lang="ru-RU" sz="2400" b="1" dirty="0" err="1"/>
              <a:t>необхідна</a:t>
            </a:r>
            <a:r>
              <a:rPr lang="ru-RU" sz="2400" b="1" dirty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живих</a:t>
            </a:r>
            <a:r>
              <a:rPr lang="ru-RU" sz="2400" b="1" dirty="0"/>
              <a:t> </a:t>
            </a:r>
            <a:r>
              <a:rPr lang="ru-RU" sz="2400" b="1" dirty="0" err="1"/>
              <a:t>організмів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продукт,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у </a:t>
            </a:r>
            <a:r>
              <a:rPr lang="ru-RU" sz="2400" b="1" dirty="0" err="1"/>
              <a:t>господарській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906" y="1407924"/>
            <a:ext cx="3162838" cy="2097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Я і хмара, і туман, </a:t>
            </a:r>
          </a:p>
          <a:p>
            <a:pPr algn="ctr" fontAlgn="base"/>
            <a:r>
              <a:rPr lang="uk-UA" sz="2400" b="1" dirty="0"/>
              <a:t>І струмок, і океан, </a:t>
            </a:r>
          </a:p>
          <a:p>
            <a:pPr algn="ctr" fontAlgn="base"/>
            <a:r>
              <a:rPr lang="uk-UA" sz="2400" b="1" dirty="0"/>
              <a:t>І біжу, і літаю, </a:t>
            </a:r>
            <a:endParaRPr lang="uk-UA" sz="2400" b="1" dirty="0" smtClean="0"/>
          </a:p>
          <a:p>
            <a:pPr algn="ctr" fontAlgn="base"/>
            <a:r>
              <a:rPr lang="uk-UA" sz="2400" b="1" dirty="0" smtClean="0"/>
              <a:t>а </a:t>
            </a:r>
            <a:r>
              <a:rPr lang="uk-UA" sz="2400" b="1" dirty="0"/>
              <a:t>як </a:t>
            </a:r>
            <a:r>
              <a:rPr lang="uk-UA" sz="2400" b="1" dirty="0" smtClean="0"/>
              <a:t>холодно,</a:t>
            </a:r>
          </a:p>
          <a:p>
            <a:pPr algn="ctr" fontAlgn="base"/>
            <a:r>
              <a:rPr lang="uk-UA" sz="2400" b="1" dirty="0" smtClean="0"/>
              <a:t>то </a:t>
            </a:r>
            <a:r>
              <a:rPr lang="uk-UA" sz="2400" b="1" dirty="0"/>
              <a:t>замерзаю.</a:t>
            </a:r>
            <a:endParaRPr lang="en-US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9219" y="4983573"/>
            <a:ext cx="1534970" cy="618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Вода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5415" y="1407924"/>
            <a:ext cx="3038900" cy="1041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 якої природи належить  вода?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0113" y="2560918"/>
            <a:ext cx="3124201" cy="9442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Кому і для чого вона потрібна?</a:t>
            </a:r>
            <a:endParaRPr lang="ru-RU" sz="2400" b="1" dirty="0"/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05" y="1391308"/>
            <a:ext cx="3169217" cy="444343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7424" y="494529"/>
            <a:ext cx="8732066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Послухай продовження казки лісника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62073" y="2375956"/>
            <a:ext cx="7946571" cy="3916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Розлютився</a:t>
            </a:r>
            <a:r>
              <a:rPr lang="ru-RU" sz="2800" b="1" dirty="0"/>
              <a:t> </a:t>
            </a:r>
            <a:r>
              <a:rPr lang="ru-RU" sz="2800" b="1" dirty="0" err="1"/>
              <a:t>злий</a:t>
            </a:r>
            <a:r>
              <a:rPr lang="ru-RU" sz="2800" b="1" dirty="0"/>
              <a:t> </a:t>
            </a:r>
            <a:r>
              <a:rPr lang="ru-RU" sz="2800" b="1" dirty="0" err="1"/>
              <a:t>чарівник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не </a:t>
            </a:r>
            <a:r>
              <a:rPr lang="ru-RU" sz="2800" b="1" dirty="0" err="1"/>
              <a:t>зміг</a:t>
            </a:r>
            <a:r>
              <a:rPr lang="ru-RU" sz="2800" b="1" dirty="0"/>
              <a:t> </a:t>
            </a:r>
            <a:r>
              <a:rPr lang="ru-RU" sz="2800" b="1" dirty="0" err="1"/>
              <a:t>ні</a:t>
            </a:r>
            <a:r>
              <a:rPr lang="ru-RU" sz="2800" b="1" dirty="0"/>
              <a:t> </a:t>
            </a:r>
            <a:r>
              <a:rPr lang="ru-RU" sz="2800" b="1" dirty="0" err="1"/>
              <a:t>Сонця</a:t>
            </a:r>
            <a:r>
              <a:rPr lang="ru-RU" sz="2800" b="1" dirty="0"/>
              <a:t>, </a:t>
            </a:r>
            <a:r>
              <a:rPr lang="ru-RU" sz="2800" b="1" dirty="0" err="1"/>
              <a:t>ні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</a:t>
            </a:r>
            <a:r>
              <a:rPr lang="ru-RU" sz="2800" b="1" dirty="0" err="1"/>
              <a:t>викрасти</a:t>
            </a:r>
            <a:r>
              <a:rPr lang="ru-RU" sz="2800" b="1" dirty="0"/>
              <a:t>. І </a:t>
            </a:r>
            <a:r>
              <a:rPr lang="ru-RU" sz="2800" b="1" dirty="0" err="1"/>
              <a:t>вирішив</a:t>
            </a:r>
            <a:r>
              <a:rPr lang="ru-RU" sz="2800" b="1" dirty="0"/>
              <a:t> </a:t>
            </a:r>
            <a:r>
              <a:rPr lang="ru-RU" sz="2800" b="1" dirty="0" err="1"/>
              <a:t>тоді</a:t>
            </a:r>
            <a:r>
              <a:rPr lang="ru-RU" sz="2800" b="1" dirty="0"/>
              <a:t> всю </a:t>
            </a:r>
            <a:r>
              <a:rPr lang="ru-RU" sz="2800" b="1" dirty="0" err="1"/>
              <a:t>прісну</a:t>
            </a:r>
            <a:r>
              <a:rPr lang="ru-RU" sz="2800" b="1" dirty="0"/>
              <a:t> воду на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випити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Спочатку</a:t>
            </a:r>
            <a:r>
              <a:rPr lang="ru-RU" sz="2800" b="1" dirty="0" smtClean="0"/>
              <a:t> </a:t>
            </a:r>
            <a:r>
              <a:rPr lang="ru-RU" sz="2800" b="1" dirty="0" err="1"/>
              <a:t>подався</a:t>
            </a:r>
            <a:r>
              <a:rPr lang="ru-RU" sz="2800" b="1" dirty="0"/>
              <a:t> до </a:t>
            </a:r>
            <a:r>
              <a:rPr lang="ru-RU" sz="2800" b="1" dirty="0" err="1">
                <a:solidFill>
                  <a:srgbClr val="FFFF00"/>
                </a:solidFill>
              </a:rPr>
              <a:t>струмків</a:t>
            </a:r>
            <a:r>
              <a:rPr lang="ru-RU" sz="2800" b="1" dirty="0"/>
              <a:t>: яка в них </a:t>
            </a:r>
            <a:r>
              <a:rPr lang="ru-RU" sz="2800" b="1" dirty="0" err="1"/>
              <a:t>прозора</a:t>
            </a:r>
            <a:r>
              <a:rPr lang="ru-RU" sz="2800" b="1" dirty="0"/>
              <a:t> і смачна вода! </a:t>
            </a:r>
            <a:r>
              <a:rPr lang="ru-RU" sz="2800" b="1" dirty="0" err="1"/>
              <a:t>Потім</a:t>
            </a:r>
            <a:r>
              <a:rPr lang="ru-RU" sz="2800" b="1" dirty="0"/>
              <a:t> за </a:t>
            </a:r>
            <a:r>
              <a:rPr lang="ru-RU" sz="2800" b="1" dirty="0" err="1">
                <a:solidFill>
                  <a:srgbClr val="FFFF00"/>
                </a:solidFill>
              </a:rPr>
              <a:t>річки</a:t>
            </a:r>
            <a:r>
              <a:rPr lang="ru-RU" sz="2800" b="1" dirty="0">
                <a:solidFill>
                  <a:srgbClr val="FFFF00"/>
                </a:solidFill>
              </a:rPr>
              <a:t>, озера й ставки</a:t>
            </a:r>
            <a:r>
              <a:rPr lang="ru-RU" sz="2800" b="1" dirty="0"/>
              <a:t> </a:t>
            </a:r>
            <a:r>
              <a:rPr lang="ru-RU" sz="2800" b="1" dirty="0" err="1"/>
              <a:t>взявся</a:t>
            </a:r>
            <a:r>
              <a:rPr lang="ru-RU" sz="2800" b="1" dirty="0"/>
              <a:t>. Але </a:t>
            </a:r>
            <a:r>
              <a:rPr lang="ru-RU" sz="2800" b="1" dirty="0" err="1"/>
              <a:t>побачило</a:t>
            </a:r>
            <a:r>
              <a:rPr lang="ru-RU" sz="2800" b="1" dirty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Сонце</a:t>
            </a:r>
            <a:r>
              <a:rPr lang="ru-RU" sz="2800" b="1" dirty="0"/>
              <a:t>. </a:t>
            </a:r>
            <a:r>
              <a:rPr lang="ru-RU" sz="2800" b="1" dirty="0" err="1"/>
              <a:t>Засвітило</a:t>
            </a:r>
            <a:r>
              <a:rPr lang="ru-RU" sz="2800" b="1" dirty="0"/>
              <a:t> </a:t>
            </a:r>
            <a:r>
              <a:rPr lang="ru-RU" sz="2800" b="1" dirty="0" err="1"/>
              <a:t>яскравіше</a:t>
            </a:r>
            <a:r>
              <a:rPr lang="ru-RU" sz="2800" b="1" dirty="0"/>
              <a:t>, і вся вода </a:t>
            </a:r>
            <a:r>
              <a:rPr lang="ru-RU" sz="2800" b="1" dirty="0" err="1"/>
              <a:t>випарувалася</a:t>
            </a:r>
            <a:r>
              <a:rPr lang="ru-RU" sz="2800" b="1" dirty="0"/>
              <a:t>. А небо </a:t>
            </a:r>
            <a:r>
              <a:rPr lang="ru-RU" sz="2800" b="1" dirty="0" err="1"/>
              <a:t>вкрили</a:t>
            </a:r>
            <a:r>
              <a:rPr lang="ru-RU" sz="2800" b="1" dirty="0"/>
              <a:t> </a:t>
            </a:r>
            <a:r>
              <a:rPr lang="ru-RU" sz="2800" b="1" dirty="0" err="1"/>
              <a:t>пухнасті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хмари</a:t>
            </a:r>
            <a:r>
              <a:rPr lang="ru-RU" sz="2800" b="1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11893"/>
          <a:stretch/>
        </p:blipFill>
        <p:spPr>
          <a:xfrm flipH="1">
            <a:off x="239485" y="1530518"/>
            <a:ext cx="3022588" cy="4196810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9642" y="1216839"/>
            <a:ext cx="864758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Пам’ятаєш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лісника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минулих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уроків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про злого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чаклуна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хотів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украсти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Сонце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Та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вдалося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Запам’ятовуй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виділені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слова й поясни, де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ховається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вода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20143" y="1855474"/>
            <a:ext cx="8191557" cy="40554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Чаклун</a:t>
            </a:r>
            <a:r>
              <a:rPr lang="ru-RU" sz="2800" b="1" dirty="0"/>
              <a:t> до них, але хмари </a:t>
            </a:r>
            <a:r>
              <a:rPr lang="ru-RU" sz="2800" b="1" dirty="0" err="1"/>
              <a:t>почорніли</a:t>
            </a:r>
            <a:r>
              <a:rPr lang="ru-RU" sz="2800" b="1" dirty="0"/>
              <a:t> і з них </a:t>
            </a:r>
            <a:r>
              <a:rPr lang="ru-RU" sz="2800" b="1" dirty="0" err="1"/>
              <a:t>рясний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дощ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/>
              <a:t>пішов</a:t>
            </a:r>
            <a:r>
              <a:rPr lang="ru-RU" sz="2800" b="1" dirty="0"/>
              <a:t>. </a:t>
            </a:r>
            <a:r>
              <a:rPr lang="ru-RU" sz="2800" b="1" dirty="0" err="1"/>
              <a:t>Він</a:t>
            </a:r>
            <a:r>
              <a:rPr lang="ru-RU" sz="2800" b="1" dirty="0"/>
              <a:t> до </a:t>
            </a:r>
            <a:r>
              <a:rPr lang="ru-RU" sz="2800" b="1" dirty="0" err="1"/>
              <a:t>дощу</a:t>
            </a:r>
            <a:r>
              <a:rPr lang="ru-RU" sz="2800" b="1" dirty="0"/>
              <a:t>, а мороз </a:t>
            </a:r>
            <a:r>
              <a:rPr lang="ru-RU" sz="2800" b="1" dirty="0" err="1"/>
              <a:t>його</a:t>
            </a:r>
            <a:r>
              <a:rPr lang="ru-RU" sz="2800" b="1" dirty="0"/>
              <a:t> на </a:t>
            </a:r>
            <a:r>
              <a:rPr lang="ru-RU" sz="2800" b="1" dirty="0" err="1">
                <a:solidFill>
                  <a:srgbClr val="FFFF00"/>
                </a:solidFill>
              </a:rPr>
              <a:t>сніг</a:t>
            </a:r>
            <a:r>
              <a:rPr lang="ru-RU" sz="2800" b="1" dirty="0"/>
              <a:t> </a:t>
            </a:r>
            <a:r>
              <a:rPr lang="ru-RU" sz="2800" b="1" dirty="0" err="1"/>
              <a:t>перетворив</a:t>
            </a:r>
            <a:r>
              <a:rPr lang="ru-RU" sz="2800" b="1" dirty="0"/>
              <a:t>. </a:t>
            </a:r>
            <a:r>
              <a:rPr lang="ru-RU" sz="2800" b="1" dirty="0" err="1" smtClean="0"/>
              <a:t>Злодій</a:t>
            </a:r>
            <a:r>
              <a:rPr lang="ru-RU" sz="2800" b="1" dirty="0" smtClean="0"/>
              <a:t> </a:t>
            </a:r>
            <a:r>
              <a:rPr lang="ru-RU" sz="2800" b="1" dirty="0"/>
              <a:t>до </a:t>
            </a:r>
            <a:r>
              <a:rPr lang="ru-RU" sz="2800" b="1" dirty="0" err="1"/>
              <a:t>снігу</a:t>
            </a:r>
            <a:r>
              <a:rPr lang="ru-RU" sz="2800" b="1" dirty="0"/>
              <a:t> — а то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лід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та </a:t>
            </a:r>
            <a:r>
              <a:rPr lang="ru-RU" sz="2800" b="1" dirty="0" err="1" smtClean="0">
                <a:solidFill>
                  <a:srgbClr val="FFFF00"/>
                </a:solidFill>
              </a:rPr>
              <a:t>їній</a:t>
            </a:r>
            <a:r>
              <a:rPr lang="ru-RU" sz="2800" b="1" dirty="0" smtClean="0"/>
              <a:t>. </a:t>
            </a:r>
            <a:r>
              <a:rPr lang="ru-RU" sz="2800" b="1" dirty="0"/>
              <a:t>Не </a:t>
            </a:r>
            <a:r>
              <a:rPr lang="ru-RU" sz="2800" b="1" dirty="0" err="1"/>
              <a:t>встиг</a:t>
            </a:r>
            <a:r>
              <a:rPr lang="ru-RU" sz="2800" b="1" dirty="0"/>
              <a:t> </a:t>
            </a:r>
            <a:r>
              <a:rPr lang="ru-RU" sz="2800" b="1" dirty="0" err="1"/>
              <a:t>чарівник</a:t>
            </a:r>
            <a:r>
              <a:rPr lang="ru-RU" sz="2800" b="1" dirty="0"/>
              <a:t> до них припасти, як вони </a:t>
            </a:r>
            <a:r>
              <a:rPr lang="ru-RU" sz="2800" b="1" dirty="0" err="1"/>
              <a:t>розтанули</a:t>
            </a:r>
            <a:r>
              <a:rPr lang="ru-RU" sz="2800" b="1" dirty="0"/>
              <a:t> — і </a:t>
            </a:r>
            <a:r>
              <a:rPr lang="ru-RU" sz="2800" b="1" dirty="0" err="1"/>
              <a:t>знову</a:t>
            </a:r>
            <a:r>
              <a:rPr lang="ru-RU" sz="2800" b="1" dirty="0"/>
              <a:t> </a:t>
            </a:r>
            <a:r>
              <a:rPr lang="ru-RU" sz="2800" b="1" dirty="0" err="1"/>
              <a:t>веселі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струмочки</a:t>
            </a:r>
            <a:r>
              <a:rPr lang="ru-RU" sz="2800" b="1" dirty="0"/>
              <a:t> </a:t>
            </a:r>
            <a:r>
              <a:rPr lang="ru-RU" sz="2800" b="1" dirty="0" err="1"/>
              <a:t>задзюркотіли</a:t>
            </a:r>
            <a:r>
              <a:rPr lang="ru-RU" sz="2800" b="1" dirty="0"/>
              <a:t>. </a:t>
            </a:r>
            <a:r>
              <a:rPr lang="ru-RU" sz="2800" b="1" dirty="0" err="1"/>
              <a:t>Деякі</a:t>
            </a:r>
            <a:r>
              <a:rPr lang="ru-RU" sz="2800" b="1" dirty="0"/>
              <a:t> з них </a:t>
            </a:r>
            <a:r>
              <a:rPr lang="ru-RU" sz="2800" b="1" dirty="0" err="1"/>
              <a:t>під</a:t>
            </a:r>
            <a:r>
              <a:rPr lang="ru-RU" sz="2800" b="1" dirty="0"/>
              <a:t> землю </a:t>
            </a:r>
            <a:r>
              <a:rPr lang="ru-RU" sz="2800" b="1" dirty="0" err="1"/>
              <a:t>заховалися</a:t>
            </a:r>
            <a:r>
              <a:rPr lang="ru-RU" sz="2800" b="1" dirty="0"/>
              <a:t>. Не знав </a:t>
            </a:r>
            <a:r>
              <a:rPr lang="ru-RU" sz="2800" b="1" dirty="0" err="1"/>
              <a:t>злостивець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</a:t>
            </a:r>
            <a:r>
              <a:rPr lang="ru-RU" sz="2800" b="1" dirty="0" err="1"/>
              <a:t>всіх</a:t>
            </a:r>
            <a:r>
              <a:rPr lang="ru-RU" sz="2800" b="1" dirty="0"/>
              <a:t> </a:t>
            </a:r>
            <a:r>
              <a:rPr lang="ru-RU" sz="2800" b="1" dirty="0" err="1"/>
              <a:t>живих</a:t>
            </a:r>
            <a:r>
              <a:rPr lang="ru-RU" sz="2800" b="1" dirty="0"/>
              <a:t> </a:t>
            </a:r>
            <a:r>
              <a:rPr lang="ru-RU" sz="2800" b="1" dirty="0" err="1"/>
              <a:t>істот</a:t>
            </a:r>
            <a:r>
              <a:rPr lang="ru-RU" sz="2800" b="1" dirty="0"/>
              <a:t> на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bg1"/>
                </a:solidFill>
              </a:rPr>
              <a:t>води</a:t>
            </a:r>
            <a:r>
              <a:rPr lang="ru-RU" sz="2800" b="1" dirty="0"/>
              <a:t> </a:t>
            </a:r>
            <a:r>
              <a:rPr lang="ru-RU" sz="2800" b="1" dirty="0" err="1"/>
              <a:t>складаються</a:t>
            </a:r>
            <a:r>
              <a:rPr lang="ru-RU" sz="2800" b="1" dirty="0"/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11893"/>
          <a:stretch/>
        </p:blipFill>
        <p:spPr>
          <a:xfrm flipH="1">
            <a:off x="239485" y="1530518"/>
            <a:ext cx="3022588" cy="4196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7183" y="1206473"/>
            <a:ext cx="81923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Запам’ятовуй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виділені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слова й поясни, де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ховається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вода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7424" y="494529"/>
            <a:ext cx="8732066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Послухай продовження казки лісника</a:t>
            </a:r>
          </a:p>
        </p:txBody>
      </p:sp>
    </p:spTree>
    <p:extLst>
      <p:ext uri="{BB962C8B-B14F-4D97-AF65-F5344CB8AC3E}">
        <p14:creationId xmlns:p14="http://schemas.microsoft.com/office/powerpoint/2010/main" val="37786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494529"/>
            <a:ext cx="9938658" cy="98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світлини. Де в природі міститься вода?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3" y="1558861"/>
            <a:ext cx="3980555" cy="22383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6" y="1558861"/>
            <a:ext cx="2615496" cy="24052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 b="19005"/>
          <a:stretch/>
        </p:blipFill>
        <p:spPr>
          <a:xfrm>
            <a:off x="5679884" y="4008750"/>
            <a:ext cx="4608378" cy="23380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77" y="1582976"/>
            <a:ext cx="3321339" cy="22142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54429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483" y="3212427"/>
            <a:ext cx="110283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Сніг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4377" y="3247705"/>
            <a:ext cx="151484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Дощ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30839" y="3398834"/>
            <a:ext cx="151484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Роса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3912" y="5773608"/>
            <a:ext cx="164434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Туман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20" y="3952478"/>
            <a:ext cx="3192396" cy="23942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20920" y="5762001"/>
            <a:ext cx="151484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Ріка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estudio de la NASA descubre que el hielo marino ártico se espesa más  rápido en invierno | i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22" y="4235396"/>
            <a:ext cx="3560618" cy="19519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45" y="1639499"/>
            <a:ext cx="3589695" cy="23942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642447"/>
            <a:ext cx="3360446" cy="24481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4235396"/>
            <a:ext cx="3062121" cy="20152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7050" y="1613387"/>
            <a:ext cx="15148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Озеро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5945" y="5811946"/>
            <a:ext cx="17948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Айсберг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4472" y="5879424"/>
            <a:ext cx="21641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Льодовики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82685" y="1612579"/>
            <a:ext cx="20929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Джерело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45372" y="1561747"/>
            <a:ext cx="3751036" cy="814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 </a:t>
            </a:r>
            <a:r>
              <a:rPr lang="uk-UA" sz="2400" b="1" dirty="0"/>
              <a:t>частинах рослин, в тілі тварин і людини.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96" y="3939581"/>
            <a:ext cx="1651090" cy="220145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СонцеCад - Кавун: ласуємо і омолоджуємос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89" y="2563921"/>
            <a:ext cx="2052227" cy="12923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1 клас\3 Я досліджую світ\1 УРОКИ 2023\4 Людина і природа\№076 Де міститься вода\2024-03-16_0001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02" y="2563921"/>
            <a:ext cx="1314450" cy="32480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36171" y="494529"/>
            <a:ext cx="9938658" cy="98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світлини. Де в природі міститься вода?</a:t>
            </a:r>
          </a:p>
        </p:txBody>
      </p:sp>
    </p:spTree>
    <p:extLst>
      <p:ext uri="{BB962C8B-B14F-4D97-AF65-F5344CB8AC3E}">
        <p14:creationId xmlns:p14="http://schemas.microsoft.com/office/powerpoint/2010/main" val="32734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6429" y="440690"/>
            <a:ext cx="10548257" cy="789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</a:t>
            </a:r>
            <a:r>
              <a:rPr lang="uk-UA" sz="3600" b="1" dirty="0" smtClean="0">
                <a:solidFill>
                  <a:schemeClr val="bg1"/>
                </a:solidFill>
              </a:rPr>
              <a:t>малюнки з різними станами води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5" y="1995712"/>
            <a:ext cx="2900325" cy="290863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54" y="2013822"/>
            <a:ext cx="3647318" cy="28905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100000" l="0" r="100000">
                        <a14:foregroundMark x1="27111" y1="22167" x2="43667" y2="51500"/>
                        <a14:foregroundMark x1="41889" y1="64833" x2="40000" y2="60833"/>
                        <a14:foregroundMark x1="51889" y1="65500" x2="58778" y2="58000"/>
                        <a14:foregroundMark x1="36778" y1="63000" x2="34000" y2="63833"/>
                        <a14:foregroundMark x1="51111" y1="43667" x2="50000" y2="42500"/>
                        <a14:foregroundMark x1="77000" y1="56667" x2="78000" y2="5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13731" r="18101" b="3892"/>
          <a:stretch/>
        </p:blipFill>
        <p:spPr>
          <a:xfrm>
            <a:off x="4175910" y="2013822"/>
            <a:ext cx="3204000" cy="2772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029175" y="5113959"/>
            <a:ext cx="2885923" cy="114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 smtClean="0"/>
              <a:t>Твердий</a:t>
            </a:r>
            <a:r>
              <a:rPr lang="ru-RU" sz="2800" b="1" dirty="0" smtClean="0"/>
              <a:t> стан води – </a:t>
            </a:r>
            <a:r>
              <a:rPr lang="ru-RU" sz="2800" b="1" dirty="0" err="1" smtClean="0"/>
              <a:t>лід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сніг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37279" y="4904348"/>
            <a:ext cx="3081262" cy="14766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 smtClean="0"/>
              <a:t>Газоподібний</a:t>
            </a:r>
            <a:r>
              <a:rPr lang="ru-RU" sz="2800" b="1" dirty="0" smtClean="0"/>
              <a:t> стан води -  пара, хмари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82077" y="5113959"/>
            <a:ext cx="3277808" cy="114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 smtClean="0"/>
              <a:t>Рідкий</a:t>
            </a:r>
            <a:r>
              <a:rPr lang="ru-RU" sz="2800" b="1" dirty="0" smtClean="0"/>
              <a:t> стан води – </a:t>
            </a:r>
            <a:r>
              <a:rPr lang="ru-RU" sz="2800" b="1" dirty="0" err="1" smtClean="0"/>
              <a:t>ріки</a:t>
            </a:r>
            <a:r>
              <a:rPr lang="ru-RU" sz="2800" b="1" dirty="0" smtClean="0"/>
              <a:t>, озера </a:t>
            </a:r>
            <a:r>
              <a:rPr lang="ru-RU" sz="2800" b="1" dirty="0" err="1" smtClean="0"/>
              <a:t>тощо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5450" y="1230086"/>
            <a:ext cx="8587750" cy="6989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слова,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пов’язані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водою,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казці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Чаклуна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(ла)?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626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2024-03-16T21:09:53Z</dcterms:modified>
</cp:coreProperties>
</file>