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31" r:id="rId3"/>
    <p:sldId id="325" r:id="rId4"/>
    <p:sldId id="328" r:id="rId5"/>
    <p:sldId id="317" r:id="rId6"/>
    <p:sldId id="329" r:id="rId7"/>
    <p:sldId id="308" r:id="rId8"/>
    <p:sldId id="309" r:id="rId9"/>
    <p:sldId id="314" r:id="rId10"/>
    <p:sldId id="313" r:id="rId11"/>
    <p:sldId id="277" r:id="rId12"/>
    <p:sldId id="316" r:id="rId13"/>
    <p:sldId id="285" r:id="rId14"/>
    <p:sldId id="323" r:id="rId15"/>
    <p:sldId id="286" r:id="rId16"/>
    <p:sldId id="290" r:id="rId17"/>
    <p:sldId id="330" r:id="rId18"/>
    <p:sldId id="284" r:id="rId19"/>
    <p:sldId id="32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t2pg9pq320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4189421"/>
            <a:ext cx="8556171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Мої досліди. 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Які властивості має вода? 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4571" y="948960"/>
            <a:ext cx="312420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48960"/>
            <a:ext cx="2841172" cy="296832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1343" y="552593"/>
            <a:ext cx="9365620" cy="8516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Які властивості має </a:t>
            </a:r>
            <a:r>
              <a:rPr lang="uk-UA" sz="4000" b="1" dirty="0" smtClean="0">
                <a:solidFill>
                  <a:schemeClr val="bg1"/>
                </a:solidFill>
              </a:rPr>
              <a:t>вода?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08415" y="3490176"/>
            <a:ext cx="3091585" cy="3189400"/>
            <a:chOff x="4825854" y="808898"/>
            <a:chExt cx="3277172" cy="39823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854" y="808898"/>
              <a:ext cx="3277172" cy="398236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451668" y="1562427"/>
              <a:ext cx="2051273" cy="2801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Не </a:t>
              </a:r>
            </a:p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має форми</a:t>
              </a:r>
              <a:endParaRPr lang="ru-RU" sz="4400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 rot="5400000">
            <a:off x="8220223" y="793346"/>
            <a:ext cx="2890274" cy="3760568"/>
            <a:chOff x="4825854" y="808899"/>
            <a:chExt cx="3094653" cy="376056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854" y="808899"/>
              <a:ext cx="3094653" cy="376056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16200000">
              <a:off x="5034726" y="2582792"/>
              <a:ext cx="24810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Прозора</a:t>
              </a:r>
              <a:endParaRPr lang="ru-RU" sz="4400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9468781" y="3270594"/>
            <a:ext cx="2776365" cy="3276998"/>
            <a:chOff x="6679616" y="17333"/>
            <a:chExt cx="3094653" cy="3760568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616" y="17333"/>
              <a:ext cx="3094653" cy="376056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240284" y="902495"/>
              <a:ext cx="20050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Не має запаху</a:t>
              </a:r>
              <a:endParaRPr lang="ru-RU" sz="4400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 rot="16200000">
            <a:off x="3356511" y="3410711"/>
            <a:ext cx="3094653" cy="3806141"/>
            <a:chOff x="4825854" y="808899"/>
            <a:chExt cx="3094653" cy="3806141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854" y="808899"/>
              <a:ext cx="3094653" cy="376056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5400000">
              <a:off x="4756166" y="2596693"/>
              <a:ext cx="32672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Безбарвна</a:t>
              </a:r>
              <a:endParaRPr lang="ru-RU" sz="4400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 rot="16200000">
            <a:off x="1215836" y="887210"/>
            <a:ext cx="2911148" cy="3945242"/>
            <a:chOff x="4825854" y="808899"/>
            <a:chExt cx="3094653" cy="380440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854" y="808899"/>
              <a:ext cx="3094653" cy="376056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5400000">
              <a:off x="4902320" y="2289482"/>
              <a:ext cx="3040139" cy="160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Розчиняє речовини</a:t>
              </a:r>
              <a:endParaRPr lang="ru-RU" sz="4400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527092" y="3501484"/>
            <a:ext cx="2694012" cy="3178092"/>
            <a:chOff x="4844931" y="808898"/>
            <a:chExt cx="3094653" cy="3760568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931" y="808898"/>
              <a:ext cx="3094653" cy="376056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253893" y="1789835"/>
              <a:ext cx="2238574" cy="251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Не </a:t>
              </a:r>
            </a:p>
            <a:p>
              <a:pPr algn="ctr"/>
              <a:r>
                <a:rPr lang="uk-UA" sz="4400" b="1" dirty="0">
                  <a:solidFill>
                    <a:srgbClr val="2F3242"/>
                  </a:solidFill>
                </a:rPr>
                <a:t>має смаку</a:t>
              </a:r>
              <a:endParaRPr lang="ru-RU" sz="4400" b="1" dirty="0">
                <a:solidFill>
                  <a:srgbClr val="2F3242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881051" y="1011134"/>
            <a:ext cx="2451741" cy="2922072"/>
            <a:chOff x="2971733" y="1301294"/>
            <a:chExt cx="2641809" cy="3639825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97" b="99194" l="0" r="99556">
                          <a14:foregroundMark x1="17000" y1="23871" x2="30222" y2="18629"/>
                          <a14:foregroundMark x1="25111" y1="27581" x2="29444" y2="47097"/>
                          <a14:foregroundMark x1="44444" y1="25887" x2="47111" y2="46048"/>
                          <a14:foregroundMark x1="51000" y1="34919" x2="53222" y2="36210"/>
                          <a14:foregroundMark x1="36222" y1="34758" x2="38556" y2="37742"/>
                          <a14:foregroundMark x1="40889" y1="46774" x2="42667" y2="40968"/>
                          <a14:foregroundMark x1="19889" y1="43952" x2="22778" y2="40565"/>
                          <a14:foregroundMark x1="32556" y1="34516" x2="35111" y2="31774"/>
                          <a14:foregroundMark x1="27667" y1="31935" x2="33889" y2="29677"/>
                          <a14:foregroundMark x1="22222" y1="33387" x2="18889" y2="33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33" y="1301294"/>
              <a:ext cx="2641809" cy="36398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313673" y="3372151"/>
              <a:ext cx="2135566" cy="1265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6000" b="1" dirty="0">
                  <a:solidFill>
                    <a:schemeClr val="bg1"/>
                  </a:solidFill>
                </a:rPr>
                <a:t>Вода</a:t>
              </a:r>
              <a:endParaRPr lang="ru-RU" sz="6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8682" y="494529"/>
            <a:ext cx="8732066" cy="7540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629" y="1248565"/>
            <a:ext cx="8863462" cy="498569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64393" y="341759"/>
            <a:ext cx="2340836" cy="16687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458994"/>
            <a:ext cx="12328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«З </a:t>
            </a:r>
            <a:r>
              <a:rPr lang="ru-RU" sz="1600" dirty="0" err="1"/>
              <a:t>любов'ю</a:t>
            </a:r>
            <a:r>
              <a:rPr lang="ru-RU" sz="1600" dirty="0"/>
              <a:t> до </a:t>
            </a:r>
            <a:r>
              <a:rPr lang="ru-RU" sz="1600" dirty="0" err="1"/>
              <a:t>дітей</a:t>
            </a:r>
            <a:r>
              <a:rPr lang="ru-RU" sz="1600" dirty="0"/>
              <a:t>» - </a:t>
            </a:r>
            <a:r>
              <a:rPr lang="ru-RU" sz="1600" dirty="0" err="1"/>
              <a:t>Дитячі</a:t>
            </a:r>
            <a:r>
              <a:rPr lang="ru-RU" sz="1600" dirty="0"/>
              <a:t> </a:t>
            </a:r>
            <a:r>
              <a:rPr lang="ru-RU" sz="1600" dirty="0" err="1"/>
              <a:t>пісні</a:t>
            </a:r>
            <a:r>
              <a:rPr lang="ru-RU" sz="1600" dirty="0"/>
              <a:t>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8699" y="494527"/>
            <a:ext cx="10189028" cy="12145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Плесни в долоньки, якщо </a:t>
            </a:r>
            <a:r>
              <a:rPr lang="uk-UA" sz="3600" b="1" dirty="0" smtClean="0">
                <a:solidFill>
                  <a:schemeClr val="bg1"/>
                </a:solidFill>
              </a:rPr>
              <a:t>об’єкт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розчиниться </a:t>
            </a:r>
            <a:r>
              <a:rPr lang="uk-UA" sz="3600" b="1" dirty="0">
                <a:solidFill>
                  <a:schemeClr val="bg1"/>
                </a:solidFill>
              </a:rPr>
              <a:t>у воді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86" y="1616787"/>
            <a:ext cx="4091420" cy="2383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63" y="3762471"/>
            <a:ext cx="2731001" cy="2739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71" y="1904108"/>
            <a:ext cx="2060956" cy="1442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79" y="1456402"/>
            <a:ext cx="2159111" cy="2952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10" y="3923839"/>
            <a:ext cx="2417020" cy="24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0" y="462461"/>
            <a:ext cx="10646229" cy="12063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Чим вода </a:t>
            </a:r>
            <a:r>
              <a:rPr lang="uk-UA" sz="3600" b="1" dirty="0">
                <a:solidFill>
                  <a:schemeClr val="bg1"/>
                </a:solidFill>
              </a:rPr>
              <a:t>в твердому </a:t>
            </a:r>
            <a:r>
              <a:rPr lang="uk-UA" sz="3600" b="1" dirty="0" smtClean="0">
                <a:solidFill>
                  <a:schemeClr val="bg1"/>
                </a:solidFill>
              </a:rPr>
              <a:t>стані відрізняється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 води в інших станах?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04" y="1655611"/>
            <a:ext cx="3097372" cy="232804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61" y="3983656"/>
            <a:ext cx="3705625" cy="24704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3495" r="56" b="5862"/>
          <a:stretch/>
        </p:blipFill>
        <p:spPr>
          <a:xfrm>
            <a:off x="1589315" y="3983657"/>
            <a:ext cx="3939166" cy="249186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4982" b="557"/>
          <a:stretch/>
        </p:blipFill>
        <p:spPr>
          <a:xfrm>
            <a:off x="685800" y="1668768"/>
            <a:ext cx="3627659" cy="23148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881258" y="1843263"/>
            <a:ext cx="3537857" cy="9601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Вода </a:t>
            </a:r>
            <a:r>
              <a:rPr lang="ru-RU" sz="2800" b="1" dirty="0" smtClean="0"/>
              <a:t>в твердому </a:t>
            </a:r>
            <a:r>
              <a:rPr lang="ru-RU" sz="2800" b="1" dirty="0" err="1" smtClean="0"/>
              <a:t>стані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має</a:t>
            </a:r>
            <a:r>
              <a:rPr lang="ru-RU" sz="2800" b="1" dirty="0" smtClean="0"/>
              <a:t> форму.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696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100" y="494527"/>
            <a:ext cx="9929586" cy="1207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/>
              <a:t>Лід</a:t>
            </a:r>
            <a:r>
              <a:rPr lang="ru-RU" sz="3600" b="1" dirty="0" smtClean="0"/>
              <a:t> легший </a:t>
            </a:r>
            <a:r>
              <a:rPr lang="ru-RU" sz="3600" b="1" dirty="0"/>
              <a:t>за воду - </a:t>
            </a:r>
            <a:r>
              <a:rPr lang="ru-RU" sz="3600" b="1" dirty="0" err="1"/>
              <a:t>рідину</a:t>
            </a:r>
            <a:r>
              <a:rPr lang="ru-RU" sz="3600" b="1" dirty="0"/>
              <a:t>, тому </a:t>
            </a:r>
            <a:r>
              <a:rPr lang="ru-RU" sz="3600" b="1" dirty="0" err="1" smtClean="0"/>
              <a:t>плаває</a:t>
            </a:r>
            <a:r>
              <a:rPr lang="ru-RU" sz="3600" b="1" dirty="0" smtClean="0"/>
              <a:t> </a:t>
            </a:r>
            <a:r>
              <a:rPr lang="ru-RU" sz="3600" b="1" dirty="0"/>
              <a:t>на </a:t>
            </a:r>
            <a:r>
              <a:rPr lang="ru-RU" sz="3600" b="1" dirty="0" err="1"/>
              <a:t>її</a:t>
            </a:r>
            <a:r>
              <a:rPr lang="ru-RU" sz="3600" b="1" dirty="0"/>
              <a:t> </a:t>
            </a:r>
            <a:r>
              <a:rPr lang="ru-RU" sz="3600" b="1" dirty="0" err="1"/>
              <a:t>поверхні</a:t>
            </a:r>
            <a:endParaRPr lang="uk-UA" sz="3600" b="1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Чому крижини не тонуть у воді. Дослідницька робота &quot;Чому лід не тоне?&quot;.  Гарант стабільної температури повітр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890881"/>
            <a:ext cx="5080256" cy="342526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106886" y="2618659"/>
            <a:ext cx="4876800" cy="7340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Воду решетом не </a:t>
            </a:r>
            <a:r>
              <a:rPr lang="ru-RU" sz="2800" b="1" dirty="0" err="1"/>
              <a:t>наносиш</a:t>
            </a:r>
            <a:r>
              <a:rPr lang="ru-RU" sz="2800" b="1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9" y="3472455"/>
            <a:ext cx="3496121" cy="251720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6150430" y="1890881"/>
            <a:ext cx="4833256" cy="59785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Як ти розумієш вислів?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407063" y="3472455"/>
            <a:ext cx="2458366" cy="185851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Коли можна носити воду в решеті?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5539" y="494529"/>
            <a:ext cx="8732066" cy="800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9" y="2405505"/>
            <a:ext cx="4069152" cy="271276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254640" y="1383295"/>
            <a:ext cx="4080051" cy="87867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 що схожа пара?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89654" y="1383295"/>
            <a:ext cx="3927217" cy="87867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має вона форму?</a:t>
            </a:r>
            <a:endParaRPr lang="ru-RU" sz="2800" b="1" dirty="0"/>
          </a:p>
        </p:txBody>
      </p:sp>
      <p:pic>
        <p:nvPicPr>
          <p:cNvPr id="5122" name="Picture 2" descr="Хмар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8734" r="2219" b="10188"/>
          <a:stretch/>
        </p:blipFill>
        <p:spPr bwMode="auto">
          <a:xfrm>
            <a:off x="6243262" y="2420099"/>
            <a:ext cx="3673882" cy="270707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385472" y="5275058"/>
            <a:ext cx="7671441" cy="7514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«</a:t>
            </a:r>
            <a:r>
              <a:rPr lang="ru-RU" sz="2800" b="1" dirty="0" err="1"/>
              <a:t>зникне</a:t>
            </a:r>
            <a:r>
              <a:rPr lang="ru-RU" sz="2800" b="1" dirty="0"/>
              <a:t>» вода, коли </a:t>
            </a:r>
            <a:r>
              <a:rPr lang="ru-RU" sz="2800" b="1" dirty="0" err="1"/>
              <a:t>википить</a:t>
            </a:r>
            <a:r>
              <a:rPr lang="ru-RU" sz="2800" b="1" dirty="0"/>
              <a:t> чайник? </a:t>
            </a:r>
          </a:p>
        </p:txBody>
      </p:sp>
    </p:spTree>
    <p:extLst>
      <p:ext uri="{BB962C8B-B14F-4D97-AF65-F5344CB8AC3E}">
        <p14:creationId xmlns:p14="http://schemas.microsoft.com/office/powerpoint/2010/main" val="26637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0266" y="494528"/>
            <a:ext cx="7192661" cy="8007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20085" y="5593978"/>
            <a:ext cx="1184856" cy="12640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24- 25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94" y="440501"/>
            <a:ext cx="2301766" cy="226499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147" name="Picture 3" descr="D:\1 клас\3 Я досліджую світ\1 УРОКИ 2023\4 Людина і природа\№077 Мої досліди. Які властивості має вода\2024-03-16_1304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34850" r="3367" b="2399"/>
          <a:stretch/>
        </p:blipFill>
        <p:spPr bwMode="auto">
          <a:xfrm>
            <a:off x="4907676" y="3566744"/>
            <a:ext cx="6710502" cy="220268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52459" y="1449010"/>
            <a:ext cx="6861374" cy="630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2. Яка властивість води «загубилася»? Додрукуй.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2459" y="2175541"/>
            <a:ext cx="5391802" cy="12623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Коли вода перебуває в рідкому стані, вона безбарвна, прозора, не має смаку, запаху та _______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54964" y="2827490"/>
            <a:ext cx="1238188" cy="63056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форми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0" b="89722" l="21500" r="8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1879" r="15791" b="10611"/>
          <a:stretch/>
        </p:blipFill>
        <p:spPr>
          <a:xfrm>
            <a:off x="6546244" y="2135199"/>
            <a:ext cx="950454" cy="1302681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809679" y="3566744"/>
            <a:ext cx="3998432" cy="16716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3. Запропонуй свій дослід, щоб довести: вода текуча і НЕ має форми. Намалюй або сфотографуй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3" b="100000" l="0" r="100000">
                        <a14:foregroundMark x1="8993" y1="57563" x2="15988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29" y="1027276"/>
            <a:ext cx="4425675" cy="54427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5396" y="541501"/>
            <a:ext cx="8732066" cy="732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Гра «Мікрофон»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37044" y="4840941"/>
            <a:ext cx="663203" cy="547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01982" y="1509968"/>
            <a:ext cx="5765962" cy="5255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Чи вся вода — це рідина?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35738" y="2913432"/>
            <a:ext cx="5765963" cy="104896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Коли вода </a:t>
            </a:r>
            <a:r>
              <a:rPr lang="ru-RU" sz="2800" b="1" dirty="0" err="1"/>
              <a:t>перетворюється</a:t>
            </a:r>
            <a:r>
              <a:rPr lang="ru-RU" sz="2800" b="1" dirty="0"/>
              <a:t> на пару?</a:t>
            </a:r>
            <a:endParaRPr lang="uk-UA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35738" y="4140645"/>
            <a:ext cx="5764005" cy="973906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входить вода до складу </a:t>
            </a:r>
            <a:r>
              <a:rPr lang="ru-RU" sz="2800" b="1" dirty="0" err="1"/>
              <a:t>тіла</a:t>
            </a:r>
            <a:r>
              <a:rPr lang="ru-RU" sz="2800" b="1" dirty="0"/>
              <a:t> </a:t>
            </a:r>
            <a:r>
              <a:rPr lang="ru-RU" sz="2800" b="1" dirty="0" err="1"/>
              <a:t>людини</a:t>
            </a:r>
            <a:r>
              <a:rPr lang="ru-RU" sz="2800" b="1" dirty="0"/>
              <a:t>?</a:t>
            </a:r>
            <a:endParaRPr lang="uk-UA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49829" y="2234299"/>
            <a:ext cx="5765964" cy="6171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Якою стає вода на морозі?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4169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6543" y="484217"/>
            <a:ext cx="9411231" cy="8157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Щоби </a:t>
            </a:r>
            <a:r>
              <a:rPr lang="uk-UA" sz="2400" b="1" dirty="0">
                <a:solidFill>
                  <a:schemeClr val="bg1"/>
                </a:solidFill>
              </a:rPr>
              <a:t>відкрити інтерактивне завдання, </a:t>
            </a:r>
            <a:r>
              <a:rPr lang="uk-UA" sz="2400" b="1" dirty="0" smtClean="0">
                <a:solidFill>
                  <a:schemeClr val="bg1"/>
                </a:solidFill>
              </a:rPr>
              <a:t>натисни </a:t>
            </a:r>
            <a:r>
              <a:rPr lang="uk-UA" sz="2400" b="1" dirty="0">
                <a:solidFill>
                  <a:schemeClr val="bg1"/>
                </a:solidFill>
              </a:rPr>
              <a:t>на помаранчевий </a:t>
            </a:r>
            <a:r>
              <a:rPr lang="uk-UA" sz="2400" b="1" dirty="0" smtClean="0">
                <a:solidFill>
                  <a:schemeClr val="bg1"/>
                </a:solidFill>
              </a:rPr>
              <a:t>прямокутник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9528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874054" y="508645"/>
            <a:ext cx="813601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«Веселі крапельки»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9979" b="3529"/>
          <a:stretch/>
        </p:blipFill>
        <p:spPr bwMode="auto">
          <a:xfrm>
            <a:off x="794054" y="1525175"/>
            <a:ext cx="2160000" cy="24120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urokok.com.ua/uploads/posts/2020-03/1584271171_87677479_206109357403675_309939281906892800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"/>
          <a:stretch/>
        </p:blipFill>
        <p:spPr bwMode="auto">
          <a:xfrm>
            <a:off x="3309423" y="1517043"/>
            <a:ext cx="2625114" cy="24201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appy Water Drop Character Giving A Double Thumbs Up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04" y="1436913"/>
            <a:ext cx="3290972" cy="25112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221579" y="5006067"/>
            <a:ext cx="7312173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крапельки води. Вибери ту, що співпадає з твоїми відчуттями від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цей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в зошиті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3635828" y="4066796"/>
            <a:ext cx="2002971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Чудове спілкування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C6D81AE-5CFB-4C25-A3D2-05B1D10F4D90}"/>
              </a:ext>
            </a:extLst>
          </p:cNvPr>
          <p:cNvSpPr txBox="1"/>
          <p:nvPr/>
        </p:nvSpPr>
        <p:spPr>
          <a:xfrm>
            <a:off x="9533753" y="4066795"/>
            <a:ext cx="1665514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Цікаві знання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892325" y="4070726"/>
            <a:ext cx="1767509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Отримав(ла) задоволення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33" name="Picture 9" descr="Веселі крапельки для оформлення класів Нуш » Педагогічний сайт для вчетелів  і вихователі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531" b="4607"/>
          <a:stretch/>
        </p:blipFill>
        <p:spPr bwMode="auto">
          <a:xfrm>
            <a:off x="9631727" y="1408672"/>
            <a:ext cx="1698247" cy="25285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F7A4D3-CAF4-43F6-9D4A-86A306BE94A3}"/>
              </a:ext>
            </a:extLst>
          </p:cNvPr>
          <p:cNvSpPr txBox="1"/>
          <p:nvPr/>
        </p:nvSpPr>
        <p:spPr>
          <a:xfrm>
            <a:off x="6873081" y="4066796"/>
            <a:ext cx="2053203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Я </a:t>
            </a:r>
            <a:r>
              <a:rPr lang="uk-UA" sz="2000" dirty="0" smtClean="0">
                <a:solidFill>
                  <a:schemeClr val="bg1"/>
                </a:solidFill>
              </a:rPr>
              <a:t>впорав(ла)</a:t>
            </a:r>
            <a:r>
              <a:rPr lang="uk-UA" sz="2000" smtClean="0">
                <a:solidFill>
                  <a:schemeClr val="bg1"/>
                </a:solidFill>
              </a:rPr>
              <a:t>сь </a:t>
            </a:r>
            <a:r>
              <a:rPr lang="uk-UA" sz="2000" dirty="0" smtClean="0">
                <a:solidFill>
                  <a:schemeClr val="bg1"/>
                </a:solidFill>
              </a:rPr>
              <a:t>із завданнями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773772" y="1408672"/>
            <a:ext cx="5252415" cy="28475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Знову наш шкільний дзвінок</a:t>
            </a:r>
          </a:p>
          <a:p>
            <a:pPr algn="ctr"/>
            <a:r>
              <a:rPr lang="uk-UA" sz="2800" b="1" dirty="0"/>
              <a:t>Кличе всіх нас на урок.</a:t>
            </a:r>
          </a:p>
          <a:p>
            <a:pPr algn="ctr"/>
            <a:r>
              <a:rPr lang="uk-UA" sz="2800" b="1" dirty="0"/>
              <a:t>Тож швиденько ти сідай,</a:t>
            </a:r>
          </a:p>
          <a:p>
            <a:pPr algn="ctr"/>
            <a:r>
              <a:rPr lang="uk-UA" sz="2800" b="1" dirty="0"/>
              <a:t>Новинки–</a:t>
            </a:r>
            <a:r>
              <a:rPr lang="uk-UA" sz="2800" b="1" dirty="0" err="1"/>
              <a:t>цікавинки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для </a:t>
            </a:r>
            <a:r>
              <a:rPr lang="uk-UA" sz="2800" b="1" dirty="0"/>
              <a:t>себе відкривай.</a:t>
            </a:r>
            <a:endParaRPr lang="ru-RU" sz="28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8614" y="440668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6816" y="440668"/>
            <a:ext cx="813601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«Веселі крапельки»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9979" b="3529"/>
          <a:stretch/>
        </p:blipFill>
        <p:spPr bwMode="auto">
          <a:xfrm>
            <a:off x="794054" y="1525175"/>
            <a:ext cx="2160000" cy="24120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urokok.com.ua/uploads/posts/2020-03/1584271171_87677479_206109357403675_309939281906892800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"/>
          <a:stretch/>
        </p:blipFill>
        <p:spPr bwMode="auto">
          <a:xfrm>
            <a:off x="3309423" y="1517043"/>
            <a:ext cx="2625114" cy="24201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appy Water Drop Character Giving A Double Thumbs Up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04" y="1436913"/>
            <a:ext cx="3290972" cy="25112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221579" y="5006067"/>
            <a:ext cx="7312173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крапельки води. Вибери ту, що співпадає з твоїми очікуваннями від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цей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в зошиті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635828" y="4066796"/>
            <a:ext cx="2002971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Чудове спілкування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533753" y="4066795"/>
            <a:ext cx="1665514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Цікаві знання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892325" y="4070726"/>
            <a:ext cx="1767509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Отримаю задоволення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33" name="Picture 9" descr="Веселі крапельки для оформлення класів Нуш » Педагогічний сайт для вчетелів  і вихователі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531" b="4607"/>
          <a:stretch/>
        </p:blipFill>
        <p:spPr bwMode="auto">
          <a:xfrm>
            <a:off x="9631727" y="1408672"/>
            <a:ext cx="1698247" cy="25285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6873081" y="4066796"/>
            <a:ext cx="2053203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Я впораюсь із завданнями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769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35" y="3546101"/>
            <a:ext cx="2411724" cy="24645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15910" y="494528"/>
            <a:ext cx="8732066" cy="735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505" y="1391308"/>
            <a:ext cx="3169217" cy="444343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670114" y="3722024"/>
            <a:ext cx="4587541" cy="211272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Досліди</a:t>
            </a:r>
            <a:r>
              <a:rPr lang="ru-RU" sz="2400" b="1" dirty="0"/>
              <a:t> з водою </a:t>
            </a:r>
            <a:r>
              <a:rPr lang="ru-RU" sz="2400" b="1" dirty="0" err="1"/>
              <a:t>допоможуть</a:t>
            </a:r>
            <a:r>
              <a:rPr lang="ru-RU" sz="2400" b="1" dirty="0"/>
              <a:t> нам </a:t>
            </a:r>
            <a:r>
              <a:rPr lang="ru-RU" sz="2400" b="1" dirty="0" err="1"/>
              <a:t>переконатися</a:t>
            </a:r>
            <a:r>
              <a:rPr lang="ru-RU" sz="2400" b="1" dirty="0"/>
              <a:t>: вона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перебувати</a:t>
            </a:r>
            <a:r>
              <a:rPr lang="ru-RU" sz="2400" b="1" dirty="0"/>
              <a:t> в </a:t>
            </a:r>
            <a:r>
              <a:rPr lang="ru-RU" sz="2400" b="1" dirty="0" err="1"/>
              <a:t>трьох</a:t>
            </a:r>
            <a:r>
              <a:rPr lang="ru-RU" sz="2400" b="1" dirty="0"/>
              <a:t> станах. </a:t>
            </a:r>
            <a:r>
              <a:rPr lang="ru-RU" sz="2400" b="1" dirty="0" err="1"/>
              <a:t>Уважно</a:t>
            </a:r>
            <a:r>
              <a:rPr lang="ru-RU" sz="2400" b="1" dirty="0"/>
              <a:t> </a:t>
            </a:r>
            <a:r>
              <a:rPr lang="ru-RU" sz="2400" b="1" dirty="0" err="1"/>
              <a:t>спостерігай</a:t>
            </a:r>
            <a:r>
              <a:rPr lang="ru-RU" sz="2400" b="1" dirty="0"/>
              <a:t>, а </a:t>
            </a:r>
            <a:r>
              <a:rPr lang="ru-RU" sz="2400" b="1" dirty="0" err="1"/>
              <a:t>потім</a:t>
            </a:r>
            <a:r>
              <a:rPr lang="ru-RU" sz="2400" b="1" dirty="0"/>
              <a:t> опиши </a:t>
            </a:r>
            <a:r>
              <a:rPr lang="ru-RU" sz="2400" b="1" dirty="0" err="1"/>
              <a:t>властивості</a:t>
            </a:r>
            <a:r>
              <a:rPr lang="ru-RU" sz="2400" b="1" dirty="0"/>
              <a:t> води.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6905" y="1407925"/>
            <a:ext cx="3620037" cy="18686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Відома здавна рідина,</a:t>
            </a:r>
          </a:p>
          <a:p>
            <a:pPr algn="ctr"/>
            <a:r>
              <a:rPr lang="uk-UA" sz="2400" b="1" dirty="0"/>
              <a:t>Усяк її вживає.</a:t>
            </a:r>
          </a:p>
          <a:p>
            <a:pPr algn="ctr"/>
            <a:r>
              <a:rPr lang="uk-UA" sz="2400" b="1" dirty="0"/>
              <a:t>Буває хмаркою вона.</a:t>
            </a:r>
          </a:p>
          <a:p>
            <a:pPr algn="ctr"/>
            <a:r>
              <a:rPr lang="uk-UA" sz="2400" b="1" dirty="0"/>
              <a:t>Сніжинкою буває.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94276" y="3094896"/>
            <a:ext cx="1534970" cy="6181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Вода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31472" y="1407925"/>
            <a:ext cx="3038900" cy="10413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 якої природи належить  вода?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31473" y="2627779"/>
            <a:ext cx="3038900" cy="9442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Кому і для чого вона потрібна?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684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7167" y="494529"/>
            <a:ext cx="8732066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Це все вода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78486" y="1326394"/>
            <a:ext cx="3751085" cy="10793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Вода </a:t>
            </a:r>
            <a:r>
              <a:rPr lang="uk-UA" sz="2800" b="1" dirty="0" smtClean="0"/>
              <a:t>в </a:t>
            </a:r>
            <a:r>
              <a:rPr lang="uk-UA" sz="2800" b="1" dirty="0">
                <a:solidFill>
                  <a:srgbClr val="FFFF00"/>
                </a:solidFill>
              </a:rPr>
              <a:t>газоподібному </a:t>
            </a:r>
            <a:r>
              <a:rPr lang="uk-UA" sz="2800" b="1" dirty="0" smtClean="0"/>
              <a:t>стані</a:t>
            </a:r>
            <a:endParaRPr lang="uk-UA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14" b="57429" l="4625" r="4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5" t="10169" r="51040" b="40480"/>
          <a:stretch/>
        </p:blipFill>
        <p:spPr>
          <a:xfrm>
            <a:off x="7870204" y="2623047"/>
            <a:ext cx="2307939" cy="249506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124470" y="1326394"/>
            <a:ext cx="3170972" cy="10793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Вода </a:t>
            </a:r>
            <a:r>
              <a:rPr lang="uk-UA" sz="2800" b="1" dirty="0" smtClean="0"/>
              <a:t>в </a:t>
            </a:r>
            <a:r>
              <a:rPr lang="uk-UA" sz="2800" b="1" dirty="0">
                <a:solidFill>
                  <a:srgbClr val="FFFF00"/>
                </a:solidFill>
              </a:rPr>
              <a:t>твердому </a:t>
            </a:r>
            <a:r>
              <a:rPr lang="uk-UA" sz="2800" b="1" dirty="0" smtClean="0"/>
              <a:t>стані</a:t>
            </a:r>
            <a:endParaRPr lang="uk-UA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2124"/>
          <a:stretch/>
        </p:blipFill>
        <p:spPr>
          <a:xfrm>
            <a:off x="4343442" y="2623048"/>
            <a:ext cx="2743158" cy="255962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051551" y="1326393"/>
            <a:ext cx="2827951" cy="10793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Вода в </a:t>
            </a:r>
            <a:r>
              <a:rPr lang="uk-UA" sz="2800" b="1" dirty="0" smtClean="0">
                <a:solidFill>
                  <a:srgbClr val="FFFF00"/>
                </a:solidFill>
              </a:rPr>
              <a:t>рідкому</a:t>
            </a:r>
            <a:r>
              <a:rPr lang="uk-UA" sz="2800" b="1" dirty="0" smtClean="0"/>
              <a:t> </a:t>
            </a:r>
            <a:r>
              <a:rPr lang="uk-UA" sz="2800" b="1" dirty="0" smtClean="0"/>
              <a:t>стані</a:t>
            </a:r>
            <a:endParaRPr lang="uk-UA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1" y="2645591"/>
            <a:ext cx="3103821" cy="24598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084033" y="5226207"/>
            <a:ext cx="7269995" cy="10004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Наведи свої приклади води в рідкому, твердому й газоподібному станах 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1152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27909" y="494528"/>
            <a:ext cx="8732066" cy="8206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Коли в</a:t>
            </a:r>
            <a:r>
              <a:rPr lang="uk-UA" sz="4000" b="1" dirty="0" smtClean="0">
                <a:solidFill>
                  <a:schemeClr val="bg1"/>
                </a:solidFill>
              </a:rPr>
              <a:t>ода змінює свій стан?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2" y="2458134"/>
            <a:ext cx="2350856" cy="23083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510421" y="1429473"/>
            <a:ext cx="2722637" cy="9163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Коли вода </a:t>
            </a:r>
            <a:r>
              <a:rPr lang="ru-RU" sz="2400" b="1" dirty="0" err="1" smtClean="0"/>
              <a:t>стає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льодом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26877" y="1463178"/>
            <a:ext cx="2470652" cy="8407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Коли вода </a:t>
            </a:r>
            <a:r>
              <a:rPr lang="ru-RU" sz="2400" b="1" dirty="0" err="1"/>
              <a:t>стає</a:t>
            </a:r>
            <a:r>
              <a:rPr lang="ru-RU" sz="2400" b="1" dirty="0"/>
              <a:t> парою?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" b="7292"/>
          <a:stretch/>
        </p:blipFill>
        <p:spPr>
          <a:xfrm>
            <a:off x="3353774" y="2458134"/>
            <a:ext cx="2300638" cy="231122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2"/>
          <a:stretch/>
        </p:blipFill>
        <p:spPr>
          <a:xfrm>
            <a:off x="6166534" y="2458134"/>
            <a:ext cx="2107644" cy="23112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6052997" y="1429473"/>
            <a:ext cx="2660200" cy="9163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падає</a:t>
            </a:r>
            <a:r>
              <a:rPr lang="ru-RU" sz="2400" b="1" dirty="0"/>
              <a:t> з хмари </a:t>
            </a:r>
            <a:r>
              <a:rPr lang="ru-RU" sz="2400" b="1" dirty="0" err="1"/>
              <a:t>восени</a:t>
            </a:r>
            <a:r>
              <a:rPr lang="ru-RU" sz="2400" b="1" dirty="0"/>
              <a:t>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64893" y="1429473"/>
            <a:ext cx="2743636" cy="941957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падає</a:t>
            </a:r>
            <a:r>
              <a:rPr lang="ru-RU" sz="2400" b="1" dirty="0"/>
              <a:t> з </a:t>
            </a:r>
            <a:r>
              <a:rPr lang="ru-RU" sz="2400" b="1" dirty="0" err="1"/>
              <a:t>хмарки</a:t>
            </a:r>
            <a:r>
              <a:rPr lang="ru-RU" sz="2400" b="1" dirty="0"/>
              <a:t> </a:t>
            </a:r>
            <a:r>
              <a:rPr lang="ru-RU" sz="2400" b="1" dirty="0" err="1"/>
              <a:t>взимку</a:t>
            </a:r>
            <a:r>
              <a:rPr lang="ru-RU" sz="2400" b="1" dirty="0"/>
              <a:t>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00" y="2455220"/>
            <a:ext cx="2212216" cy="231122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376281" y="4880209"/>
            <a:ext cx="2503256" cy="16022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smtClean="0"/>
              <a:t>При </a:t>
            </a:r>
            <a:r>
              <a:rPr lang="ru-RU" sz="2400" b="1" dirty="0" err="1" smtClean="0"/>
              <a:t>замерзанні</a:t>
            </a:r>
            <a:r>
              <a:rPr lang="ru-RU" sz="2400" b="1" dirty="0" smtClean="0"/>
              <a:t> вода </a:t>
            </a:r>
            <a:r>
              <a:rPr lang="ru-RU" sz="2400" b="1" dirty="0" err="1" smtClean="0"/>
              <a:t>перетворюється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лід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35448" y="4901980"/>
            <a:ext cx="2589368" cy="16022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При </a:t>
            </a:r>
            <a:r>
              <a:rPr lang="ru-RU" sz="2400" b="1" dirty="0" err="1" smtClean="0"/>
              <a:t>нагріванні</a:t>
            </a:r>
            <a:r>
              <a:rPr lang="ru-RU" sz="2400" b="1" dirty="0" smtClean="0"/>
              <a:t> </a:t>
            </a:r>
            <a:r>
              <a:rPr lang="ru-RU" sz="2400" b="1" dirty="0"/>
              <a:t>вода </a:t>
            </a:r>
            <a:r>
              <a:rPr lang="ru-RU" sz="2400" b="1" dirty="0" err="1"/>
              <a:t>перетворюється</a:t>
            </a:r>
            <a:r>
              <a:rPr lang="ru-RU" sz="2400" b="1" dirty="0"/>
              <a:t> на </a:t>
            </a:r>
            <a:r>
              <a:rPr lang="ru-RU" sz="2400" b="1" dirty="0" smtClean="0"/>
              <a:t>пар</a:t>
            </a:r>
            <a:endParaRPr lang="ru-RU" sz="24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73641" y="4865914"/>
            <a:ext cx="2985682" cy="16872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smtClean="0"/>
              <a:t>При </a:t>
            </a:r>
            <a:r>
              <a:rPr lang="ru-RU" sz="2400" b="1" dirty="0" err="1" smtClean="0"/>
              <a:t>темперетурі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повітря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вище</a:t>
            </a:r>
            <a:r>
              <a:rPr lang="ru-RU" sz="2400" b="1" dirty="0" smtClean="0"/>
              <a:t> 0˚ з хмари вода </a:t>
            </a:r>
            <a:r>
              <a:rPr lang="ru-RU" sz="2400" b="1" dirty="0" err="1" smtClean="0"/>
              <a:t>падає</a:t>
            </a:r>
            <a:r>
              <a:rPr lang="ru-RU" sz="2400" b="1" dirty="0" smtClean="0"/>
              <a:t> у </a:t>
            </a:r>
            <a:r>
              <a:rPr lang="ru-RU" sz="2400" b="1" dirty="0" err="1" smtClean="0"/>
              <a:t>вигляді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крапель</a:t>
            </a:r>
            <a:endParaRPr lang="ru-RU" sz="24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13300" y="4908440"/>
            <a:ext cx="2859408" cy="16447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/>
              <a:t>При </a:t>
            </a:r>
            <a:r>
              <a:rPr lang="ru-RU" sz="2400" b="1" dirty="0" err="1"/>
              <a:t>темперетурі</a:t>
            </a:r>
            <a:r>
              <a:rPr lang="ru-RU" sz="2400" b="1" dirty="0"/>
              <a:t> </a:t>
            </a:r>
            <a:r>
              <a:rPr lang="ru-RU" sz="2400" b="1" dirty="0" err="1"/>
              <a:t>повітря</a:t>
            </a:r>
            <a:r>
              <a:rPr lang="ru-RU" sz="2400" b="1" dirty="0"/>
              <a:t> </a:t>
            </a:r>
            <a:r>
              <a:rPr lang="ru-RU" sz="2400" b="1" dirty="0" err="1" smtClean="0"/>
              <a:t>нижче</a:t>
            </a:r>
            <a:r>
              <a:rPr lang="ru-RU" sz="2400" b="1" dirty="0" smtClean="0"/>
              <a:t> </a:t>
            </a:r>
            <a:r>
              <a:rPr lang="ru-RU" sz="2400" b="1" dirty="0"/>
              <a:t>0</a:t>
            </a:r>
            <a:r>
              <a:rPr lang="ru-RU" sz="2400" b="1" dirty="0" smtClean="0"/>
              <a:t>˚ з хмари </a:t>
            </a:r>
            <a:r>
              <a:rPr lang="ru-RU" sz="2400" b="1" dirty="0"/>
              <a:t>вода </a:t>
            </a:r>
            <a:r>
              <a:rPr lang="ru-RU" sz="2400" b="1" dirty="0" err="1"/>
              <a:t>падає</a:t>
            </a:r>
            <a:r>
              <a:rPr lang="ru-RU" sz="2400" b="1" dirty="0"/>
              <a:t> у </a:t>
            </a:r>
            <a:r>
              <a:rPr lang="ru-RU" sz="2400" b="1" dirty="0" err="1"/>
              <a:t>вигляді</a:t>
            </a:r>
            <a:r>
              <a:rPr lang="ru-RU" sz="2400" b="1" dirty="0"/>
              <a:t> </a:t>
            </a:r>
            <a:r>
              <a:rPr lang="ru-RU" sz="2400" b="1" dirty="0" err="1" smtClean="0"/>
              <a:t>сніжинок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99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0904" y="527187"/>
            <a:ext cx="8732066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15846"/>
          <a:stretch/>
        </p:blipFill>
        <p:spPr bwMode="auto">
          <a:xfrm>
            <a:off x="2186217" y="2579915"/>
            <a:ext cx="2395501" cy="2763984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07827" y="1418143"/>
            <a:ext cx="4900343" cy="1046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Спробуй</a:t>
            </a:r>
            <a:r>
              <a:rPr lang="ru-RU" sz="2800" b="1" dirty="0"/>
              <a:t> </a:t>
            </a:r>
            <a:r>
              <a:rPr lang="ru-RU" sz="2800" b="1" dirty="0" err="1"/>
              <a:t>чисту</a:t>
            </a:r>
            <a:r>
              <a:rPr lang="ru-RU" sz="2800" b="1" dirty="0"/>
              <a:t> воду на смак.</a:t>
            </a:r>
          </a:p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має</a:t>
            </a:r>
            <a:r>
              <a:rPr lang="ru-RU" sz="2800" b="1" dirty="0"/>
              <a:t> вода смак?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52941" y="5471542"/>
            <a:ext cx="4193974" cy="6661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Вода не </a:t>
            </a:r>
            <a:r>
              <a:rPr lang="ru-RU" sz="2800" b="1" dirty="0" err="1"/>
              <a:t>має</a:t>
            </a:r>
            <a:r>
              <a:rPr lang="ru-RU" sz="2800" b="1" dirty="0"/>
              <a:t> смаку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19254" y="1418143"/>
            <a:ext cx="5483730" cy="1046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Спробуй</a:t>
            </a:r>
            <a:r>
              <a:rPr lang="ru-RU" sz="2800" b="1" dirty="0"/>
              <a:t> </a:t>
            </a:r>
            <a:r>
              <a:rPr lang="ru-RU" sz="2800" b="1" dirty="0" err="1"/>
              <a:t>понюхати</a:t>
            </a:r>
            <a:r>
              <a:rPr lang="ru-RU" sz="2800" b="1" dirty="0"/>
              <a:t> </a:t>
            </a:r>
            <a:r>
              <a:rPr lang="ru-RU" sz="2800" b="1" dirty="0" err="1"/>
              <a:t>чисту</a:t>
            </a:r>
            <a:r>
              <a:rPr lang="ru-RU" sz="2800" b="1" dirty="0"/>
              <a:t> воду.</a:t>
            </a:r>
          </a:p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має</a:t>
            </a:r>
            <a:r>
              <a:rPr lang="ru-RU" sz="2800" b="1" dirty="0"/>
              <a:t> вода запах?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64086" y="5431504"/>
            <a:ext cx="4108599" cy="6661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Вода не </a:t>
            </a:r>
            <a:r>
              <a:rPr lang="ru-RU" sz="2800" b="1" dirty="0" err="1"/>
              <a:t>має</a:t>
            </a:r>
            <a:r>
              <a:rPr lang="ru-RU" sz="2800" b="1" dirty="0"/>
              <a:t>  запаху.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866" l="9455" r="95091">
                        <a14:foregroundMark x1="82727" y1="66387" x2="85818" y2="74160"/>
                        <a14:foregroundMark x1="61818" y1="41807" x2="64182" y2="50210"/>
                        <a14:foregroundMark x1="44000" y1="41176" x2="40182" y2="39916"/>
                        <a14:foregroundMark x1="60545" y1="63866" x2="67818" y2="77101"/>
                        <a14:foregroundMark x1="88545" y1="86134" x2="91091" y2="88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4" t="2080" r="5147" b="11280"/>
          <a:stretch/>
        </p:blipFill>
        <p:spPr>
          <a:xfrm>
            <a:off x="7301882" y="2579915"/>
            <a:ext cx="2182007" cy="264364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0" b="89722" l="21500" r="8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1879" r="15791" b="10611"/>
          <a:stretch/>
        </p:blipFill>
        <p:spPr>
          <a:xfrm>
            <a:off x="6769746" y="3653236"/>
            <a:ext cx="800369" cy="1096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55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98658" y="1339218"/>
            <a:ext cx="4833314" cy="15781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Якщо</a:t>
            </a:r>
            <a:r>
              <a:rPr lang="ru-RU" sz="2800" b="1" dirty="0"/>
              <a:t> у склянку з водою </a:t>
            </a:r>
            <a:r>
              <a:rPr lang="ru-RU" sz="2800" b="1" dirty="0" err="1"/>
              <a:t>опустити</a:t>
            </a:r>
            <a:r>
              <a:rPr lang="ru-RU" sz="2800" b="1" dirty="0"/>
              <a:t> ложку.</a:t>
            </a:r>
          </a:p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добре видно ложку?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6" y="2917371"/>
            <a:ext cx="1557760" cy="234445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783770" y="5432708"/>
            <a:ext cx="3407229" cy="6827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Вода </a:t>
            </a:r>
            <a:r>
              <a:rPr lang="ru-RU" sz="2800" b="1" dirty="0" err="1" smtClean="0"/>
              <a:t>прозора</a:t>
            </a:r>
            <a:endParaRPr lang="ru-RU" sz="28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70904" y="527187"/>
            <a:ext cx="8732066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36938" y="1339218"/>
            <a:ext cx="5327748" cy="15781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Якщо</a:t>
            </a:r>
            <a:r>
              <a:rPr lang="ru-RU" sz="2800" b="1" dirty="0"/>
              <a:t> </a:t>
            </a:r>
            <a:r>
              <a:rPr lang="ru-RU" sz="2800" b="1" dirty="0" err="1"/>
              <a:t>перелити</a:t>
            </a:r>
            <a:r>
              <a:rPr lang="ru-RU" sz="2800" b="1" dirty="0"/>
              <a:t> воду </a:t>
            </a:r>
            <a:r>
              <a:rPr lang="ru-RU" sz="2800" b="1" dirty="0" err="1"/>
              <a:t>зі</a:t>
            </a:r>
            <a:r>
              <a:rPr lang="ru-RU" sz="2800" b="1" dirty="0"/>
              <a:t> склянки у </a:t>
            </a:r>
            <a:r>
              <a:rPr lang="ru-RU" sz="2800" b="1" dirty="0" err="1"/>
              <a:t>глечик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пляшку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змінить</a:t>
            </a:r>
            <a:r>
              <a:rPr lang="ru-RU" sz="2800" b="1" dirty="0"/>
              <a:t>  вода форму?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8524" r="15049" b="15847"/>
          <a:stretch/>
        </p:blipFill>
        <p:spPr>
          <a:xfrm>
            <a:off x="9218669" y="3024529"/>
            <a:ext cx="2264694" cy="254410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878085" y="3185239"/>
            <a:ext cx="4189716" cy="22226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Вода не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форми</a:t>
            </a:r>
            <a:r>
              <a:rPr lang="ru-RU" sz="2800" b="1" dirty="0"/>
              <a:t>, вона </a:t>
            </a:r>
            <a:r>
              <a:rPr lang="ru-RU" sz="2800" b="1" dirty="0" err="1"/>
              <a:t>приймає</a:t>
            </a:r>
            <a:r>
              <a:rPr lang="ru-RU" sz="2800" b="1" dirty="0"/>
              <a:t> форму </a:t>
            </a:r>
            <a:r>
              <a:rPr lang="ru-RU" sz="2800" b="1" dirty="0" err="1"/>
              <a:t>посудини</a:t>
            </a:r>
            <a:r>
              <a:rPr lang="ru-RU" sz="2800" b="1" dirty="0"/>
              <a:t>, у яку </a:t>
            </a:r>
            <a:r>
              <a:rPr lang="ru-RU" sz="2800" b="1" dirty="0" err="1"/>
              <a:t>потрапляє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Вода </a:t>
            </a:r>
            <a:r>
              <a:rPr lang="ru-RU" sz="2800" b="1" dirty="0"/>
              <a:t>— текуча.</a:t>
            </a:r>
          </a:p>
        </p:txBody>
      </p:sp>
    </p:spTree>
    <p:extLst>
      <p:ext uri="{BB962C8B-B14F-4D97-AF65-F5344CB8AC3E}">
        <p14:creationId xmlns:p14="http://schemas.microsoft.com/office/powerpoint/2010/main" val="3896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ÑÐ°ÐºÐ°Ð½ Ñ Ð²Ð¾Ð´Ð¾Ð¹ ÐºÐ»Ð¸Ð¿Ð°Ñ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3107" r="12417" b="6287"/>
          <a:stretch/>
        </p:blipFill>
        <p:spPr bwMode="auto">
          <a:xfrm>
            <a:off x="870819" y="3986729"/>
            <a:ext cx="1600170" cy="21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 ÐµÐ·ÑÐ»ÑÑÐ°Ñ Ð¿Ð¾ÑÑÐºÑ Ð·Ð¾Ð±ÑÐ°Ð¶ÐµÐ½Ñ Ð·Ð° Ð·Ð°Ð¿Ð¸ÑÐ¾Ð¼ &quot;ÐºÐ»Ð¸Ð¿Ð°ÑÑ Ð»Ð¾Ð¶ÐºÐ° ÑÐ¾Ð»Ð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07" t="27762" r="-2847" b="24514"/>
          <a:stretch/>
        </p:blipFill>
        <p:spPr bwMode="auto">
          <a:xfrm>
            <a:off x="1276381" y="3070253"/>
            <a:ext cx="2106263" cy="100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54969" y="1416500"/>
            <a:ext cx="5081968" cy="16537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станеться з сіллю, якщо її помісти в склянку з водою? </a:t>
            </a:r>
          </a:p>
          <a:p>
            <a:pPr algn="ctr"/>
            <a:r>
              <a:rPr lang="uk-UA" sz="2800" b="1" dirty="0"/>
              <a:t>Вона розчиниться.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82644" y="3914600"/>
            <a:ext cx="2538494" cy="17350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Отже, вода розчиняє речовини.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70904" y="527187"/>
            <a:ext cx="8732066" cy="7682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48580" y="3308140"/>
            <a:ext cx="2442128" cy="15414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Назви, що ще розчиняється у воді.</a:t>
            </a:r>
          </a:p>
        </p:txBody>
      </p:sp>
      <p:pic>
        <p:nvPicPr>
          <p:cNvPr id="14" name="Picture 2" descr="ÐÐ°ÑÑÐ¸Ð½ÐºÐ¸ Ð¿Ð¾ Ð·Ð°Ð¿ÑÐ¾ÑÑ ÑÑÐ°ÐºÐ°Ð½ Ñ Ð²Ð¾Ð´Ð¾Ð¹ ÐºÐ»Ð¸Ð¿Ð°Ñ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3107" r="12417" b="6287"/>
          <a:stretch/>
        </p:blipFill>
        <p:spPr bwMode="auto">
          <a:xfrm>
            <a:off x="6539860" y="2909159"/>
            <a:ext cx="2158335" cy="28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1019" l="58140" r="96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29461" b="41055"/>
          <a:stretch/>
        </p:blipFill>
        <p:spPr>
          <a:xfrm>
            <a:off x="6796442" y="4746668"/>
            <a:ext cx="994037" cy="744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2778" l="3000" r="100000">
                        <a14:foregroundMark x1="79143" y1="9537" x2="15429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88" y="4450890"/>
            <a:ext cx="639924" cy="987311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796442" y="1416500"/>
            <a:ext cx="4494266" cy="11739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розчиниться в воді камінчик чи цвях?</a:t>
            </a:r>
          </a:p>
        </p:txBody>
      </p:sp>
    </p:spTree>
    <p:extLst>
      <p:ext uri="{BB962C8B-B14F-4D97-AF65-F5344CB8AC3E}">
        <p14:creationId xmlns:p14="http://schemas.microsoft.com/office/powerpoint/2010/main" val="23797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00547 0.11597 L 0.00963 0.21203 L 0.0181 0.28379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651</Words>
  <Application>Microsoft Office PowerPoint</Application>
  <PresentationFormat>Произвольный</PresentationFormat>
  <Paragraphs>125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83</cp:revision>
  <dcterms:created xsi:type="dcterms:W3CDTF">2018-01-05T16:38:53Z</dcterms:created>
  <dcterms:modified xsi:type="dcterms:W3CDTF">2024-03-19T14:45:06Z</dcterms:modified>
</cp:coreProperties>
</file>