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328" r:id="rId3"/>
    <p:sldId id="326" r:id="rId4"/>
    <p:sldId id="327" r:id="rId5"/>
    <p:sldId id="306" r:id="rId6"/>
    <p:sldId id="309" r:id="rId7"/>
    <p:sldId id="329" r:id="rId8"/>
    <p:sldId id="332" r:id="rId9"/>
    <p:sldId id="312" r:id="rId10"/>
    <p:sldId id="277" r:id="rId11"/>
    <p:sldId id="316" r:id="rId12"/>
    <p:sldId id="286" r:id="rId13"/>
    <p:sldId id="318" r:id="rId14"/>
    <p:sldId id="330" r:id="rId15"/>
    <p:sldId id="320" r:id="rId16"/>
    <p:sldId id="319" r:id="rId17"/>
    <p:sldId id="33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94E9"/>
    <a:srgbClr val="2F3242"/>
    <a:srgbClr val="722651"/>
    <a:srgbClr val="DED231"/>
    <a:srgbClr val="C31D58"/>
    <a:srgbClr val="295FFF"/>
    <a:srgbClr val="27C268"/>
    <a:srgbClr val="FF3131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20.03.2024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20.03.2024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20.03.2024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34886" y="4381579"/>
            <a:ext cx="9046027" cy="10215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</a:rPr>
              <a:t>Чому нам потрібна вода?</a:t>
            </a:r>
            <a:r>
              <a:rPr lang="uk-UA" sz="5400" i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06342" y="1511092"/>
            <a:ext cx="3124200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досліджую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світ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 </a:t>
            </a:r>
            <a:r>
              <a:rPr lang="uk-UA" sz="28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ru-RU" sz="2800" b="1" cap="all" dirty="0" err="1" smtClean="0"/>
              <a:t>людина</a:t>
            </a:r>
            <a:r>
              <a:rPr lang="ru-RU" sz="2800" b="1" cap="all" dirty="0" smtClean="0"/>
              <a:t> </a:t>
            </a:r>
            <a:r>
              <a:rPr lang="en-US" sz="2800" b="1" cap="all" dirty="0" smtClean="0"/>
              <a:t> </a:t>
            </a:r>
            <a:r>
              <a:rPr lang="uk-UA" sz="2800" b="1" cap="all" dirty="0" smtClean="0"/>
              <a:t>і світ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7</a:t>
            </a:r>
            <a:r>
              <a:rPr lang="uk-UA" sz="2800" b="1" dirty="0" smtClean="0">
                <a:solidFill>
                  <a:schemeClr val="bg1"/>
                </a:solidFill>
              </a:rPr>
              <a:t>8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pic>
        <p:nvPicPr>
          <p:cNvPr id="5" name="Picture 2" descr="Капітошка&quot; - Літин КЗДО №1 ВЕСЕЛКА комунальний заклад дошкільної освіт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29" y="938217"/>
            <a:ext cx="3072655" cy="3154812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8428" y="494528"/>
            <a:ext cx="8732066" cy="7779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Фізкультхвилинка №0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3707" y="1272434"/>
            <a:ext cx="9220550" cy="5186559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FACA1B4-6C85-46F0-800B-B2EB9E4F35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188193" y="257965"/>
            <a:ext cx="2340836" cy="166875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6458994"/>
            <a:ext cx="123289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Взято з каналу «З </a:t>
            </a:r>
            <a:r>
              <a:rPr lang="ru-RU" sz="1600" dirty="0" err="1"/>
              <a:t>любов'ю</a:t>
            </a:r>
            <a:r>
              <a:rPr lang="ru-RU" sz="1600" dirty="0"/>
              <a:t> до </a:t>
            </a:r>
            <a:r>
              <a:rPr lang="ru-RU" sz="1600" dirty="0" err="1"/>
              <a:t>дітей</a:t>
            </a:r>
            <a:r>
              <a:rPr lang="ru-RU" sz="1600" dirty="0"/>
              <a:t>» - </a:t>
            </a:r>
            <a:r>
              <a:rPr lang="ru-RU" sz="1600" dirty="0" err="1"/>
              <a:t>Дитячі</a:t>
            </a:r>
            <a:r>
              <a:rPr lang="ru-RU" sz="1600" dirty="0"/>
              <a:t> </a:t>
            </a:r>
            <a:r>
              <a:rPr lang="ru-RU" sz="1600" dirty="0" err="1"/>
              <a:t>пісні</a:t>
            </a:r>
            <a:r>
              <a:rPr lang="ru-RU" sz="1600" dirty="0"/>
              <a:t>. </a:t>
            </a:r>
            <a:r>
              <a:rPr lang="ru-RU" sz="1600" dirty="0" err="1"/>
              <a:t>Оригінальне</a:t>
            </a:r>
            <a:r>
              <a:rPr lang="ru-RU" sz="1600" dirty="0"/>
              <a:t> </a:t>
            </a:r>
            <a:r>
              <a:rPr lang="ru-RU" sz="1600" dirty="0" err="1"/>
              <a:t>посилання</a:t>
            </a:r>
            <a:r>
              <a:rPr lang="ru-RU" sz="1600" dirty="0"/>
              <a:t> https://www.youtube.com/channel/UCpa-I4ppRaNH433rA5GYW9g</a:t>
            </a:r>
          </a:p>
        </p:txBody>
      </p:sp>
    </p:spTree>
    <p:extLst>
      <p:ext uri="{BB962C8B-B14F-4D97-AF65-F5344CB8AC3E}">
        <p14:creationId xmlns:p14="http://schemas.microsoft.com/office/powerpoint/2010/main" val="27027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9418" y="581614"/>
            <a:ext cx="10540839" cy="8530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Поцікався, яка на смак вода в морях і океанах</a:t>
            </a:r>
            <a:endParaRPr lang="ru-RU" sz="4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18" y="1674117"/>
            <a:ext cx="5424553" cy="406348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803569" y="1695890"/>
            <a:ext cx="4506687" cy="34530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Більшу частину води на землі становить солона вода - це моря і океани. Людям для життя потрібна прісна вода, її значно менше, тому воду потрібно берегти.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70667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195987" y="404906"/>
            <a:ext cx="9755041" cy="114086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Поміркуй, чому </a:t>
            </a:r>
            <a:r>
              <a:rPr lang="uk-UA" sz="4000" b="1" dirty="0">
                <a:solidFill>
                  <a:schemeClr val="bg1"/>
                </a:solidFill>
              </a:rPr>
              <a:t>потрібно берегти воду?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5800" y="1613125"/>
            <a:ext cx="5682343" cy="207917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Вода – це безцінний </a:t>
            </a:r>
            <a:r>
              <a:rPr lang="uk-UA" sz="2800" b="1" dirty="0" smtClean="0"/>
              <a:t>дар природи. Адже </a:t>
            </a:r>
            <a:r>
              <a:rPr lang="uk-UA" sz="2800" b="1" dirty="0"/>
              <a:t>без води не може прожити жоден живий організм. </a:t>
            </a:r>
          </a:p>
          <a:p>
            <a:pPr algn="ctr"/>
            <a:r>
              <a:rPr lang="uk-UA" sz="2800" b="1" dirty="0"/>
              <a:t>Тому ми повинні берегти воду!</a:t>
            </a:r>
            <a:endParaRPr lang="ru-RU" sz="28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53842" y="1717228"/>
            <a:ext cx="4604016" cy="10232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Запам’ятай правила </a:t>
            </a:r>
          </a:p>
          <a:p>
            <a:pPr algn="ctr"/>
            <a:r>
              <a:rPr lang="uk-UA" sz="2800" b="1" dirty="0" smtClean="0"/>
              <a:t>збереження води</a:t>
            </a:r>
            <a:endParaRPr lang="ru-RU" sz="28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09847" y="3871228"/>
            <a:ext cx="2570468" cy="13661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Вимикати воду, поки чистиш зуби</a:t>
            </a:r>
            <a:endParaRPr lang="ru-RU" sz="28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773886" y="2877238"/>
            <a:ext cx="2634343" cy="237307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При приготуванні їжі не тримати кран відкритим</a:t>
            </a:r>
            <a:endParaRPr lang="ru-RU" sz="28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646399" y="5237382"/>
            <a:ext cx="3431566" cy="113823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Слід встановити лічильник на воду</a:t>
            </a:r>
            <a:endParaRPr lang="ru-RU" sz="2800" b="1" dirty="0"/>
          </a:p>
        </p:txBody>
      </p:sp>
      <p:pic>
        <p:nvPicPr>
          <p:cNvPr id="2050" name="Picture 2" descr="D:\1 клас\3 Я досліджую світ\1 УРОКИ 2023\4 Людина і природа\№078 Чому нам потрібна вода\2024-03-20_2052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5"/>
          <a:stretch/>
        </p:blipFill>
        <p:spPr bwMode="auto">
          <a:xfrm>
            <a:off x="685800" y="3884161"/>
            <a:ext cx="2385685" cy="212400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1 клас\3 Я досліджую світ\1 УРОКИ 2023\4 Людина і природа\№078 Чому нам потрібна вода\2024-03-20_2052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842" y="2971116"/>
            <a:ext cx="2076450" cy="213428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42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08506" y="506003"/>
            <a:ext cx="8732066" cy="9635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Розкажи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53373" y="1726745"/>
            <a:ext cx="5147907" cy="8749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Куди «зникає» вода з калюж?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600" y="1726745"/>
            <a:ext cx="2617972" cy="3926959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853372" y="2733769"/>
            <a:ext cx="5147907" cy="8553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Чому на сонці висихає білизна?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53372" y="3769858"/>
            <a:ext cx="5246914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/>
              <a:t>Чи</a:t>
            </a:r>
            <a:r>
              <a:rPr lang="ru-RU" sz="2800" b="1" dirty="0"/>
              <a:t> </a:t>
            </a:r>
            <a:r>
              <a:rPr lang="ru-RU" sz="2800" b="1" dirty="0" err="1"/>
              <a:t>ти</a:t>
            </a:r>
            <a:r>
              <a:rPr lang="ru-RU" sz="2800" b="1" dirty="0"/>
              <a:t> </a:t>
            </a:r>
            <a:r>
              <a:rPr lang="ru-RU" sz="2800" b="1" dirty="0" err="1"/>
              <a:t>можеш</a:t>
            </a:r>
            <a:r>
              <a:rPr lang="ru-RU" sz="2800" b="1" dirty="0"/>
              <a:t> </a:t>
            </a:r>
            <a:r>
              <a:rPr lang="ru-RU" sz="2800" b="1" dirty="0" err="1"/>
              <a:t>обійтись</a:t>
            </a:r>
            <a:r>
              <a:rPr lang="ru-RU" sz="2800" b="1" dirty="0"/>
              <a:t> без води?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75140" y="4847543"/>
            <a:ext cx="5246914" cy="95410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/>
              <a:t>Чи</a:t>
            </a:r>
            <a:r>
              <a:rPr lang="ru-RU" sz="2800" b="1" dirty="0" smtClean="0"/>
              <a:t> </a:t>
            </a:r>
            <a:r>
              <a:rPr lang="ru-RU" sz="2800" b="1" dirty="0" err="1"/>
              <a:t>корисно</a:t>
            </a:r>
            <a:r>
              <a:rPr lang="ru-RU" sz="2800" b="1" dirty="0"/>
              <a:t> </a:t>
            </a:r>
            <a:r>
              <a:rPr lang="ru-RU" sz="2800" b="1" dirty="0" err="1"/>
              <a:t>тобі</a:t>
            </a:r>
            <a:r>
              <a:rPr lang="ru-RU" sz="2800" b="1" dirty="0"/>
              <a:t> </a:t>
            </a:r>
            <a:r>
              <a:rPr lang="ru-RU" sz="2800" b="1" dirty="0" err="1"/>
              <a:t>було</a:t>
            </a:r>
            <a:r>
              <a:rPr lang="ru-RU" sz="2800" b="1" dirty="0"/>
              <a:t> </a:t>
            </a:r>
            <a:r>
              <a:rPr lang="ru-RU" sz="2800" b="1" dirty="0" err="1"/>
              <a:t>дізнатися</a:t>
            </a:r>
            <a:r>
              <a:rPr lang="ru-RU" sz="2800" b="1" dirty="0"/>
              <a:t> </a:t>
            </a:r>
            <a:r>
              <a:rPr lang="ru-RU" sz="2800" b="1" dirty="0" err="1"/>
              <a:t>більше</a:t>
            </a:r>
            <a:r>
              <a:rPr lang="ru-RU" sz="2800" b="1" dirty="0"/>
              <a:t> </a:t>
            </a:r>
            <a:r>
              <a:rPr lang="ru-RU" sz="2800" b="1" dirty="0" smtClean="0"/>
              <a:t>про воду?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49741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70266" y="494528"/>
            <a:ext cx="7605648" cy="80077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Робота в зошиті</a:t>
            </a:r>
          </a:p>
        </p:txBody>
      </p:sp>
      <p:sp>
        <p:nvSpPr>
          <p:cNvPr id="6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20085" y="5593978"/>
            <a:ext cx="1184856" cy="12640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sz="16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25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794" y="440501"/>
            <a:ext cx="2301766" cy="2264996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1052459" y="1449010"/>
            <a:ext cx="6861374" cy="63056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4. Вибери. Коли тобі доводилося бачити росу?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77387" y="3842121"/>
            <a:ext cx="4655706" cy="63244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Без води живі організми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15851" y="2129738"/>
            <a:ext cx="1667295" cy="63056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влітку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52459" y="2891830"/>
            <a:ext cx="6861374" cy="78754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5. Закінчи речення. Що трапиться з живими істотами, якщо зникне вода?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907675" y="2145670"/>
            <a:ext cx="1667295" cy="63056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взимку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52459" y="4593772"/>
            <a:ext cx="6861374" cy="60959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6. Яке слово «загубилося» у вислові? Додрукуй.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429408" y="5277754"/>
            <a:ext cx="7758135" cy="63244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Закривай міцніше _____, щоб не витік океан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07875" y="5257801"/>
            <a:ext cx="1179033" cy="630562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кран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382794" y="2871456"/>
            <a:ext cx="2446014" cy="84111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Як ти бережеш воду?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D:\1 клас\3 Я досліджую світ\1 УРОКИ 2023\4 Людина і природа\№078 Чому нам потрібна вода\2024-03-16_1557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794" y="4400551"/>
            <a:ext cx="16764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1 клас\3 Я досліджую світ\1 УРОКИ 2023\4 Людина і природа\№078 Чому нам потрібна вода\2024-03-16_1557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383" y="3775976"/>
            <a:ext cx="2338544" cy="76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86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4" grpId="0" animBg="1"/>
      <p:bldP spid="15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3" b="100000" l="0" r="100000">
                        <a14:foregroundMark x1="8993" y1="57563" x2="15988" y2="6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28" y="1201448"/>
            <a:ext cx="4425675" cy="54427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88054" y="363900"/>
            <a:ext cx="8732066" cy="10077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Гра «Мікрофон»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98384" y="1512941"/>
            <a:ext cx="6729697" cy="74031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Що корисного ти </a:t>
            </a:r>
            <a:r>
              <a:rPr lang="uk-UA" sz="2800" b="1" dirty="0" err="1" smtClean="0"/>
              <a:t>дізнав</a:t>
            </a:r>
            <a:r>
              <a:rPr lang="uk-UA" sz="2800" b="1" dirty="0" smtClean="0"/>
              <a:t>(ла)ся </a:t>
            </a:r>
            <a:r>
              <a:rPr lang="uk-UA" sz="2800" b="1" dirty="0"/>
              <a:t>про воду?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98384" y="2978638"/>
            <a:ext cx="6727645" cy="141884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У скількох станах одночасно вода може бути на Землі. Назви </a:t>
            </a:r>
            <a:r>
              <a:rPr lang="uk-UA" sz="2800" b="1" dirty="0"/>
              <a:t>стани води</a:t>
            </a:r>
            <a:r>
              <a:rPr lang="uk-UA" sz="2800" b="1" dirty="0" smtClean="0"/>
              <a:t>. Встав пропущені слова</a:t>
            </a:r>
            <a:endParaRPr lang="uk-UA" sz="28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99359" y="4426935"/>
            <a:ext cx="6040660" cy="62379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Лід – це вода </a:t>
            </a:r>
            <a:r>
              <a:rPr lang="uk-UA" sz="2800" b="1" dirty="0" smtClean="0"/>
              <a:t>у стані _______.</a:t>
            </a:r>
            <a:endParaRPr lang="uk-UA" sz="28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87206" y="5050729"/>
            <a:ext cx="6038609" cy="61560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Пара – це вода у </a:t>
            </a:r>
            <a:r>
              <a:rPr lang="uk-UA" sz="2800" b="1" dirty="0" smtClean="0"/>
              <a:t>стані ________.</a:t>
            </a:r>
            <a:endParaRPr lang="uk-UA" sz="28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85154" y="5666329"/>
            <a:ext cx="6040661" cy="614653"/>
          </a:xfrm>
          <a:prstGeom prst="roundRect">
            <a:avLst/>
          </a:prstGeom>
          <a:solidFill>
            <a:srgbClr val="1694E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Які властивості має вода?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86445" y="2253256"/>
            <a:ext cx="5953574" cy="725382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Чи існувало б життя без води?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79832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72367" y="506004"/>
            <a:ext cx="8732066" cy="8438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Висновок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43859" y="1628813"/>
            <a:ext cx="6546060" cy="391201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Вода буває в трьох станах:  рідкому, твердому і газоподібному</a:t>
            </a:r>
            <a:r>
              <a:rPr lang="uk-UA" sz="3200" b="1"/>
              <a:t>. </a:t>
            </a:r>
            <a:endParaRPr lang="uk-UA" sz="3200" b="1" smtClean="0"/>
          </a:p>
          <a:p>
            <a:pPr algn="ctr"/>
            <a:r>
              <a:rPr lang="uk-UA" sz="3200" b="1" smtClean="0"/>
              <a:t>Вона </a:t>
            </a:r>
            <a:r>
              <a:rPr lang="uk-UA" sz="3200" b="1" dirty="0"/>
              <a:t>має властивість переходити з одного стану в інший.</a:t>
            </a:r>
          </a:p>
          <a:p>
            <a:pPr algn="ctr"/>
            <a:r>
              <a:rPr lang="uk-UA" sz="3200" b="1" dirty="0"/>
              <a:t>Прісної води стає щораз менше, тому ми повинні берегти її.</a:t>
            </a:r>
            <a:endParaRPr lang="ru-RU" sz="32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534" y="1621770"/>
            <a:ext cx="3875721" cy="391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6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3"/>
          <p:cNvSpPr txBox="1">
            <a:spLocks/>
          </p:cNvSpPr>
          <p:nvPr/>
        </p:nvSpPr>
        <p:spPr>
          <a:xfrm>
            <a:off x="1874054" y="508645"/>
            <a:ext cx="8136013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Рефлексія «Веселі крапельки»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" r="9979" b="3529"/>
          <a:stretch/>
        </p:blipFill>
        <p:spPr bwMode="auto">
          <a:xfrm>
            <a:off x="794054" y="1525175"/>
            <a:ext cx="2160000" cy="2412000"/>
          </a:xfrm>
          <a:prstGeom prst="round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s://urokok.com.ua/uploads/posts/2020-03/1584271171_87677479_206109357403675_3099392819068928000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408"/>
          <a:stretch/>
        </p:blipFill>
        <p:spPr bwMode="auto">
          <a:xfrm>
            <a:off x="3309423" y="1517043"/>
            <a:ext cx="2625114" cy="242013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appy Water Drop Character Giving A Double Thumbs Up Stock Illustration - Download Image Now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804" y="1436913"/>
            <a:ext cx="3290972" cy="251124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2221579" y="5006067"/>
            <a:ext cx="7312173" cy="783193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Подивись на крапельки води. Вибери ту, що співпадає з твоїми відчуттями від уроку.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Намалюй цей </a:t>
            </a:r>
            <a:r>
              <a:rPr lang="uk-UA" sz="2000" b="1" dirty="0" err="1" smtClean="0">
                <a:solidFill>
                  <a:schemeClr val="accent6">
                    <a:lumMod val="75000"/>
                  </a:schemeClr>
                </a:solidFill>
              </a:rPr>
              <a:t>емотикон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 в зошиті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A422E68-C715-41C5-BD9F-D4C4EE7F7FFA}"/>
              </a:ext>
            </a:extLst>
          </p:cNvPr>
          <p:cNvSpPr txBox="1"/>
          <p:nvPr/>
        </p:nvSpPr>
        <p:spPr>
          <a:xfrm>
            <a:off x="3635828" y="4066796"/>
            <a:ext cx="2002971" cy="7831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Чудове спілкування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C6D81AE-5CFB-4C25-A3D2-05B1D10F4D90}"/>
              </a:ext>
            </a:extLst>
          </p:cNvPr>
          <p:cNvSpPr txBox="1"/>
          <p:nvPr/>
        </p:nvSpPr>
        <p:spPr>
          <a:xfrm>
            <a:off x="9533753" y="4066795"/>
            <a:ext cx="1665514" cy="7831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000" dirty="0" smtClean="0">
                <a:solidFill>
                  <a:schemeClr val="bg1"/>
                </a:solidFill>
              </a:rPr>
              <a:t>Цікаві знання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AA5B367-759C-4656-8406-C6FEB2C4ADA9}"/>
              </a:ext>
            </a:extLst>
          </p:cNvPr>
          <p:cNvSpPr txBox="1"/>
          <p:nvPr/>
        </p:nvSpPr>
        <p:spPr>
          <a:xfrm>
            <a:off x="892325" y="4070726"/>
            <a:ext cx="1767509" cy="7831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000" dirty="0" smtClean="0">
                <a:solidFill>
                  <a:schemeClr val="bg1"/>
                </a:solidFill>
              </a:rPr>
              <a:t>Отримав(ла) задоволення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033" name="Picture 9" descr="Веселі крапельки для оформлення класів Нуш » Педагогічний сайт для вчетелів  і вихователі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r="4531" b="4607"/>
          <a:stretch/>
        </p:blipFill>
        <p:spPr bwMode="auto">
          <a:xfrm>
            <a:off x="9631727" y="1408672"/>
            <a:ext cx="1698247" cy="252850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CF7A4D3-CAF4-43F6-9D4A-86A306BE94A3}"/>
              </a:ext>
            </a:extLst>
          </p:cNvPr>
          <p:cNvSpPr txBox="1"/>
          <p:nvPr/>
        </p:nvSpPr>
        <p:spPr>
          <a:xfrm>
            <a:off x="6873081" y="4066796"/>
            <a:ext cx="2053203" cy="7831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000" dirty="0" smtClean="0">
                <a:solidFill>
                  <a:schemeClr val="bg1"/>
                </a:solidFill>
              </a:rPr>
              <a:t>Я впорав(ла)ся із завданнями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28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/>
          <p:cNvSpPr/>
          <p:nvPr/>
        </p:nvSpPr>
        <p:spPr>
          <a:xfrm>
            <a:off x="2773772" y="1408672"/>
            <a:ext cx="5252415" cy="284757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Знову наш шкільний дзвінок</a:t>
            </a:r>
          </a:p>
          <a:p>
            <a:pPr algn="ctr"/>
            <a:r>
              <a:rPr lang="uk-UA" sz="2800" b="1" dirty="0"/>
              <a:t>Кличе всіх нас на урок.</a:t>
            </a:r>
          </a:p>
          <a:p>
            <a:pPr algn="ctr"/>
            <a:r>
              <a:rPr lang="uk-UA" sz="2800" b="1" dirty="0"/>
              <a:t>Тож швиденько ти сідай,</a:t>
            </a:r>
          </a:p>
          <a:p>
            <a:pPr algn="ctr"/>
            <a:r>
              <a:rPr lang="uk-UA" sz="2800" b="1" dirty="0"/>
              <a:t>Новинки–</a:t>
            </a:r>
            <a:r>
              <a:rPr lang="uk-UA" sz="2800" b="1" dirty="0" err="1"/>
              <a:t>цікавинки</a:t>
            </a:r>
            <a:r>
              <a:rPr lang="uk-UA" sz="2800" b="1" dirty="0"/>
              <a:t> </a:t>
            </a:r>
            <a:endParaRPr lang="uk-UA" sz="2800" b="1" dirty="0" smtClean="0"/>
          </a:p>
          <a:p>
            <a:pPr algn="ctr"/>
            <a:r>
              <a:rPr lang="uk-UA" sz="2800" b="1" dirty="0" smtClean="0"/>
              <a:t>для </a:t>
            </a:r>
            <a:r>
              <a:rPr lang="uk-UA" sz="2800" b="1" dirty="0"/>
              <a:t>себе відкривай.</a:t>
            </a:r>
            <a:endParaRPr lang="ru-RU" sz="2800" b="1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58614" y="440668"/>
            <a:ext cx="7930140" cy="7864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8" name="Заголовок 3"/>
          <p:cNvSpPr txBox="1">
            <a:spLocks/>
          </p:cNvSpPr>
          <p:nvPr/>
        </p:nvSpPr>
        <p:spPr>
          <a:xfrm>
            <a:off x="1976816" y="440668"/>
            <a:ext cx="8136013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Вправа «Веселі крапельки»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" r="9979" b="3529"/>
          <a:stretch/>
        </p:blipFill>
        <p:spPr bwMode="auto">
          <a:xfrm>
            <a:off x="794054" y="1525175"/>
            <a:ext cx="2160000" cy="2412000"/>
          </a:xfrm>
          <a:prstGeom prst="round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s://urokok.com.ua/uploads/posts/2020-03/1584271171_87677479_206109357403675_3099392819068928000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408"/>
          <a:stretch/>
        </p:blipFill>
        <p:spPr bwMode="auto">
          <a:xfrm>
            <a:off x="3309423" y="1517043"/>
            <a:ext cx="2625114" cy="242013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appy Water Drop Character Giving A Double Thumbs Up Stock Illustration - Download Image Now - i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804" y="1436913"/>
            <a:ext cx="3290972" cy="251124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2221579" y="5006067"/>
            <a:ext cx="7312173" cy="783193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Подивись на крапельки води. Вибери ту, що співпадає з твоїми очікуваннями від уроку.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Намалюй цей </a:t>
            </a:r>
            <a:r>
              <a:rPr lang="uk-UA" sz="2000" b="1" dirty="0" err="1" smtClean="0">
                <a:solidFill>
                  <a:schemeClr val="accent6">
                    <a:lumMod val="75000"/>
                  </a:schemeClr>
                </a:solidFill>
              </a:rPr>
              <a:t>емотикон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 в зошиті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A422E68-C715-41C5-BD9F-D4C4EE7F7FFA}"/>
              </a:ext>
            </a:extLst>
          </p:cNvPr>
          <p:cNvSpPr txBox="1"/>
          <p:nvPr/>
        </p:nvSpPr>
        <p:spPr>
          <a:xfrm>
            <a:off x="3635828" y="4066796"/>
            <a:ext cx="2002971" cy="7831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Чудове спілкування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C6D81AE-5CFB-4C25-A3D2-05B1D10F4D90}"/>
              </a:ext>
            </a:extLst>
          </p:cNvPr>
          <p:cNvSpPr txBox="1"/>
          <p:nvPr/>
        </p:nvSpPr>
        <p:spPr>
          <a:xfrm>
            <a:off x="9533753" y="4066795"/>
            <a:ext cx="1665514" cy="7831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000" dirty="0" smtClean="0">
                <a:solidFill>
                  <a:schemeClr val="bg1"/>
                </a:solidFill>
              </a:rPr>
              <a:t>Цікаві знання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AA5B367-759C-4656-8406-C6FEB2C4ADA9}"/>
              </a:ext>
            </a:extLst>
          </p:cNvPr>
          <p:cNvSpPr txBox="1"/>
          <p:nvPr/>
        </p:nvSpPr>
        <p:spPr>
          <a:xfrm>
            <a:off x="892325" y="4070726"/>
            <a:ext cx="1767509" cy="7831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000" dirty="0" smtClean="0">
                <a:solidFill>
                  <a:schemeClr val="bg1"/>
                </a:solidFill>
              </a:rPr>
              <a:t>Отримаю задоволення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033" name="Picture 9" descr="Веселі крапельки для оформлення класів Нуш » Педагогічний сайт для вчетелів  і вихователі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r="4531" b="4607"/>
          <a:stretch/>
        </p:blipFill>
        <p:spPr bwMode="auto">
          <a:xfrm>
            <a:off x="9631727" y="1408672"/>
            <a:ext cx="1698247" cy="252850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CF7A4D3-CAF4-43F6-9D4A-86A306BE94A3}"/>
              </a:ext>
            </a:extLst>
          </p:cNvPr>
          <p:cNvSpPr txBox="1"/>
          <p:nvPr/>
        </p:nvSpPr>
        <p:spPr>
          <a:xfrm>
            <a:off x="6873081" y="4066796"/>
            <a:ext cx="2053203" cy="7831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/>
            </a:lvl1pPr>
          </a:lstStyle>
          <a:p>
            <a:r>
              <a:rPr lang="uk-UA" sz="2000" dirty="0" smtClean="0">
                <a:solidFill>
                  <a:schemeClr val="bg1"/>
                </a:solidFill>
              </a:rPr>
              <a:t>Я впораюсь із завданнями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97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4138" y="495119"/>
            <a:ext cx="8732066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4846" y="2737543"/>
            <a:ext cx="3342414" cy="7329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4675" y="3553210"/>
            <a:ext cx="3342414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675" y="4366835"/>
            <a:ext cx="3342414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4338583" y="2716112"/>
            <a:ext cx="3906546" cy="310225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4675" y="5207316"/>
            <a:ext cx="3342414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2" y="2667172"/>
            <a:ext cx="4160528" cy="352024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8571121" y="2664385"/>
            <a:ext cx="3104905" cy="5549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1121" y="4106040"/>
            <a:ext cx="3048746" cy="902940"/>
          </a:xfrm>
          <a:prstGeom prst="roundRect">
            <a:avLst/>
          </a:prstGeom>
          <a:solidFill>
            <a:srgbClr val="1694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57081" y="3293111"/>
            <a:ext cx="3076826" cy="769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1121" y="5065398"/>
            <a:ext cx="3048746" cy="94627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Погода вітряна чи безвітряна?</a:t>
            </a:r>
            <a:endParaRPr lang="ru-RU" sz="24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1295689" y="1284152"/>
            <a:ext cx="804936" cy="814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2375339" y="1320428"/>
            <a:ext cx="1340079" cy="7277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3870899" y="1283760"/>
            <a:ext cx="1340079" cy="727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9232754" y="1284152"/>
            <a:ext cx="1389485" cy="814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6685098" y="1277207"/>
            <a:ext cx="1175458" cy="8141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7860556" y="1084512"/>
            <a:ext cx="1421129" cy="121773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295689" y="2035997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Ясно       </a:t>
            </a:r>
            <a:r>
              <a:rPr lang="uk-UA" sz="2400" b="1" dirty="0" err="1" smtClean="0"/>
              <a:t>хмарно</a:t>
            </a:r>
            <a:r>
              <a:rPr lang="uk-UA" sz="2400" b="1" dirty="0" smtClean="0"/>
              <a:t>     похмуро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90421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дощ           гроза            сніг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1686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15910" y="494528"/>
            <a:ext cx="8732066" cy="7355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Слово вчителя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082139" y="3134303"/>
            <a:ext cx="4114803" cy="182692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Вода — </a:t>
            </a:r>
            <a:r>
              <a:rPr lang="ru-RU" sz="2400" b="1" dirty="0" err="1"/>
              <a:t>безцінна</a:t>
            </a:r>
            <a:r>
              <a:rPr lang="ru-RU" sz="2400" b="1" dirty="0"/>
              <a:t> </a:t>
            </a:r>
            <a:r>
              <a:rPr lang="ru-RU" sz="2400" b="1" dirty="0" err="1"/>
              <a:t>природна</a:t>
            </a:r>
            <a:r>
              <a:rPr lang="ru-RU" sz="2400" b="1" dirty="0"/>
              <a:t> </a:t>
            </a:r>
            <a:r>
              <a:rPr lang="ru-RU" sz="2400" b="1" dirty="0" err="1"/>
              <a:t>речовина</a:t>
            </a:r>
            <a:r>
              <a:rPr lang="ru-RU" sz="2400" b="1" dirty="0"/>
              <a:t> на </a:t>
            </a:r>
            <a:r>
              <a:rPr lang="ru-RU" sz="2400" b="1" dirty="0" err="1"/>
              <a:t>нашій</a:t>
            </a:r>
            <a:r>
              <a:rPr lang="ru-RU" sz="2400" b="1" dirty="0"/>
              <a:t> </a:t>
            </a:r>
            <a:r>
              <a:rPr lang="ru-RU" sz="2400" b="1" dirty="0" err="1"/>
              <a:t>планеті</a:t>
            </a:r>
            <a:r>
              <a:rPr lang="ru-RU" sz="2400" b="1" dirty="0"/>
              <a:t>. Вона </a:t>
            </a:r>
            <a:r>
              <a:rPr lang="ru-RU" sz="2400" b="1" dirty="0" err="1"/>
              <a:t>необхідна</a:t>
            </a:r>
            <a:r>
              <a:rPr lang="ru-RU" sz="2400" b="1" dirty="0"/>
              <a:t> для </a:t>
            </a:r>
            <a:r>
              <a:rPr lang="ru-RU" sz="2400" b="1" dirty="0" err="1"/>
              <a:t>життя</a:t>
            </a:r>
            <a:r>
              <a:rPr lang="ru-RU" sz="2400" b="1" dirty="0"/>
              <a:t> </a:t>
            </a:r>
            <a:r>
              <a:rPr lang="ru-RU" sz="2400" b="1" dirty="0" err="1"/>
              <a:t>всіх</a:t>
            </a:r>
            <a:r>
              <a:rPr lang="ru-RU" sz="2400" b="1" dirty="0"/>
              <a:t> </a:t>
            </a:r>
            <a:r>
              <a:rPr lang="ru-RU" sz="2400" b="1" dirty="0" err="1"/>
              <a:t>живих</a:t>
            </a:r>
            <a:r>
              <a:rPr lang="ru-RU" sz="2400" b="1" dirty="0"/>
              <a:t> </a:t>
            </a:r>
            <a:r>
              <a:rPr lang="ru-RU" sz="2400" b="1" dirty="0" err="1"/>
              <a:t>організмів</a:t>
            </a:r>
            <a:r>
              <a:rPr lang="ru-RU" sz="2400" b="1" dirty="0"/>
              <a:t>.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66906" y="1407924"/>
            <a:ext cx="3162838" cy="166184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uk-UA" sz="2400" b="1" dirty="0" smtClean="0"/>
              <a:t>Пригадай, у яких станах вода зустрічається в природі</a:t>
            </a:r>
            <a:endParaRPr lang="en-US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082140" y="1407924"/>
            <a:ext cx="3222173" cy="62770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Поясни вислів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093026" y="2125490"/>
            <a:ext cx="3222173" cy="94428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Без води і не </a:t>
            </a:r>
            <a:r>
              <a:rPr lang="ru-RU" sz="2800" b="1" dirty="0" err="1"/>
              <a:t>туди</a:t>
            </a:r>
            <a:r>
              <a:rPr lang="ru-RU" sz="2800" b="1" dirty="0"/>
              <a:t> і не </a:t>
            </a:r>
            <a:r>
              <a:rPr lang="ru-RU" sz="2800" b="1" dirty="0" err="1"/>
              <a:t>сюди</a:t>
            </a:r>
            <a:r>
              <a:rPr lang="ru-RU" sz="2800" b="1" dirty="0"/>
              <a:t>.</a:t>
            </a:r>
          </a:p>
        </p:txBody>
      </p:sp>
      <p:pic>
        <p:nvPicPr>
          <p:cNvPr id="10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057" y="1391308"/>
            <a:ext cx="2381857" cy="3569924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" b="99611" l="182" r="100000">
                        <a14:foregroundMark x1="7455" y1="51556" x2="12000" y2="41829"/>
                        <a14:foregroundMark x1="13273" y1="62840" x2="22364" y2="47082"/>
                        <a14:foregroundMark x1="28000" y1="64981" x2="33455" y2="51556"/>
                        <a14:foregroundMark x1="42364" y1="54669" x2="45818" y2="43580"/>
                        <a14:foregroundMark x1="48909" y1="62062" x2="56727" y2="49416"/>
                        <a14:foregroundMark x1="35091" y1="74319" x2="44545" y2="57588"/>
                        <a14:foregroundMark x1="19273" y1="82101" x2="26000" y2="68288"/>
                        <a14:foregroundMark x1="4364" y1="98054" x2="14182" y2="82296"/>
                        <a14:foregroundMark x1="2182" y1="79572" x2="12000" y2="63619"/>
                        <a14:foregroundMark x1="27636" y1="97471" x2="33273" y2="81712"/>
                        <a14:foregroundMark x1="44545" y1="85798" x2="50182" y2="76459"/>
                        <a14:foregroundMark x1="55818" y1="74708" x2="60182" y2="64981"/>
                        <a14:foregroundMark x1="65091" y1="66148" x2="69818" y2="57588"/>
                        <a14:foregroundMark x1="50000" y1="98054" x2="59091" y2="81712"/>
                        <a14:foregroundMark x1="63273" y1="82296" x2="69273" y2="71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87" y="3273316"/>
            <a:ext cx="1501972" cy="140366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325" y="3175975"/>
            <a:ext cx="1707748" cy="159834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5" b="98009" l="1719" r="100000">
                        <a14:foregroundMark x1="42969" y1="32080" x2="43906" y2="45133"/>
                        <a14:foregroundMark x1="60000" y1="50442" x2="61719" y2="31195"/>
                        <a14:foregroundMark x1="55000" y1="39159" x2="55781" y2="33186"/>
                        <a14:foregroundMark x1="48750" y1="34956" x2="48594" y2="31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68" y="4676977"/>
            <a:ext cx="2060299" cy="1455086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3202199" y="5031807"/>
            <a:ext cx="8271344" cy="139788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Послухай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суперечку</a:t>
            </a:r>
            <a:r>
              <a:rPr lang="ru-RU" sz="2400" b="1" dirty="0" smtClean="0"/>
              <a:t> </a:t>
            </a:r>
            <a:r>
              <a:rPr lang="ru-RU" sz="2400" b="1" dirty="0" err="1"/>
              <a:t>дощових</a:t>
            </a:r>
            <a:r>
              <a:rPr lang="ru-RU" sz="2400" b="1" dirty="0"/>
              <a:t> </a:t>
            </a:r>
            <a:r>
              <a:rPr lang="ru-RU" sz="2400" b="1" dirty="0" err="1"/>
              <a:t>крапельок</a:t>
            </a:r>
            <a:r>
              <a:rPr lang="ru-RU" sz="2400" b="1" dirty="0"/>
              <a:t>. </a:t>
            </a:r>
            <a:r>
              <a:rPr lang="ru-RU" sz="2400" b="1" dirty="0" err="1"/>
              <a:t>Кожна</a:t>
            </a:r>
            <a:r>
              <a:rPr lang="ru-RU" sz="2400" b="1" dirty="0"/>
              <a:t> з них </a:t>
            </a:r>
            <a:r>
              <a:rPr lang="ru-RU" sz="2400" b="1" dirty="0" smtClean="0"/>
              <a:t>доводить, </a:t>
            </a:r>
            <a:r>
              <a:rPr lang="ru-RU" sz="2400" b="1" dirty="0" err="1"/>
              <a:t>що</a:t>
            </a:r>
            <a:r>
              <a:rPr lang="ru-RU" sz="2400" b="1" dirty="0"/>
              <a:t> в </a:t>
            </a:r>
            <a:r>
              <a:rPr lang="ru-RU" sz="2400" b="1" dirty="0" err="1"/>
              <a:t>неї</a:t>
            </a:r>
            <a:r>
              <a:rPr lang="ru-RU" sz="2400" b="1" dirty="0"/>
              <a:t> </a:t>
            </a:r>
            <a:r>
              <a:rPr lang="ru-RU" sz="2400" b="1" dirty="0" err="1"/>
              <a:t>найважливіша</a:t>
            </a:r>
            <a:r>
              <a:rPr lang="ru-RU" sz="2400" b="1" dirty="0"/>
              <a:t> робота. </a:t>
            </a:r>
            <a:r>
              <a:rPr lang="ru-RU" sz="2400" b="1" dirty="0" err="1" smtClean="0"/>
              <a:t>Виріши</a:t>
            </a:r>
            <a:r>
              <a:rPr lang="ru-RU" sz="2400" b="1" dirty="0"/>
              <a:t>, </a:t>
            </a:r>
            <a:r>
              <a:rPr lang="ru-RU" sz="2400" b="1" dirty="0" err="1"/>
              <a:t>чи</a:t>
            </a:r>
            <a:r>
              <a:rPr lang="ru-RU" sz="2400" b="1" dirty="0"/>
              <a:t> є </a:t>
            </a:r>
            <a:r>
              <a:rPr lang="ru-RU" sz="2400" b="1" dirty="0" err="1"/>
              <a:t>серед</a:t>
            </a:r>
            <a:r>
              <a:rPr lang="ru-RU" sz="2400" b="1" dirty="0"/>
              <a:t> них </a:t>
            </a:r>
            <a:r>
              <a:rPr lang="ru-RU" sz="2400" b="1" dirty="0" err="1"/>
              <a:t>переможниця</a:t>
            </a:r>
            <a:r>
              <a:rPr lang="ru-RU" sz="2400" b="1" dirty="0"/>
              <a:t>. </a:t>
            </a:r>
            <a:r>
              <a:rPr lang="ru-RU" sz="2400" b="1" dirty="0" err="1"/>
              <a:t>Продовж</a:t>
            </a:r>
            <a:r>
              <a:rPr lang="ru-RU" sz="2400" b="1" dirty="0"/>
              <a:t> </a:t>
            </a:r>
            <a:r>
              <a:rPr lang="ru-RU" sz="2400" b="1" dirty="0" err="1"/>
              <a:t>розмову</a:t>
            </a:r>
            <a:r>
              <a:rPr lang="ru-RU" sz="2400" b="1" dirty="0"/>
              <a:t> </a:t>
            </a:r>
            <a:r>
              <a:rPr lang="ru-RU" sz="2400" b="1" dirty="0" err="1"/>
              <a:t>крапельок</a:t>
            </a:r>
            <a:r>
              <a:rPr lang="ru-RU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155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682054" y="538662"/>
            <a:ext cx="8083917" cy="87648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дощових крапельок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40" y="2950029"/>
            <a:ext cx="3599004" cy="2822748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410" y="2618202"/>
            <a:ext cx="3442919" cy="3154575"/>
          </a:xfrm>
          <a:prstGeom prst="rect">
            <a:avLst/>
          </a:prstGeom>
          <a:noFill/>
        </p:spPr>
      </p:pic>
      <p:sp>
        <p:nvSpPr>
          <p:cNvPr id="2" name="Скругленный прямоугольник 1"/>
          <p:cNvSpPr/>
          <p:nvPr/>
        </p:nvSpPr>
        <p:spPr>
          <a:xfrm>
            <a:off x="2682054" y="1534823"/>
            <a:ext cx="6096000" cy="919401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Я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напуваю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смачною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прісною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водою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всіх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рослини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тварин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і людей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311" y="2427216"/>
            <a:ext cx="2793945" cy="35365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9" t="5341" r="10071" b="9223"/>
          <a:stretch/>
        </p:blipFill>
        <p:spPr>
          <a:xfrm>
            <a:off x="393356" y="401170"/>
            <a:ext cx="1832480" cy="226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2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28" y="2451550"/>
            <a:ext cx="3363498" cy="3363498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292" y="2451550"/>
            <a:ext cx="3263450" cy="326345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2340428" y="1695889"/>
            <a:ext cx="8083917" cy="5107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Коли б не я, то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всі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стали би 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брудними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нечепурами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682054" y="538662"/>
            <a:ext cx="8083917" cy="87648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дощових крапельок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9" t="5341" r="10071" b="9223"/>
          <a:stretch/>
        </p:blipFill>
        <p:spPr>
          <a:xfrm>
            <a:off x="393356" y="401170"/>
            <a:ext cx="1832480" cy="226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682054" y="538662"/>
            <a:ext cx="8083917" cy="87648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дощових крапельок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682053" y="1462306"/>
            <a:ext cx="8497576" cy="919401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Якби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не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мої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сестрички-</a:t>
            </a:r>
            <a:r>
              <a:rPr lang="ru-RU" sz="2400" b="1" dirty="0" err="1" smtClean="0">
                <a:solidFill>
                  <a:schemeClr val="accent6">
                    <a:lumMod val="75000"/>
                  </a:schemeClr>
                </a:solidFill>
              </a:rPr>
              <a:t>крапельки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, то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всі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озера й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річки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пересохли б. А де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тоді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житимуть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водні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рослини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й </a:t>
            </a:r>
            <a:r>
              <a:rPr lang="ru-RU" sz="2400" b="1" dirty="0" err="1">
                <a:solidFill>
                  <a:schemeClr val="accent6">
                    <a:lumMod val="75000"/>
                  </a:schemeClr>
                </a:solidFill>
              </a:rPr>
              <a:t>тварини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9" t="5341" r="10071" b="9223"/>
          <a:stretch/>
        </p:blipFill>
        <p:spPr>
          <a:xfrm>
            <a:off x="393356" y="401170"/>
            <a:ext cx="1832480" cy="22673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836" y="2668475"/>
            <a:ext cx="4131359" cy="3589693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5" name="Скругленный прямоугольник 14"/>
          <p:cNvSpPr/>
          <p:nvPr/>
        </p:nvSpPr>
        <p:spPr>
          <a:xfrm>
            <a:off x="6836229" y="2934253"/>
            <a:ext cx="3842657" cy="119589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Поміркуй, яку </a:t>
            </a:r>
            <a:r>
              <a:rPr lang="uk-UA" sz="2400" b="1" dirty="0"/>
              <a:t>ще користь приносить вода?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6714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3481">
            <a:off x="7047556" y="3603069"/>
            <a:ext cx="2073140" cy="2960870"/>
          </a:xfrm>
          <a:prstGeom prst="round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927" y="3865032"/>
            <a:ext cx="1721516" cy="2493076"/>
          </a:xfrm>
          <a:prstGeom prst="round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313" y="3903235"/>
            <a:ext cx="1762125" cy="2547320"/>
          </a:xfrm>
          <a:prstGeom prst="round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175657" y="418920"/>
            <a:ext cx="10080171" cy="87648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Яку ще користь приносить вода?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0498">
            <a:off x="1676719" y="1546064"/>
            <a:ext cx="1776676" cy="2622487"/>
          </a:xfrm>
          <a:prstGeom prst="round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181">
            <a:off x="8093758" y="1595252"/>
            <a:ext cx="1778510" cy="2504812"/>
          </a:xfrm>
          <a:prstGeom prst="round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4557">
            <a:off x="402773" y="3774942"/>
            <a:ext cx="1716818" cy="2529567"/>
          </a:xfrm>
          <a:prstGeom prst="round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7962">
            <a:off x="9559354" y="3137472"/>
            <a:ext cx="2024017" cy="2873474"/>
          </a:xfrm>
          <a:prstGeom prst="round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11" y="1384962"/>
            <a:ext cx="1723828" cy="2569652"/>
          </a:xfrm>
          <a:prstGeom prst="round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624" y="1340636"/>
            <a:ext cx="1847377" cy="2658304"/>
          </a:xfrm>
          <a:prstGeom prst="round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54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6282" y="494529"/>
            <a:ext cx="8732066" cy="10621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Цікаво знати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59106" y="1718164"/>
            <a:ext cx="6274008" cy="420188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Більша частина організму людини – це вода. </a:t>
            </a:r>
          </a:p>
          <a:p>
            <a:pPr algn="ctr"/>
            <a:r>
              <a:rPr lang="uk-UA" sz="2800" b="1" dirty="0"/>
              <a:t>Якщо </a:t>
            </a:r>
            <a:r>
              <a:rPr lang="uk-UA" sz="2800" b="1" dirty="0" smtClean="0"/>
              <a:t>ти вживаєш </a:t>
            </a:r>
            <a:r>
              <a:rPr lang="uk-UA" sz="2800" b="1" dirty="0"/>
              <a:t>багато води і мікроелементів, то </a:t>
            </a:r>
            <a:r>
              <a:rPr lang="uk-UA" sz="2800" b="1" dirty="0" smtClean="0"/>
              <a:t>твій </a:t>
            </a:r>
            <a:r>
              <a:rPr lang="uk-UA" sz="2800" b="1" dirty="0"/>
              <a:t>мозок працює краще. Кмітливість і здатність до навчання залежить від споживаної води. </a:t>
            </a:r>
          </a:p>
          <a:p>
            <a:pPr algn="ctr"/>
            <a:r>
              <a:rPr lang="uk-UA" sz="2800" b="1" dirty="0"/>
              <a:t>Звичайна питна вода – найкорисніша. </a:t>
            </a:r>
            <a:endParaRPr lang="ru-RU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278" r="100000">
                        <a14:foregroundMark x1="50479" y1="24259" x2="53674" y2="20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24" r="24515"/>
          <a:stretch/>
        </p:blipFill>
        <p:spPr>
          <a:xfrm>
            <a:off x="9576000" y="1556655"/>
            <a:ext cx="2160000" cy="50237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13" y="1850572"/>
            <a:ext cx="1633109" cy="289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6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619</Words>
  <Application>Microsoft Office PowerPoint</Application>
  <PresentationFormat>Произвольный</PresentationFormat>
  <Paragraphs>93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78</cp:revision>
  <dcterms:created xsi:type="dcterms:W3CDTF">2018-01-05T16:38:53Z</dcterms:created>
  <dcterms:modified xsi:type="dcterms:W3CDTF">2024-03-20T19:28:00Z</dcterms:modified>
</cp:coreProperties>
</file>