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22" r:id="rId3"/>
    <p:sldId id="319" r:id="rId4"/>
    <p:sldId id="285" r:id="rId5"/>
    <p:sldId id="314" r:id="rId6"/>
    <p:sldId id="288" r:id="rId7"/>
    <p:sldId id="289" r:id="rId8"/>
    <p:sldId id="287" r:id="rId9"/>
    <p:sldId id="277" r:id="rId10"/>
    <p:sldId id="315" r:id="rId11"/>
    <p:sldId id="290" r:id="rId12"/>
    <p:sldId id="291" r:id="rId13"/>
    <p:sldId id="292" r:id="rId14"/>
    <p:sldId id="321" r:id="rId15"/>
    <p:sldId id="32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3114" y="4244001"/>
            <a:ext cx="891610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Що означають слова 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«</a:t>
            </a:r>
            <a:r>
              <a:rPr lang="uk-UA" sz="4800" b="1" dirty="0">
                <a:solidFill>
                  <a:schemeClr val="bg1"/>
                </a:solidFill>
              </a:rPr>
              <a:t>земля» і «ґрунт»?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46" y="1263863"/>
            <a:ext cx="4023923" cy="2514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6371" y="1511092"/>
            <a:ext cx="3984171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8314" y="494529"/>
            <a:ext cx="9779891" cy="10730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Розкажи за світлинами, яке значення має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ґрунт для рослин, тварин і людини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ÐÐ°ÑÑÐ¸Ð½ÐºÐ¸ Ð¿Ð¾ Ð·Ð°Ð¿ÑÐ¾ÑÑ Ð¿Ð¾Ð»Ðµ Ð¿ÑÐµÐ½Ð¸ÑÑ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r="13827" b="590"/>
          <a:stretch/>
        </p:blipFill>
        <p:spPr bwMode="auto">
          <a:xfrm>
            <a:off x="4444101" y="1680626"/>
            <a:ext cx="2977228" cy="2124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-1782" b="-1"/>
          <a:stretch/>
        </p:blipFill>
        <p:spPr bwMode="auto">
          <a:xfrm>
            <a:off x="969166" y="1668610"/>
            <a:ext cx="3245386" cy="21360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Ð¿Ð°ÑÐ½Ð¸Ðº Ð´Ð»Ñ Ð¿Ð¾Ð¼Ð¸Ð´Ð¾ÑÐ¾Ð²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6" y="3927929"/>
            <a:ext cx="3093962" cy="23204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Ð°ÑÑÐ¸Ð½ÐºÐ¸ Ð¿Ð¾ Ð·Ð°Ð¿ÑÐ¾ÑÑ Ð²Ð¸Ð½Ð¾Ð³ÑÐ°Ð´ ÑÐ°ÑÑÐµ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28" y="3943364"/>
            <a:ext cx="3434401" cy="22896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ºÐ¾ÑÐ¾Ð²Ð° Ð½Ð° Ð»ÑÐ³Ñ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 r="5734"/>
          <a:stretch/>
        </p:blipFill>
        <p:spPr bwMode="auto">
          <a:xfrm>
            <a:off x="7654718" y="1680626"/>
            <a:ext cx="3333487" cy="22026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Ð°ÑÑÐ¸Ð½ÐºÐ¸ Ð¿Ð¾ Ð·Ð°Ð¿ÑÐ¾ÑÑ ÑÐµÑÐ²ÑÐº ÑÑÑÑ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1865"/>
          <a:stretch/>
        </p:blipFill>
        <p:spPr bwMode="auto">
          <a:xfrm>
            <a:off x="7698262" y="4015015"/>
            <a:ext cx="3289944" cy="23372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6620" y="1681325"/>
            <a:ext cx="6213015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кам’янистій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землі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рослинність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бідна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А на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землі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родючим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ґрунтом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рослини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живляться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поживними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речовинами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ґрунту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тому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дивують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різномаїттям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ru-RU" sz="2000" b="1" dirty="0" smtClean="0"/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50222" y="3883284"/>
            <a:ext cx="612865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полях,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городах, в садах,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теплицях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люди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вирощують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зернові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овочеві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культури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фрукти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тощо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95682" y="1668610"/>
            <a:ext cx="4106642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Тварини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живляться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рослинами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виросли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ґрунті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 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тварини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живуть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ґрунті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сприяють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розпушенню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ґрунту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6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35652" y="494529"/>
            <a:ext cx="8732066" cy="7953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Поясни прислів’я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9334" y="1517407"/>
            <a:ext cx="5142352" cy="14543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Земля – тарілка, що покладеш, те й візьмеш.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4" b="7602"/>
          <a:stretch/>
        </p:blipFill>
        <p:spPr>
          <a:xfrm>
            <a:off x="6353398" y="1517408"/>
            <a:ext cx="4921900" cy="442446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59334" y="3074462"/>
            <a:ext cx="5289795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І </a:t>
            </a:r>
            <a:r>
              <a:rPr lang="ru-RU" sz="2400" b="1" dirty="0" err="1"/>
              <a:t>справді</a:t>
            </a:r>
            <a:r>
              <a:rPr lang="ru-RU" sz="2400" b="1" dirty="0"/>
              <a:t>, </a:t>
            </a:r>
            <a:r>
              <a:rPr lang="ru-RU" sz="2400" b="1" dirty="0" err="1"/>
              <a:t>ґ</a:t>
            </a:r>
            <a:r>
              <a:rPr lang="ru-RU" sz="2400" b="1" dirty="0" err="1" smtClean="0"/>
              <a:t>рунт</a:t>
            </a:r>
            <a:r>
              <a:rPr lang="ru-RU" sz="2400" b="1" dirty="0" smtClean="0"/>
              <a:t> </a:t>
            </a:r>
            <a:r>
              <a:rPr lang="ru-RU" sz="2400" b="1" dirty="0"/>
              <a:t>— </a:t>
            </a:r>
            <a:r>
              <a:rPr lang="ru-RU" sz="2400" b="1" dirty="0" err="1"/>
              <a:t>безцінне</a:t>
            </a:r>
            <a:r>
              <a:rPr lang="ru-RU" sz="2400" b="1" dirty="0"/>
              <a:t> </a:t>
            </a:r>
            <a:r>
              <a:rPr lang="ru-RU" sz="2400" b="1" dirty="0" err="1"/>
              <a:t>природне</a:t>
            </a:r>
            <a:r>
              <a:rPr lang="ru-RU" sz="2400" b="1" dirty="0"/>
              <a:t> </a:t>
            </a:r>
            <a:r>
              <a:rPr lang="ru-RU" sz="2400" b="1" dirty="0" err="1"/>
              <a:t>багатство</a:t>
            </a:r>
            <a:r>
              <a:rPr lang="ru-RU" sz="2400" b="1" dirty="0"/>
              <a:t> </a:t>
            </a:r>
            <a:r>
              <a:rPr lang="ru-RU" sz="2400" b="1" dirty="0" err="1" smtClean="0"/>
              <a:t>Землі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Якщо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дбати</a:t>
            </a:r>
            <a:r>
              <a:rPr lang="ru-RU" sz="2400" b="1" dirty="0" smtClean="0"/>
              <a:t> про </a:t>
            </a:r>
            <a:r>
              <a:rPr lang="ru-RU" sz="2400" b="1" dirty="0" err="1" smtClean="0"/>
              <a:t>нього</a:t>
            </a:r>
            <a:r>
              <a:rPr lang="ru-RU" sz="2400" b="1" dirty="0" smtClean="0"/>
              <a:t>, то </a:t>
            </a:r>
            <a:r>
              <a:rPr lang="ru-RU" sz="2400" b="1" dirty="0" err="1" smtClean="0"/>
              <a:t>він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віддячить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високими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врожаями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плодів</a:t>
            </a:r>
            <a:r>
              <a:rPr lang="ru-RU" sz="2400" b="1" dirty="0" smtClean="0"/>
              <a:t>, красою </a:t>
            </a:r>
            <a:r>
              <a:rPr lang="ru-RU" sz="2400" b="1" dirty="0" err="1" smtClean="0"/>
              <a:t>навколишнього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середовища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різномаїттям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</a:t>
            </a:r>
            <a:r>
              <a:rPr lang="ru-RU" sz="2400" b="1" dirty="0" smtClean="0"/>
              <a:t> і </a:t>
            </a:r>
            <a:r>
              <a:rPr lang="ru-RU" sz="2400" b="1" dirty="0" err="1" smtClean="0"/>
              <a:t>тварин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024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1596" y="657815"/>
            <a:ext cx="8732066" cy="78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1025" y="1508068"/>
            <a:ext cx="6255876" cy="10671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Що мають на думці, коли пишуть ці слова? З’єднай стрілочками й допиши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106" y="2970182"/>
            <a:ext cx="3252152" cy="857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Мають на увазі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-564" r="-406" b="8611"/>
          <a:stretch/>
        </p:blipFill>
        <p:spPr>
          <a:xfrm>
            <a:off x="9492343" y="4145051"/>
            <a:ext cx="1536107" cy="152548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3" y="2636787"/>
            <a:ext cx="1536107" cy="1315551"/>
          </a:xfrm>
          <a:prstGeom prst="round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3125" y="5638801"/>
            <a:ext cx="1192110" cy="11663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79" y="222787"/>
            <a:ext cx="2301766" cy="226499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26344" y="2970182"/>
            <a:ext cx="1822521" cy="857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земля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0790" y="4288972"/>
            <a:ext cx="1822521" cy="882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Земля</a:t>
            </a:r>
            <a:endParaRPr lang="ru-RU" sz="3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47905" y="4288972"/>
            <a:ext cx="3252152" cy="8712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Мають на увазі</a:t>
            </a:r>
            <a:endParaRPr lang="ru-RU" sz="3200" b="1" dirty="0"/>
          </a:p>
        </p:txBody>
      </p:sp>
      <p:pic>
        <p:nvPicPr>
          <p:cNvPr id="16" name="Picture 3" descr="D:\1 клас\3 Я досліджую світ\1 УРОКИ 2023\4 Людина і природа\№078 Чому нам потрібна вода\2024-03-16_1557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29" y="4288972"/>
            <a:ext cx="2338544" cy="92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1 клас\3 Я досліджую світ\1 УРОКИ 2023\4 Людина і природа\№078 Чому нам потрібна вода\2024-03-16_1557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29" y="2920033"/>
            <a:ext cx="2338544" cy="9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455640" y="2962371"/>
            <a:ext cx="1822521" cy="664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ґрунт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55639" y="4358564"/>
            <a:ext cx="1822521" cy="664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планета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8536173" y="3398961"/>
            <a:ext cx="95617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8635031" y="4749681"/>
            <a:ext cx="956170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3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9584" y="1594221"/>
            <a:ext cx="4201887" cy="16390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Роздивися зображення незвичної карти України. Які умови необхідні для вирощування всіх цих культурних рослин?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1594221"/>
            <a:ext cx="5762375" cy="43217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3125" y="5638801"/>
            <a:ext cx="1192110" cy="11663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1596" y="657815"/>
            <a:ext cx="8732066" cy="78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0470" y="3449850"/>
            <a:ext cx="4191001" cy="9262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Для того, щоб вирощувати рослини, потрібні: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9584" y="4408714"/>
            <a:ext cx="4191001" cy="9262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Сонце, вода, повітря, родючий ґрунт.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3" b="100000" l="0" r="100000">
                        <a14:foregroundMark x1="8993" y1="57563" x2="15988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28" y="1201448"/>
            <a:ext cx="4425675" cy="54427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8054" y="363900"/>
            <a:ext cx="8732066" cy="1007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Гра «Мікрофон»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04999" y="1512941"/>
            <a:ext cx="5523081" cy="9581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корисного ти </a:t>
            </a:r>
            <a:r>
              <a:rPr lang="uk-UA" sz="2800" b="1" dirty="0" err="1" smtClean="0"/>
              <a:t>дізнав</a:t>
            </a:r>
            <a:r>
              <a:rPr lang="uk-UA" sz="2800" b="1" dirty="0" smtClean="0"/>
              <a:t>(ла)ся </a:t>
            </a:r>
            <a:r>
              <a:rPr lang="uk-UA" sz="2800" b="1" dirty="0"/>
              <a:t>про </a:t>
            </a:r>
            <a:r>
              <a:rPr lang="uk-UA" sz="2800" b="1" dirty="0" smtClean="0"/>
              <a:t>землю?</a:t>
            </a:r>
            <a:endParaRPr lang="uk-UA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04999" y="3924641"/>
            <a:ext cx="5521028" cy="7253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Кому й для чого потрібен ґрунт?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2945" y="2698899"/>
            <a:ext cx="5523081" cy="9581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корисного ти </a:t>
            </a:r>
            <a:r>
              <a:rPr lang="uk-UA" sz="2800" b="1" dirty="0" err="1" smtClean="0"/>
              <a:t>дізнав</a:t>
            </a:r>
            <a:r>
              <a:rPr lang="uk-UA" sz="2800" b="1" dirty="0" smtClean="0"/>
              <a:t>(ла)ся </a:t>
            </a:r>
            <a:r>
              <a:rPr lang="uk-UA" sz="2800" b="1" dirty="0"/>
              <a:t>про </a:t>
            </a:r>
            <a:r>
              <a:rPr lang="uk-UA" sz="2800" b="1" dirty="0" smtClean="0"/>
              <a:t>ґрунт?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73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0043" y="431140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55371" y="1300438"/>
            <a:ext cx="7859486" cy="4426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рослини в горщиках. Оціни свій стан в кінці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4726273" y="4372299"/>
            <a:ext cx="247544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Втомив(ла)ся від завдань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356270" y="4484959"/>
            <a:ext cx="2106387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Дуже цікавий урок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2374959" y="5339161"/>
            <a:ext cx="2351314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Отримав(ла) задоволення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7024991" y="5339161"/>
            <a:ext cx="233127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Впорав(ла)ся із завданнями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Рослина в горщику емоджі 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5" y="1792464"/>
            <a:ext cx="2357357" cy="23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ослина в горщику емоджі 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95" y="1898889"/>
            <a:ext cx="2401327" cy="24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 Emoji 🪴 Tanaman Pot | KAMUS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0" y="297114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🪴 Plante En Pot Emo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97" y="1811245"/>
            <a:ext cx="2576615" cy="25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90253" y="4256247"/>
            <a:ext cx="235735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 ще не визначив(ла)ся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9" descr="D:\Картинки до тестів\Емоції Рослини в горщиках\potted-plant-whatsa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53" y="2957713"/>
            <a:ext cx="2270496" cy="22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773772" y="1408672"/>
            <a:ext cx="5252415" cy="28475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Знову наш шкільний дзвінок</a:t>
            </a:r>
          </a:p>
          <a:p>
            <a:pPr algn="ctr"/>
            <a:r>
              <a:rPr lang="uk-UA" sz="2800" b="1" dirty="0"/>
              <a:t>Кличе всіх нас на урок.</a:t>
            </a:r>
          </a:p>
          <a:p>
            <a:pPr algn="ctr"/>
            <a:r>
              <a:rPr lang="uk-UA" sz="2800" b="1" dirty="0"/>
              <a:t>Тож швиденько ти сідай,</a:t>
            </a:r>
          </a:p>
          <a:p>
            <a:pPr algn="ctr"/>
            <a:r>
              <a:rPr lang="uk-UA" sz="2800" b="1" dirty="0"/>
              <a:t>Новинки–</a:t>
            </a:r>
            <a:r>
              <a:rPr lang="uk-UA" sz="2800" b="1" dirty="0" err="1"/>
              <a:t>цікавинки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для </a:t>
            </a:r>
            <a:r>
              <a:rPr lang="uk-UA" sz="2800" b="1" dirty="0"/>
              <a:t>себе відкривай.</a:t>
            </a:r>
            <a:endParaRPr lang="ru-RU" sz="28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0043" y="431140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6813" y="427842"/>
            <a:ext cx="813601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Очікування від уроку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57400" y="1300438"/>
            <a:ext cx="8055426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Вправа «Вирости свою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рослину»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рослини в горщиках. Вибери ту, що співпадає з твоїми очікуваннями від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5035694" y="4579739"/>
            <a:ext cx="2002971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Втомлюсь від завдань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356270" y="4484959"/>
            <a:ext cx="1665514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Цікаві знання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2374959" y="5339161"/>
            <a:ext cx="2351314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Отримаю задоволення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7024991" y="5339161"/>
            <a:ext cx="233127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Впораюсь із завданнями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Рослина в горщику емоджі 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5" y="1898889"/>
            <a:ext cx="2357357" cy="23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ослина в горщику емоджі 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49" y="2178411"/>
            <a:ext cx="2401327" cy="24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 Emoji 🪴 Tanaman Pot | KAMUS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0" y="297114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🪴 Plante En Pot Emo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291" y="2003123"/>
            <a:ext cx="2576615" cy="25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90253" y="4256247"/>
            <a:ext cx="235735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Хвилююсь, що не зрозумію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9" descr="D:\Картинки до тестів\Емоції Рослини в горщиках\potted-plant-whatsa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53" y="2957713"/>
            <a:ext cx="2270496" cy="22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449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2469" y="582240"/>
            <a:ext cx="8732066" cy="7567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77451" y="4896601"/>
            <a:ext cx="4628692" cy="9948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Якою буває земля?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7451" y="1548333"/>
            <a:ext cx="4628692" cy="22454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err="1"/>
              <a:t>Ні</a:t>
            </a:r>
            <a:r>
              <a:rPr lang="ru-RU" sz="2800" b="1" dirty="0"/>
              <a:t> </a:t>
            </a:r>
            <a:r>
              <a:rPr lang="ru-RU" sz="2800" b="1" dirty="0" err="1"/>
              <a:t>потилиці</a:t>
            </a:r>
            <a:r>
              <a:rPr lang="ru-RU" sz="2800" b="1" dirty="0"/>
              <a:t>, </a:t>
            </a:r>
            <a:r>
              <a:rPr lang="ru-RU" sz="2800" b="1" dirty="0" err="1"/>
              <a:t>ні</a:t>
            </a:r>
            <a:r>
              <a:rPr lang="ru-RU" sz="2800" b="1" dirty="0"/>
              <a:t> </a:t>
            </a:r>
            <a:r>
              <a:rPr lang="ru-RU" sz="2800" b="1" dirty="0" err="1"/>
              <a:t>обличчя</a:t>
            </a:r>
            <a:r>
              <a:rPr lang="ru-RU" sz="2800" b="1" dirty="0"/>
              <a:t>, </a:t>
            </a:r>
            <a:endParaRPr lang="en-US" sz="2800" b="1" dirty="0" smtClean="0"/>
          </a:p>
          <a:p>
            <a:pPr algn="ctr" fontAlgn="base"/>
            <a:r>
              <a:rPr lang="ru-RU" sz="2800" b="1" dirty="0" err="1" smtClean="0"/>
              <a:t>ні</a:t>
            </a:r>
            <a:r>
              <a:rPr lang="ru-RU" sz="2800" b="1" dirty="0" smtClean="0"/>
              <a:t> </a:t>
            </a:r>
            <a:r>
              <a:rPr lang="ru-RU" sz="2800" b="1" dirty="0"/>
              <a:t>початку, </a:t>
            </a:r>
            <a:r>
              <a:rPr lang="ru-RU" sz="2800" b="1" dirty="0" err="1"/>
              <a:t>ні</a:t>
            </a:r>
            <a:r>
              <a:rPr lang="ru-RU" sz="2800" b="1" dirty="0"/>
              <a:t> </a:t>
            </a:r>
            <a:r>
              <a:rPr lang="ru-RU" sz="2800" b="1" dirty="0" err="1"/>
              <a:t>кінця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pPr algn="ctr" fontAlgn="base"/>
            <a:r>
              <a:rPr lang="ru-RU" sz="2800" b="1" dirty="0" smtClean="0"/>
              <a:t>Як </a:t>
            </a:r>
            <a:r>
              <a:rPr lang="ru-RU" sz="2800" b="1" dirty="0"/>
              <a:t>по </a:t>
            </a:r>
            <a:r>
              <a:rPr lang="ru-RU" sz="2800" b="1" dirty="0" err="1"/>
              <a:t>ній</a:t>
            </a:r>
            <a:r>
              <a:rPr lang="ru-RU" sz="2800" b="1" dirty="0"/>
              <a:t> </a:t>
            </a:r>
            <a:r>
              <a:rPr lang="ru-RU" sz="2800" b="1" dirty="0" err="1"/>
              <a:t>ти</a:t>
            </a:r>
            <a:r>
              <a:rPr lang="ru-RU" sz="2800" b="1" dirty="0"/>
              <a:t> не </a:t>
            </a:r>
            <a:r>
              <a:rPr lang="ru-RU" sz="2800" b="1" dirty="0" err="1"/>
              <a:t>підеш</a:t>
            </a:r>
            <a:r>
              <a:rPr lang="ru-RU" sz="2800" b="1" dirty="0"/>
              <a:t> – </a:t>
            </a:r>
            <a:endParaRPr lang="en-US" sz="2800" b="1" dirty="0" smtClean="0"/>
          </a:p>
          <a:p>
            <a:pPr algn="ctr" fontAlgn="base"/>
            <a:r>
              <a:rPr lang="ru-RU" sz="2800" b="1" dirty="0" err="1" smtClean="0"/>
              <a:t>кінця</a:t>
            </a:r>
            <a:r>
              <a:rPr lang="ru-RU" sz="2800" b="1" dirty="0" smtClean="0"/>
              <a:t>-краю не </a:t>
            </a:r>
            <a:r>
              <a:rPr lang="ru-RU" sz="2800" b="1" dirty="0" err="1" smtClean="0"/>
              <a:t>знайдеш</a:t>
            </a:r>
            <a:r>
              <a:rPr lang="ru-RU" sz="2800" b="1" dirty="0" smtClean="0"/>
              <a:t>.</a:t>
            </a:r>
            <a:endParaRPr lang="en-US" sz="28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30" y="1598523"/>
            <a:ext cx="2604234" cy="390322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-564" r="-406" b="8611"/>
          <a:stretch/>
        </p:blipFill>
        <p:spPr>
          <a:xfrm>
            <a:off x="5301343" y="1463732"/>
            <a:ext cx="3212366" cy="3190150"/>
          </a:xfrm>
          <a:prstGeom prst="ellipse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299704" y="3964902"/>
            <a:ext cx="2386668" cy="7205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Земля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9048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14615" y="1485129"/>
            <a:ext cx="3332842" cy="6702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Земля – це планета </a:t>
            </a:r>
            <a:endParaRPr lang="ru-RU" sz="2800" b="1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r="19576"/>
          <a:stretch/>
        </p:blipFill>
        <p:spPr>
          <a:xfrm>
            <a:off x="527050" y="2328152"/>
            <a:ext cx="3240000" cy="303024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370850" y="1485129"/>
            <a:ext cx="3363213" cy="996814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Земля – це поверхня планети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36" y="2917371"/>
            <a:ext cx="4016308" cy="244102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56" y="2917371"/>
            <a:ext cx="3505958" cy="244102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211356" y="1485129"/>
            <a:ext cx="3318339" cy="9968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Ґрунт</a:t>
            </a:r>
            <a:r>
              <a:rPr lang="ru-RU" sz="2800" b="1" dirty="0" smtClean="0"/>
              <a:t> - </a:t>
            </a:r>
            <a:r>
              <a:rPr lang="ru-RU" sz="2800" b="1" dirty="0" err="1" smtClean="0"/>
              <a:t>це</a:t>
            </a:r>
            <a:r>
              <a:rPr lang="ru-RU" sz="2800" b="1" dirty="0" smtClean="0"/>
              <a:t> </a:t>
            </a:r>
            <a:r>
              <a:rPr lang="ru-RU" sz="2800" b="1" dirty="0" err="1"/>
              <a:t>верхній</a:t>
            </a:r>
            <a:r>
              <a:rPr lang="ru-RU" sz="2800" b="1" dirty="0"/>
              <a:t> шар </a:t>
            </a:r>
            <a:r>
              <a:rPr lang="ru-RU" sz="2800" b="1" dirty="0" err="1"/>
              <a:t>землі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76400" y="489857"/>
            <a:ext cx="8752114" cy="7642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Якою буває земля?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2799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5142" r="10397" b="16157"/>
          <a:stretch/>
        </p:blipFill>
        <p:spPr>
          <a:xfrm>
            <a:off x="7838242" y="3966149"/>
            <a:ext cx="3286939" cy="21080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0286" y="1506919"/>
            <a:ext cx="1057959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І </a:t>
            </a:r>
            <a:r>
              <a:rPr lang="ru-RU" sz="2400" b="1" dirty="0" err="1"/>
              <a:t>справді</a:t>
            </a:r>
            <a:r>
              <a:rPr lang="ru-RU" sz="2400" b="1" dirty="0"/>
              <a:t>, земля </a:t>
            </a:r>
            <a:r>
              <a:rPr lang="ru-RU" sz="2400" b="1" dirty="0" err="1"/>
              <a:t>буває</a:t>
            </a:r>
            <a:r>
              <a:rPr lang="ru-RU" sz="2400" b="1" dirty="0"/>
              <a:t> </a:t>
            </a:r>
            <a:r>
              <a:rPr lang="ru-RU" sz="2400" b="1" dirty="0" err="1"/>
              <a:t>різна</a:t>
            </a:r>
            <a:r>
              <a:rPr lang="ru-RU" sz="2400" b="1" dirty="0"/>
              <a:t>: </a:t>
            </a:r>
            <a:r>
              <a:rPr lang="ru-RU" sz="2400" b="1" dirty="0" err="1"/>
              <a:t>кам’яниста</a:t>
            </a:r>
            <a:r>
              <a:rPr lang="ru-RU" sz="2400" b="1" dirty="0"/>
              <a:t>, </a:t>
            </a:r>
            <a:r>
              <a:rPr lang="ru-RU" sz="2400" b="1" dirty="0" err="1"/>
              <a:t>піщана</a:t>
            </a:r>
            <a:r>
              <a:rPr lang="ru-RU" sz="2400" b="1" dirty="0"/>
              <a:t>, гола й </a:t>
            </a:r>
            <a:r>
              <a:rPr lang="ru-RU" sz="2400" b="1" dirty="0" err="1"/>
              <a:t>геть</a:t>
            </a:r>
            <a:r>
              <a:rPr lang="ru-RU" sz="2400" b="1" dirty="0"/>
              <a:t> </a:t>
            </a:r>
            <a:r>
              <a:rPr lang="ru-RU" sz="2400" b="1" dirty="0" err="1"/>
              <a:t>безплідна</a:t>
            </a:r>
            <a:r>
              <a:rPr lang="ru-RU" sz="2400" b="1" dirty="0"/>
              <a:t>. Але </a:t>
            </a:r>
            <a:r>
              <a:rPr lang="ru-RU" sz="2400" b="1" dirty="0" err="1"/>
              <a:t>частіше</a:t>
            </a:r>
            <a:r>
              <a:rPr lang="ru-RU" sz="2400" b="1" dirty="0"/>
              <a:t> вона </a:t>
            </a:r>
            <a:r>
              <a:rPr lang="ru-RU" sz="2400" b="1" dirty="0" err="1"/>
              <a:t>вкрита</a:t>
            </a:r>
            <a:r>
              <a:rPr lang="ru-RU" sz="2400" b="1" dirty="0"/>
              <a:t> килимом </a:t>
            </a:r>
            <a:r>
              <a:rPr lang="ru-RU" sz="2400" b="1" dirty="0" err="1" smtClean="0"/>
              <a:t>зелених</a:t>
            </a:r>
            <a:r>
              <a:rPr lang="ru-RU" sz="2400" b="1" dirty="0" smtClean="0"/>
              <a:t> </a:t>
            </a:r>
            <a:r>
              <a:rPr lang="ru-RU" sz="2400" b="1" dirty="0" err="1"/>
              <a:t>рослин</a:t>
            </a:r>
            <a:r>
              <a:rPr lang="ru-RU" sz="2400" b="1" dirty="0"/>
              <a:t>. </a:t>
            </a:r>
            <a:r>
              <a:rPr lang="ru-RU" sz="2400" b="1" dirty="0" err="1" smtClean="0"/>
              <a:t>Саме</a:t>
            </a:r>
            <a:r>
              <a:rPr lang="ru-RU" sz="2400" b="1" dirty="0" smtClean="0"/>
              <a:t> </a:t>
            </a:r>
            <a:r>
              <a:rPr lang="ru-RU" sz="2400" b="1" dirty="0" err="1"/>
              <a:t>така</a:t>
            </a:r>
            <a:r>
              <a:rPr lang="ru-RU" sz="2400" b="1" dirty="0"/>
              <a:t> </a:t>
            </a:r>
            <a:r>
              <a:rPr lang="ru-RU" sz="2400" b="1" dirty="0" err="1"/>
              <a:t>родюча</a:t>
            </a:r>
            <a:r>
              <a:rPr lang="ru-RU" sz="2400" b="1" dirty="0"/>
              <a:t> земля і є </a:t>
            </a:r>
            <a:r>
              <a:rPr lang="ru-RU" sz="2400" b="1" dirty="0" err="1"/>
              <a:t>ґрунтом</a:t>
            </a:r>
            <a:r>
              <a:rPr lang="ru-RU" sz="2400" b="1" dirty="0"/>
              <a:t>. </a:t>
            </a:r>
            <a:r>
              <a:rPr lang="ru-RU" sz="2400" b="1" dirty="0" err="1">
                <a:solidFill>
                  <a:srgbClr val="FFFF00"/>
                </a:solidFill>
              </a:rPr>
              <a:t>Ґрунт</a:t>
            </a:r>
            <a:r>
              <a:rPr lang="ru-RU" sz="2400" b="1" dirty="0">
                <a:solidFill>
                  <a:srgbClr val="FFFF00"/>
                </a:solidFill>
              </a:rPr>
              <a:t> — </a:t>
            </a:r>
            <a:r>
              <a:rPr lang="ru-RU" sz="2400" b="1" dirty="0" err="1">
                <a:solidFill>
                  <a:srgbClr val="FFFF00"/>
                </a:solidFill>
              </a:rPr>
              <a:t>безцінне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природне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багатство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Землі</a:t>
            </a:r>
            <a:r>
              <a:rPr lang="ru-RU" sz="2400" b="1" dirty="0">
                <a:solidFill>
                  <a:srgbClr val="FFFF00"/>
                </a:solidFill>
              </a:rPr>
              <a:t> — </a:t>
            </a:r>
            <a:r>
              <a:rPr lang="ru-RU" sz="2400" b="1" dirty="0" err="1">
                <a:solidFill>
                  <a:srgbClr val="FFFF00"/>
                </a:solidFill>
              </a:rPr>
              <a:t>нашої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планети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3024" y="614272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Завжди дивися собі під ноги</a:t>
            </a:r>
            <a:endParaRPr lang="ru-RU" sz="4000" b="1" dirty="0"/>
          </a:p>
        </p:txBody>
      </p:sp>
      <p:pic>
        <p:nvPicPr>
          <p:cNvPr id="2050" name="Picture 2" descr="Природна зона Пустеля і напівпустеля – план опису (4 клас), характеристика  повідомл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6" y="2814017"/>
            <a:ext cx="2756285" cy="18341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4.suspilne.media/images/resize/1020x1.78/00b632baaa3beb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24" y="3252960"/>
            <a:ext cx="3594461" cy="20192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Ґрунт рослинний - ТОРФ З ДОСТАВКОЮ по Києву та Київській області. Торф  Стоян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97" y="2814017"/>
            <a:ext cx="5683714" cy="36592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4257" y="527186"/>
            <a:ext cx="9221003" cy="9068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У ґрунті мешкають </a:t>
            </a:r>
            <a:r>
              <a:rPr lang="ru-RU" sz="4000" b="1" dirty="0" err="1" smtClean="0">
                <a:solidFill>
                  <a:schemeClr val="bg1"/>
                </a:solidFill>
              </a:rPr>
              <a:t>деякі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тварини</a:t>
            </a:r>
            <a:r>
              <a:rPr lang="uk-UA" sz="4000" b="1" dirty="0" smtClean="0"/>
              <a:t> </a:t>
            </a:r>
            <a:endParaRPr lang="ru-RU" sz="4000" b="1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7342" y="1796143"/>
            <a:ext cx="3778528" cy="21478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Дощові черв’яки, комахи, личинки комах, слимаки</a:t>
            </a:r>
            <a:r>
              <a:rPr lang="uk-UA" sz="2400" b="1" dirty="0"/>
              <a:t>, </a:t>
            </a:r>
            <a:r>
              <a:rPr lang="uk-UA" sz="2400" b="1" dirty="0" smtClean="0"/>
              <a:t>капустянка, землерийки</a:t>
            </a:r>
            <a:r>
              <a:rPr lang="uk-UA" sz="2400" b="1" dirty="0"/>
              <a:t>, кроти, </a:t>
            </a:r>
            <a:r>
              <a:rPr lang="uk-UA" sz="2400" b="1" dirty="0" err="1" smtClean="0"/>
              <a:t>мишовидні</a:t>
            </a:r>
            <a:r>
              <a:rPr lang="uk-UA" sz="2400" b="1" dirty="0" smtClean="0"/>
              <a:t> </a:t>
            </a:r>
            <a:r>
              <a:rPr lang="uk-UA" sz="2400" b="1" dirty="0"/>
              <a:t>гризуни</a:t>
            </a:r>
            <a:r>
              <a:rPr lang="uk-UA" sz="2400" b="1" dirty="0" smtClean="0"/>
              <a:t>.</a:t>
            </a:r>
            <a:endParaRPr lang="uk-UA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7342" y="3992397"/>
            <a:ext cx="3778529" cy="16947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Багато</a:t>
            </a:r>
            <a:r>
              <a:rPr lang="ru-RU" sz="2400" b="1" dirty="0" smtClean="0"/>
              <a:t> </a:t>
            </a:r>
            <a:r>
              <a:rPr lang="ru-RU" sz="2400" b="1" dirty="0" err="1"/>
              <a:t>ґрунтових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 </a:t>
            </a:r>
            <a:r>
              <a:rPr lang="ru-RU" sz="2400" b="1" dirty="0" err="1"/>
              <a:t>харчуються</a:t>
            </a:r>
            <a:r>
              <a:rPr lang="ru-RU" sz="2400" b="1" dirty="0"/>
              <a:t> </a:t>
            </a:r>
            <a:r>
              <a:rPr lang="ru-RU" sz="2400" b="1" dirty="0" err="1"/>
              <a:t>корінням</a:t>
            </a:r>
            <a:r>
              <a:rPr lang="ru-RU" sz="2400" b="1" dirty="0"/>
              <a:t>, </a:t>
            </a:r>
            <a:r>
              <a:rPr lang="ru-RU" sz="2400" b="1" dirty="0" err="1"/>
              <a:t>бульбами</a:t>
            </a:r>
            <a:r>
              <a:rPr lang="ru-RU" sz="2400" b="1" dirty="0"/>
              <a:t>, </a:t>
            </a:r>
            <a:r>
              <a:rPr lang="ru-RU" sz="2400" b="1" dirty="0" err="1"/>
              <a:t>цибулинами</a:t>
            </a:r>
            <a:r>
              <a:rPr lang="ru-RU" sz="2400" b="1" dirty="0"/>
              <a:t> </a:t>
            </a:r>
            <a:r>
              <a:rPr lang="ru-RU" sz="2400" b="1" dirty="0" err="1"/>
              <a:t>рослин</a:t>
            </a:r>
            <a:r>
              <a:rPr lang="ru-RU" sz="2400" b="1" dirty="0"/>
              <a:t>. </a:t>
            </a:r>
          </a:p>
        </p:txBody>
      </p:sp>
      <p:pic>
        <p:nvPicPr>
          <p:cNvPr id="1026" name="Picture 2" descr="Ґру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84" y="1524669"/>
            <a:ext cx="73914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7748" y="527775"/>
            <a:ext cx="8732066" cy="822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1698" y="2382656"/>
            <a:ext cx="4730751" cy="2591458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Ґрунт</a:t>
            </a:r>
            <a:r>
              <a:rPr lang="ru-RU" sz="3200" b="1" dirty="0"/>
              <a:t> — </a:t>
            </a:r>
            <a:r>
              <a:rPr lang="ru-RU" sz="3200" b="1" dirty="0" err="1"/>
              <a:t>це</a:t>
            </a:r>
            <a:r>
              <a:rPr lang="ru-RU" sz="3200" b="1" dirty="0"/>
              <a:t> </a:t>
            </a:r>
            <a:r>
              <a:rPr lang="ru-RU" sz="3200" b="1" dirty="0" err="1"/>
              <a:t>верхній</a:t>
            </a:r>
            <a:r>
              <a:rPr lang="ru-RU" sz="3200" b="1" dirty="0"/>
              <a:t> </a:t>
            </a:r>
            <a:r>
              <a:rPr lang="ru-RU" sz="3200" b="1" dirty="0" err="1"/>
              <a:t>родючий</a:t>
            </a:r>
            <a:r>
              <a:rPr lang="ru-RU" sz="3200" b="1" dirty="0"/>
              <a:t> шар </a:t>
            </a:r>
            <a:r>
              <a:rPr lang="ru-RU" sz="3200" b="1" dirty="0" err="1"/>
              <a:t>землі</a:t>
            </a:r>
            <a:r>
              <a:rPr lang="ru-RU" sz="3200" b="1" dirty="0"/>
              <a:t>, де </a:t>
            </a:r>
            <a:r>
              <a:rPr lang="ru-RU" sz="3200" b="1" dirty="0" err="1"/>
              <a:t>ростуть</a:t>
            </a:r>
            <a:r>
              <a:rPr lang="ru-RU" sz="3200" b="1" dirty="0"/>
              <a:t> </a:t>
            </a:r>
            <a:r>
              <a:rPr lang="ru-RU" sz="3200" b="1" dirty="0" err="1"/>
              <a:t>рослини</a:t>
            </a:r>
            <a:r>
              <a:rPr lang="ru-RU" sz="3200" b="1" dirty="0"/>
              <a:t> і </a:t>
            </a:r>
            <a:r>
              <a:rPr lang="ru-RU" sz="3200" b="1" dirty="0" err="1"/>
              <a:t>живуть</a:t>
            </a:r>
            <a:r>
              <a:rPr lang="ru-RU" sz="3200" b="1" dirty="0"/>
              <a:t> </a:t>
            </a:r>
            <a:r>
              <a:rPr lang="ru-RU" sz="3200" b="1" dirty="0" err="1"/>
              <a:t>різні</a:t>
            </a:r>
            <a:r>
              <a:rPr lang="ru-RU" sz="3200" b="1" dirty="0"/>
              <a:t> </a:t>
            </a:r>
            <a:r>
              <a:rPr lang="ru-RU" sz="3200" b="1" dirty="0" err="1"/>
              <a:t>живі</a:t>
            </a:r>
            <a:r>
              <a:rPr lang="ru-RU" sz="3200" b="1" dirty="0"/>
              <a:t> </a:t>
            </a:r>
            <a:r>
              <a:rPr lang="ru-RU" sz="3200" b="1" dirty="0" err="1"/>
              <a:t>істоти</a:t>
            </a:r>
            <a:r>
              <a:rPr lang="ru-RU" sz="3200" b="1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/>
        </p:blipFill>
        <p:spPr>
          <a:xfrm>
            <a:off x="5804247" y="1522984"/>
            <a:ext cx="4896410" cy="47696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7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94138" y="494529"/>
            <a:ext cx="8732066" cy="733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068" y="1228180"/>
            <a:ext cx="9031524" cy="50802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154232" y="393802"/>
            <a:ext cx="2340836" cy="16687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458994"/>
            <a:ext cx="12328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</a:t>
            </a:r>
            <a:r>
              <a:rPr lang="ru-RU" sz="1600" dirty="0" smtClean="0"/>
              <a:t>«З </a:t>
            </a:r>
            <a:r>
              <a:rPr lang="ru-RU" sz="1600" dirty="0" err="1"/>
              <a:t>любов'ю</a:t>
            </a:r>
            <a:r>
              <a:rPr lang="ru-RU" sz="1600" dirty="0"/>
              <a:t> до </a:t>
            </a:r>
            <a:r>
              <a:rPr lang="ru-RU" sz="1600" dirty="0" err="1" smtClean="0"/>
              <a:t>дітей</a:t>
            </a:r>
            <a:r>
              <a:rPr lang="ru-RU" sz="1600" dirty="0" smtClean="0"/>
              <a:t>» </a:t>
            </a:r>
            <a:r>
              <a:rPr lang="ru-RU" sz="1600" dirty="0"/>
              <a:t>- </a:t>
            </a:r>
            <a:r>
              <a:rPr lang="ru-RU" sz="1600" dirty="0" err="1"/>
              <a:t>Дитячі</a:t>
            </a:r>
            <a:r>
              <a:rPr lang="ru-RU" sz="1600" dirty="0"/>
              <a:t> </a:t>
            </a:r>
            <a:r>
              <a:rPr lang="ru-RU" sz="1600" dirty="0" err="1"/>
              <a:t>пісні</a:t>
            </a:r>
            <a:r>
              <a:rPr lang="ru-RU" sz="1600" dirty="0"/>
              <a:t>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555</Words>
  <Application>Microsoft Office PowerPoint</Application>
  <PresentationFormat>Произвольный</PresentationFormat>
  <Paragraphs>103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89</cp:revision>
  <dcterms:created xsi:type="dcterms:W3CDTF">2018-01-05T16:38:53Z</dcterms:created>
  <dcterms:modified xsi:type="dcterms:W3CDTF">2024-03-31T09:01:49Z</dcterms:modified>
</cp:coreProperties>
</file>