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6" r:id="rId3"/>
    <p:sldId id="317" r:id="rId4"/>
    <p:sldId id="318" r:id="rId5"/>
    <p:sldId id="320" r:id="rId6"/>
    <p:sldId id="298" r:id="rId7"/>
    <p:sldId id="287" r:id="rId8"/>
    <p:sldId id="309" r:id="rId9"/>
    <p:sldId id="322" r:id="rId10"/>
    <p:sldId id="323" r:id="rId11"/>
    <p:sldId id="324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9456" y="4197154"/>
            <a:ext cx="997131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Чому </a:t>
            </a:r>
            <a:r>
              <a:rPr lang="uk-UA" sz="4800" b="1" dirty="0" smtClean="0">
                <a:solidFill>
                  <a:schemeClr val="bg1"/>
                </a:solidFill>
              </a:rPr>
              <a:t>кажуть, що </a:t>
            </a:r>
            <a:r>
              <a:rPr lang="uk-UA" sz="4800" b="1" dirty="0">
                <a:solidFill>
                  <a:schemeClr val="bg1"/>
                </a:solidFill>
              </a:rPr>
              <a:t>родючий ґрунт — «батько» врожаю?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2541" y="1457979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81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ÐÐ°ÑÑÐ¸Ð½ÐºÐ¸ Ð¿Ð¾ Ð·Ð°Ð¿ÑÐ¾ÑÑ Ð³ÑÑÐ½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1079714"/>
            <a:ext cx="3777343" cy="269701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" b="100000" l="0" r="100000">
                        <a14:foregroundMark x1="8993" y1="57563" x2="15988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28" y="1201448"/>
            <a:ext cx="4425675" cy="54427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88054" y="363900"/>
            <a:ext cx="8732066" cy="837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Гра «Мікрофон»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3534" y="1360540"/>
            <a:ext cx="6148123" cy="642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корисного ти </a:t>
            </a:r>
            <a:r>
              <a:rPr lang="uk-UA" sz="2400" b="1" dirty="0" err="1" smtClean="0"/>
              <a:t>дізнав</a:t>
            </a:r>
            <a:r>
              <a:rPr lang="uk-UA" sz="2400" b="1" dirty="0" smtClean="0"/>
              <a:t>(ла)ся </a:t>
            </a:r>
            <a:r>
              <a:rPr lang="uk-UA" sz="2400" b="1" dirty="0"/>
              <a:t>про </a:t>
            </a:r>
            <a:r>
              <a:rPr lang="uk-UA" sz="2400" b="1" dirty="0" smtClean="0"/>
              <a:t>ґрунт?</a:t>
            </a:r>
            <a:endParaRPr lang="uk-UA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705" y="3154004"/>
            <a:ext cx="4896266" cy="5253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Пригадай склад ґрунту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534" y="2048535"/>
            <a:ext cx="6148123" cy="1079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Ґрунт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верхній</a:t>
            </a:r>
            <a:r>
              <a:rPr lang="ru-RU" sz="2400" b="1" dirty="0"/>
              <a:t> </a:t>
            </a:r>
            <a:r>
              <a:rPr lang="ru-RU" sz="2400" b="1" dirty="0" err="1"/>
              <a:t>родючий</a:t>
            </a:r>
            <a:r>
              <a:rPr lang="ru-RU" sz="2400" b="1" dirty="0"/>
              <a:t> шар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де </a:t>
            </a:r>
            <a:r>
              <a:rPr lang="ru-RU" sz="2400" b="1" dirty="0" err="1"/>
              <a:t>ростуть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й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7706" y="3757590"/>
            <a:ext cx="4896266" cy="9741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err="1"/>
              <a:t>Ґрунт</a:t>
            </a:r>
            <a:r>
              <a:rPr lang="ru-RU" sz="2400" b="1" dirty="0"/>
              <a:t> </a:t>
            </a:r>
            <a:r>
              <a:rPr lang="ru-RU" sz="2400" b="1" dirty="0" err="1"/>
              <a:t>складається</a:t>
            </a:r>
            <a:r>
              <a:rPr lang="ru-RU" sz="2400" b="1" dirty="0"/>
              <a:t> з </a:t>
            </a:r>
            <a:r>
              <a:rPr lang="ru-RU" sz="2400" b="1" dirty="0"/>
              <a:t>води,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, </a:t>
            </a:r>
            <a:r>
              <a:rPr lang="ru-RU" sz="2400" b="1" dirty="0"/>
              <a:t>перегною</a:t>
            </a:r>
            <a:r>
              <a:rPr lang="ru-RU" sz="2400" b="1" dirty="0"/>
              <a:t>, </a:t>
            </a:r>
            <a:r>
              <a:rPr lang="ru-RU" sz="2400" b="1" dirty="0" err="1"/>
              <a:t>глини</a:t>
            </a:r>
            <a:r>
              <a:rPr lang="ru-RU" sz="2400" b="1" dirty="0"/>
              <a:t>, </a:t>
            </a:r>
            <a:r>
              <a:rPr lang="ru-RU" sz="2400" b="1" dirty="0" err="1" smtClean="0"/>
              <a:t>піску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3534" y="4841162"/>
            <a:ext cx="6148123" cy="895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Запам’ятай</a:t>
            </a:r>
            <a:r>
              <a:rPr lang="ru-RU" sz="2400" b="1" dirty="0" smtClean="0"/>
              <a:t>! 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 </a:t>
            </a:r>
            <a:r>
              <a:rPr lang="ru-RU" sz="2400" b="1" dirty="0" err="1"/>
              <a:t>багата</a:t>
            </a:r>
            <a:r>
              <a:rPr lang="ru-RU" sz="2400" b="1" dirty="0"/>
              <a:t> на </a:t>
            </a:r>
            <a:r>
              <a:rPr lang="ru-RU" sz="2400" b="1" dirty="0" err="1"/>
              <a:t>родючі</a:t>
            </a:r>
            <a:r>
              <a:rPr lang="ru-RU" sz="2400" b="1" dirty="0"/>
              <a:t> </a:t>
            </a:r>
            <a:r>
              <a:rPr lang="ru-RU" sz="2400" b="1" dirty="0" err="1"/>
              <a:t>ґрунти</a:t>
            </a:r>
            <a:r>
              <a:rPr lang="ru-RU" sz="2400" b="1" dirty="0"/>
              <a:t>. Вони </a:t>
            </a:r>
            <a:r>
              <a:rPr lang="ru-RU" sz="2400" b="1" dirty="0" err="1"/>
              <a:t>потребують</a:t>
            </a:r>
            <a:r>
              <a:rPr lang="ru-RU" sz="2400" b="1" dirty="0"/>
              <a:t> </a:t>
            </a:r>
            <a:r>
              <a:rPr lang="ru-RU" sz="2400" b="1" dirty="0" err="1"/>
              <a:t>охорони</a:t>
            </a:r>
            <a:r>
              <a:rPr lang="ru-RU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97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" b="100000" l="0" r="100000">
                        <a14:foregroundMark x1="8993" y1="57563" x2="15988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28" y="1201448"/>
            <a:ext cx="4425675" cy="54427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88054" y="363900"/>
            <a:ext cx="8732066" cy="837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Гра «Мікрофон»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3535" y="1360540"/>
            <a:ext cx="5973952" cy="805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виростити</a:t>
            </a:r>
            <a:r>
              <a:rPr lang="ru-RU" sz="2400" b="1" dirty="0"/>
              <a:t> великий урожай </a:t>
            </a:r>
            <a:r>
              <a:rPr lang="ru-RU" sz="2400" b="1" dirty="0" err="1"/>
              <a:t>смачної</a:t>
            </a:r>
            <a:r>
              <a:rPr lang="ru-RU" sz="2400" b="1" dirty="0"/>
              <a:t> </a:t>
            </a:r>
            <a:r>
              <a:rPr lang="ru-RU" sz="2400" b="1" dirty="0" err="1"/>
              <a:t>полуниці</a:t>
            </a:r>
            <a:r>
              <a:rPr lang="ru-RU" sz="2400" b="1" dirty="0"/>
              <a:t>?</a:t>
            </a:r>
            <a:endParaRPr lang="uk-UA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3534" y="3922847"/>
            <a:ext cx="4896266" cy="884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нові</a:t>
            </a:r>
            <a:r>
              <a:rPr lang="ru-RU" sz="2400" b="1" dirty="0"/>
              <a:t> слова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err="1"/>
              <a:t>знаєш</a:t>
            </a:r>
            <a:r>
              <a:rPr lang="ru-RU" sz="2400" b="1" dirty="0" smtClean="0"/>
              <a:t>?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b="1" dirty="0" smtClean="0"/>
              <a:t>Де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можеш</a:t>
            </a:r>
            <a:r>
              <a:rPr lang="ru-RU" sz="2400" b="1" dirty="0"/>
              <a:t> </a:t>
            </a:r>
            <a:r>
              <a:rPr lang="ru-RU" sz="2400" b="1" dirty="0" err="1"/>
              <a:t>використати</a:t>
            </a:r>
            <a:r>
              <a:rPr lang="ru-RU" sz="2400" b="1" dirty="0"/>
              <a:t>? 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6191" y="2244476"/>
            <a:ext cx="5941295" cy="1565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Слід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приготувати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пухким</a:t>
            </a:r>
            <a:r>
              <a:rPr lang="ru-RU" sz="2400" b="1" dirty="0" smtClean="0"/>
              <a:t> і  </a:t>
            </a:r>
            <a:r>
              <a:rPr lang="ru-RU" sz="2400" b="1" dirty="0" err="1" smtClean="0"/>
              <a:t>вологим</a:t>
            </a:r>
            <a:r>
              <a:rPr lang="ru-RU" sz="2400" b="1" dirty="0" smtClean="0"/>
              <a:t>, внести </a:t>
            </a:r>
            <a:r>
              <a:rPr lang="ru-RU" sz="2400" b="1" dirty="0" err="1" smtClean="0"/>
              <a:t>добрива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виполоти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бур’яни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знищити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шкідників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посадити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саджанці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0877" y="4936528"/>
            <a:ext cx="4928923" cy="895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відомості</a:t>
            </a:r>
            <a:r>
              <a:rPr lang="ru-RU" sz="2400" b="1" dirty="0"/>
              <a:t> про </a:t>
            </a:r>
            <a:r>
              <a:rPr lang="ru-RU" sz="2400" b="1" dirty="0" err="1"/>
              <a:t>ґрунт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будуть</a:t>
            </a:r>
            <a:r>
              <a:rPr lang="ru-RU" sz="2400" b="1" dirty="0"/>
              <a:t> </a:t>
            </a:r>
            <a:r>
              <a:rPr lang="ru-RU" sz="2400" b="1" dirty="0" err="1"/>
              <a:t>корисними</a:t>
            </a:r>
            <a:r>
              <a:rPr lang="ru-RU" sz="2400" b="1" dirty="0"/>
              <a:t> в </a:t>
            </a:r>
            <a:r>
              <a:rPr lang="ru-RU" sz="2400" b="1" dirty="0" err="1"/>
              <a:t>житті</a:t>
            </a:r>
            <a:r>
              <a:rPr lang="ru-RU" sz="2400" b="1" dirty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90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043" y="431140"/>
            <a:ext cx="793014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5371" y="1300438"/>
            <a:ext cx="7859486" cy="4426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рослини в горщиках. Оціни свій стан в кінці уроку.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4865710" y="4337743"/>
            <a:ext cx="2142613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Втомив(ла)ся від завдань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476010" y="4393022"/>
            <a:ext cx="2106387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Дуже цікавий урок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374959" y="5339161"/>
            <a:ext cx="2351314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7024991" y="5339161"/>
            <a:ext cx="2331279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Впорав(ла)ся із завданнями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ослина в горщику емоджі 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" y="1792464"/>
            <a:ext cx="2357357" cy="23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лина в горщику емоджі 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95" y="1898889"/>
            <a:ext cx="2401327" cy="24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i Emoji 🪴 Tanaman Pot | KAMUS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0" y="297114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🪴 Plante En Pot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97" y="1811245"/>
            <a:ext cx="2576615" cy="25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90253" y="4256247"/>
            <a:ext cx="2357359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ще не визначив(ла)ся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9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53" y="2957713"/>
            <a:ext cx="2270496" cy="22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73772" y="1408672"/>
            <a:ext cx="5252415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043" y="431140"/>
            <a:ext cx="793014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6813" y="427842"/>
            <a:ext cx="813601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7400" y="1300438"/>
            <a:ext cx="8055426" cy="7831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Вправа «Вирости свою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рослину»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рослини в горщиках. Вибери ту, що співпадає з твоїми очікуваннями від уроку.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5035694" y="4579739"/>
            <a:ext cx="20029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Втомлюсь від завдань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356270" y="4484959"/>
            <a:ext cx="166551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374959" y="5339161"/>
            <a:ext cx="235131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Отримаю задоволення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7024991" y="5339161"/>
            <a:ext cx="2331279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Впораюсь із завданнями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Рослина в горщику емоджі 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" y="1898889"/>
            <a:ext cx="2357357" cy="23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лина в горщику емоджі 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49" y="2178411"/>
            <a:ext cx="2401327" cy="24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i Emoji 🪴 Tanaman Pot | KAMUS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0" y="297114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🪴 Plante En Pot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91" y="2003123"/>
            <a:ext cx="2576615" cy="25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90253" y="4256247"/>
            <a:ext cx="2357359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Хвилююсь, що не зрозумію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9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53" y="2957713"/>
            <a:ext cx="2270496" cy="22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2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2469" y="582240"/>
            <a:ext cx="873206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9798" y="1436348"/>
            <a:ext cx="7142688" cy="5854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</a:t>
            </a:r>
            <a:r>
              <a:rPr lang="uk-UA" sz="2400" b="1" dirty="0"/>
              <a:t>таке </a:t>
            </a:r>
            <a:r>
              <a:rPr lang="uk-UA" sz="2400" b="1" dirty="0" smtClean="0"/>
              <a:t>ґрунт? До якої природи відноситься</a:t>
            </a:r>
            <a:r>
              <a:rPr lang="en-US" sz="2400" b="1" dirty="0" smtClean="0"/>
              <a:t> </a:t>
            </a:r>
            <a:r>
              <a:rPr lang="uk-UA" sz="2400" b="1" dirty="0" smtClean="0"/>
              <a:t>ґрунт?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86" y="1430498"/>
            <a:ext cx="2541092" cy="3808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22469" y="2111313"/>
            <a:ext cx="4628692" cy="577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чого складається ґрунт?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4361" y="5045857"/>
            <a:ext cx="2623640" cy="96135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Який ґрунт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найродючиший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11980" r="59541" b="8347"/>
          <a:stretch/>
        </p:blipFill>
        <p:spPr>
          <a:xfrm>
            <a:off x="6640286" y="2160326"/>
            <a:ext cx="1433342" cy="234893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9" name="Табличка 18"/>
          <p:cNvSpPr/>
          <p:nvPr/>
        </p:nvSpPr>
        <p:spPr>
          <a:xfrm>
            <a:off x="2815208" y="3474802"/>
            <a:ext cx="1689674" cy="783332"/>
          </a:xfrm>
          <a:prstGeom prst="plaqu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Ґрунт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20" name="Табличка 19"/>
          <p:cNvSpPr/>
          <p:nvPr/>
        </p:nvSpPr>
        <p:spPr>
          <a:xfrm rot="20706233">
            <a:off x="1439641" y="3928928"/>
            <a:ext cx="1350467" cy="698504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глини</a:t>
            </a:r>
            <a:endParaRPr lang="ru-RU" sz="2400" b="1" dirty="0"/>
          </a:p>
        </p:txBody>
      </p:sp>
      <p:sp>
        <p:nvSpPr>
          <p:cNvPr id="21" name="Табличка 20"/>
          <p:cNvSpPr/>
          <p:nvPr/>
        </p:nvSpPr>
        <p:spPr>
          <a:xfrm rot="851225">
            <a:off x="4571964" y="3902723"/>
            <a:ext cx="1357379" cy="69850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піску</a:t>
            </a:r>
            <a:endParaRPr lang="ru-RU" sz="2400" b="1" dirty="0"/>
          </a:p>
        </p:txBody>
      </p:sp>
      <p:sp>
        <p:nvSpPr>
          <p:cNvPr id="22" name="Табличка 21"/>
          <p:cNvSpPr/>
          <p:nvPr/>
        </p:nvSpPr>
        <p:spPr>
          <a:xfrm rot="1213086">
            <a:off x="1584017" y="3010107"/>
            <a:ext cx="1122842" cy="69850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води</a:t>
            </a:r>
            <a:endParaRPr lang="ru-RU" sz="2400" b="1" dirty="0"/>
          </a:p>
        </p:txBody>
      </p:sp>
      <p:sp>
        <p:nvSpPr>
          <p:cNvPr id="23" name="Табличка 22"/>
          <p:cNvSpPr/>
          <p:nvPr/>
        </p:nvSpPr>
        <p:spPr>
          <a:xfrm rot="20728247">
            <a:off x="4651365" y="3039506"/>
            <a:ext cx="1375027" cy="639707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повітря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93463" y="4653971"/>
            <a:ext cx="6082182" cy="1353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Родючість – це головна властивість ґрунту. Вона  залежить від кількості перегною. Що більше перегною, тим родючіший </a:t>
            </a:r>
            <a:r>
              <a:rPr lang="ru-RU" sz="2400" b="1" dirty="0" err="1">
                <a:solidFill>
                  <a:schemeClr val="bg1"/>
                </a:solidFill>
              </a:rPr>
              <a:t>ґрунт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2857197" y="2749170"/>
            <a:ext cx="1689674" cy="61018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перегною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964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65572" y="494529"/>
            <a:ext cx="8732066" cy="795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родючість?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5149" y="2405061"/>
            <a:ext cx="5705927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Родючість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здатність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ґрунту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забезпечувати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умовами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необхідними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2629" y="1398833"/>
            <a:ext cx="711925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Чим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ґрунті</a:t>
            </a:r>
            <a:r>
              <a:rPr lang="ru-RU" sz="2400" b="1" dirty="0" smtClean="0"/>
              <a:t> перегною,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чорніший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err="1" smtClean="0"/>
              <a:t>щ</a:t>
            </a:r>
            <a:r>
              <a:rPr lang="ru-RU" sz="2400" b="1" dirty="0" err="1" smtClean="0"/>
              <a:t>о</a:t>
            </a:r>
            <a:r>
              <a:rPr lang="ru-RU" sz="2400" b="1" dirty="0" smtClean="0"/>
              <a:t> </a:t>
            </a:r>
            <a:r>
              <a:rPr lang="ru-RU" sz="2400" b="1" dirty="0" err="1"/>
              <a:t>ґрунт</a:t>
            </a:r>
            <a:r>
              <a:rPr lang="ru-RU" sz="2400" b="1" dirty="0"/>
              <a:t> </a:t>
            </a:r>
            <a:r>
              <a:rPr lang="ru-RU" sz="2400" b="1" dirty="0" err="1"/>
              <a:t>чорніший</a:t>
            </a:r>
            <a:r>
              <a:rPr lang="ru-RU" sz="2400" b="1" dirty="0"/>
              <a:t>, то </a:t>
            </a:r>
            <a:r>
              <a:rPr lang="ru-RU" sz="2400" b="1" dirty="0" err="1"/>
              <a:t>вища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родючість</a:t>
            </a:r>
            <a:r>
              <a:rPr lang="ru-RU" sz="2400" b="1" dirty="0"/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6" y="1398833"/>
            <a:ext cx="2959042" cy="215046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Перегній: корисний помічник у садівницт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96" y="3793314"/>
            <a:ext cx="3400735" cy="22804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25147" y="3836435"/>
            <a:ext cx="5705927" cy="10426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Поміркуй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кажуть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родючий</a:t>
            </a:r>
            <a:r>
              <a:rPr lang="ru-RU" sz="2400" b="1" dirty="0"/>
              <a:t> </a:t>
            </a:r>
            <a:r>
              <a:rPr lang="ru-RU" sz="2400" b="1" dirty="0" err="1"/>
              <a:t>ґрунт</a:t>
            </a:r>
            <a:r>
              <a:rPr lang="ru-RU" sz="2400" b="1" dirty="0"/>
              <a:t> — </a:t>
            </a:r>
            <a:r>
              <a:rPr lang="ru-RU" sz="2400" b="1" dirty="0" err="1"/>
              <a:t>запорука</a:t>
            </a:r>
            <a:r>
              <a:rPr lang="ru-RU" sz="2400" b="1" dirty="0"/>
              <a:t> </a:t>
            </a:r>
            <a:r>
              <a:rPr lang="ru-RU" sz="2400" b="1" dirty="0" err="1" smtClean="0"/>
              <a:t>врожаю</a:t>
            </a:r>
            <a:r>
              <a:rPr lang="ru-RU" sz="2400" b="1" dirty="0"/>
              <a:t>?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5149" y="4958307"/>
            <a:ext cx="5705927" cy="13880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</a:t>
            </a:r>
            <a:r>
              <a:rPr lang="ru-RU" sz="2400" b="1" dirty="0" smtClean="0"/>
              <a:t>Урожай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родючості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Бо</a:t>
            </a:r>
            <a:r>
              <a:rPr lang="ru-RU" sz="2400" b="1" dirty="0" smtClean="0"/>
              <a:t> </a:t>
            </a:r>
            <a:r>
              <a:rPr lang="ru-RU" sz="2400" b="1" dirty="0"/>
              <a:t>як </a:t>
            </a:r>
            <a:r>
              <a:rPr lang="ru-RU" sz="2400" b="1" dirty="0" err="1"/>
              <a:t>людина</a:t>
            </a:r>
            <a:r>
              <a:rPr lang="ru-RU" sz="2400" b="1" dirty="0"/>
              <a:t> про </a:t>
            </a:r>
            <a:r>
              <a:rPr lang="ru-RU" sz="2400" b="1" dirty="0" err="1"/>
              <a:t>ґрунт</a:t>
            </a:r>
            <a:r>
              <a:rPr lang="ru-RU" sz="2400" b="1" dirty="0"/>
              <a:t> </a:t>
            </a:r>
            <a:r>
              <a:rPr lang="ru-RU" sz="2400" b="1" dirty="0" err="1"/>
              <a:t>дбає</a:t>
            </a:r>
            <a:r>
              <a:rPr lang="ru-RU" sz="2400" b="1" dirty="0"/>
              <a:t>, </a:t>
            </a:r>
            <a:r>
              <a:rPr lang="ru-RU" sz="2400" b="1" dirty="0" err="1"/>
              <a:t>такий</a:t>
            </a:r>
            <a:r>
              <a:rPr lang="ru-RU" sz="2400" b="1" dirty="0"/>
              <a:t> і </a:t>
            </a:r>
            <a:r>
              <a:rPr lang="ru-RU" sz="2400" b="1" dirty="0" err="1"/>
              <a:t>врожай</a:t>
            </a:r>
            <a:r>
              <a:rPr lang="ru-RU" sz="2400" b="1" dirty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40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494526"/>
            <a:ext cx="9398890" cy="866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</a:t>
            </a:r>
            <a:r>
              <a:rPr lang="uk-UA" sz="3600" b="1" dirty="0" smtClean="0">
                <a:solidFill>
                  <a:schemeClr val="bg1"/>
                </a:solidFill>
              </a:rPr>
              <a:t>рослинам </a:t>
            </a:r>
            <a:r>
              <a:rPr lang="uk-UA" sz="3600" b="1" dirty="0">
                <a:solidFill>
                  <a:schemeClr val="bg1"/>
                </a:solidFill>
              </a:rPr>
              <a:t>потрібно для розвитку?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081 Родючий ґрунт — «батько» врожаю\2024-03-31_12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2" y="2592160"/>
            <a:ext cx="9088343" cy="34392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6629" y="1420374"/>
            <a:ext cx="7021285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Розглянь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ілюстрацію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розкажи</a:t>
            </a:r>
            <a:r>
              <a:rPr lang="ru-RU" sz="2800" b="1" dirty="0" smtClean="0"/>
              <a:t>,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умов </a:t>
            </a:r>
            <a:r>
              <a:rPr lang="ru-RU" sz="2800" b="1" dirty="0" err="1"/>
              <a:t>залежить</a:t>
            </a:r>
            <a:r>
              <a:rPr lang="ru-RU" sz="2800" b="1" dirty="0"/>
              <a:t> урожай </a:t>
            </a:r>
            <a:r>
              <a:rPr lang="ru-RU" sz="2800" b="1" dirty="0" err="1"/>
              <a:t>рослин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6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8096" y="1372156"/>
            <a:ext cx="8451909" cy="1490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чимало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 </a:t>
            </a:r>
            <a:r>
              <a:rPr lang="ru-RU" sz="2400" b="1" dirty="0" err="1"/>
              <a:t>докласти</a:t>
            </a:r>
            <a:r>
              <a:rPr lang="ru-RU" sz="2400" b="1" dirty="0"/>
              <a:t>. </a:t>
            </a:r>
            <a:r>
              <a:rPr lang="ru-RU" sz="2400" b="1" dirty="0" smtClean="0"/>
              <a:t>Люди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орють</a:t>
            </a:r>
            <a:r>
              <a:rPr lang="ru-RU" sz="2400" b="1" dirty="0" smtClean="0"/>
              <a:t> землю, </a:t>
            </a:r>
            <a:r>
              <a:rPr lang="ru-RU" sz="2400" b="1" dirty="0" err="1" smtClean="0"/>
              <a:t>навесні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боронують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Ґрунт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пухким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нього</a:t>
            </a:r>
            <a:r>
              <a:rPr lang="ru-RU" sz="2400" b="1" dirty="0"/>
              <a:t> добре </a:t>
            </a:r>
            <a:r>
              <a:rPr lang="ru-RU" sz="2400" b="1" dirty="0" err="1"/>
              <a:t>проникає</a:t>
            </a:r>
            <a:r>
              <a:rPr lang="ru-RU" sz="2400" b="1" dirty="0"/>
              <a:t> вода і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Щороку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удобрюють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прополюють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знищення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бур’янів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4314" y="473346"/>
            <a:ext cx="726133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Аби</a:t>
            </a:r>
            <a:r>
              <a:rPr lang="ru-RU" sz="4000" b="1" dirty="0" smtClean="0"/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ґрунт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родючим</a:t>
            </a:r>
            <a:r>
              <a:rPr lang="ru-RU" sz="40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16" y="3101066"/>
            <a:ext cx="3480969" cy="23206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04" y="2939144"/>
            <a:ext cx="4065813" cy="203290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Ð ÐµÐ·ÑÐ»ÑÑÐ°Ñ Ð¿Ð¾ÑÑÐºÑ Ð·Ð¾Ð±ÑÐ°Ð¶ÐµÐ½Ñ Ð·Ð° Ð·Ð°Ð¿Ð¸ÑÐ¾Ð¼ &quot;Ð¼ÐµÑÐ¾Ðº ÐºÐ»Ð¸Ð¿Ð°ÑÑ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6" y="3594383"/>
            <a:ext cx="2013449" cy="26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496" y="5455734"/>
            <a:ext cx="199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Добриво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4"/>
          <a:stretch/>
        </p:blipFill>
        <p:spPr>
          <a:xfrm>
            <a:off x="439965" y="291129"/>
            <a:ext cx="2378780" cy="28439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5587" r="13393" b="23316"/>
          <a:stretch/>
        </p:blipFill>
        <p:spPr>
          <a:xfrm>
            <a:off x="9113157" y="4368519"/>
            <a:ext cx="2581205" cy="21553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2105" y="495119"/>
            <a:ext cx="8732066" cy="767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</a:t>
            </a:r>
            <a:r>
              <a:rPr lang="uk-UA" sz="4000" b="1" dirty="0" smtClean="0">
                <a:solidFill>
                  <a:schemeClr val="bg1"/>
                </a:solidFill>
              </a:rPr>
              <a:t>знати!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4588" y="1721945"/>
            <a:ext cx="5363550" cy="38297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Тварини, що живуть у ґрунті роблять у ньому ходи, куди легко потрапляють вода і повітря, перемішують ґрунт, подрібнюють рештки рослин. Так тварини роблять ґрунт родючішим.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37" y="1569545"/>
            <a:ext cx="4650695" cy="438494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5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14" y="1861650"/>
            <a:ext cx="7761516" cy="1393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Потрібно  ґрунт  ретельно обробити: зорати, </a:t>
            </a:r>
            <a:r>
              <a:rPr lang="uk-UA" sz="2800" b="1" dirty="0" smtClean="0"/>
              <a:t>посіяти ______, </a:t>
            </a:r>
            <a:r>
              <a:rPr lang="uk-UA" sz="2800" b="1" dirty="0" smtClean="0"/>
              <a:t>поливати, знищувати бур’яни, вносити </a:t>
            </a:r>
            <a:r>
              <a:rPr lang="uk-UA" sz="2800" b="1" dirty="0" err="1" smtClean="0"/>
              <a:t>д______а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5914" y="1283480"/>
            <a:ext cx="6825341" cy="485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 отримати багатий урожай пшениці.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Допиши й доповни.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5241" y="2259959"/>
            <a:ext cx="1328058" cy="59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зерно</a:t>
            </a:r>
            <a:endParaRPr lang="uk-UA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16967" y="4247396"/>
            <a:ext cx="6825344" cy="5858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Відгадай загадку. Напиши відгадку. Поясни.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59452" y="4921723"/>
            <a:ext cx="4386943" cy="79811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Хто на світі найбагатший?</a:t>
            </a:r>
            <a:endParaRPr lang="uk-UA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55914" y="406084"/>
            <a:ext cx="776151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3125" y="5671459"/>
            <a:ext cx="1192110" cy="11663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№5-6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67" y="406084"/>
            <a:ext cx="2609421" cy="256773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1055914" y="3442625"/>
            <a:ext cx="2852056" cy="5660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Твоє доповнення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7255" y="2583992"/>
            <a:ext cx="1328058" cy="77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обрив</a:t>
            </a:r>
            <a:endParaRPr lang="uk-UA" sz="2800" b="1" dirty="0"/>
          </a:p>
        </p:txBody>
      </p:sp>
      <p:pic>
        <p:nvPicPr>
          <p:cNvPr id="15" name="Picture 3" descr="D:\1 клас\3 Я досліджую світ\1 УРОКИ 2023\4 Людина і природа\№078 Чому нам потрібна вода\2024-03-16_155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3" y="3363648"/>
            <a:ext cx="3335529" cy="7647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1 клас\3 Я досліджую світ\1 УРОКИ 2023\4 Людина і природа\№078 Чому нам потрібна вода\2024-03-16_155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20" y="4961151"/>
            <a:ext cx="2142990" cy="7647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158476" y="3418078"/>
            <a:ext cx="3565744" cy="5660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Знищувати шкідників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7341" y="5037753"/>
            <a:ext cx="1782872" cy="5660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земля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14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551</Words>
  <Application>Microsoft Office PowerPoint</Application>
  <PresentationFormat>Произвольный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2024-04-03T15:25:27Z</dcterms:modified>
</cp:coreProperties>
</file>