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8" r:id="rId3"/>
    <p:sldId id="315" r:id="rId4"/>
    <p:sldId id="313" r:id="rId5"/>
    <p:sldId id="285" r:id="rId6"/>
    <p:sldId id="287" r:id="rId7"/>
    <p:sldId id="289" r:id="rId8"/>
    <p:sldId id="290" r:id="rId9"/>
    <p:sldId id="291" r:id="rId10"/>
    <p:sldId id="278" r:id="rId11"/>
    <p:sldId id="294" r:id="rId12"/>
    <p:sldId id="295" r:id="rId13"/>
    <p:sldId id="314" r:id="rId14"/>
    <p:sldId id="297" r:id="rId15"/>
    <p:sldId id="300" r:id="rId16"/>
    <p:sldId id="307" r:id="rId17"/>
    <p:sldId id="316" r:id="rId18"/>
    <p:sldId id="312" r:id="rId19"/>
    <p:sldId id="31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microsoft.com/office/2007/relationships/hdphoto" Target="../media/hdphoto1.wdp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s6jw07nv2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4746" y="4610166"/>
            <a:ext cx="9936909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Якими бувають рослини?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7484" y="1457979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8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076" name="Picture 4" descr="D:\Картинки до тестів\!!!!!!Эсмира\OIG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18" y="968827"/>
            <a:ext cx="3233057" cy="32330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6" y="424544"/>
            <a:ext cx="9250062" cy="7986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6796" y="1311338"/>
            <a:ext cx="5887773" cy="1801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Рослини</a:t>
            </a:r>
            <a:r>
              <a:rPr lang="ru-RU" sz="2400" b="1" dirty="0" smtClean="0"/>
              <a:t> </a:t>
            </a:r>
            <a:r>
              <a:rPr lang="ru-RU" sz="2400" b="1" dirty="0"/>
              <a:t>— «</a:t>
            </a:r>
            <a:r>
              <a:rPr lang="ru-RU" sz="2400" b="1" dirty="0" err="1"/>
              <a:t>зелене</a:t>
            </a:r>
            <a:r>
              <a:rPr lang="ru-RU" sz="2400" b="1" dirty="0"/>
              <a:t> диво», </a:t>
            </a:r>
            <a:r>
              <a:rPr lang="ru-RU" sz="2400" b="1" dirty="0" err="1"/>
              <a:t>справжня</a:t>
            </a:r>
            <a:r>
              <a:rPr lang="ru-RU" sz="2400" b="1" dirty="0"/>
              <a:t> окраса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планети</a:t>
            </a:r>
            <a:r>
              <a:rPr lang="ru-RU" sz="2400" b="1" dirty="0"/>
              <a:t>. Вони </a:t>
            </a:r>
            <a:r>
              <a:rPr lang="ru-RU" sz="2400" b="1" dirty="0" err="1"/>
              <a:t>виявляють</a:t>
            </a:r>
            <a:r>
              <a:rPr lang="ru-RU" sz="2400" b="1" dirty="0"/>
              <a:t> </a:t>
            </a:r>
            <a:r>
              <a:rPr lang="ru-RU" sz="2400" b="1" dirty="0" err="1"/>
              <a:t>неймовірну</a:t>
            </a:r>
            <a:r>
              <a:rPr lang="ru-RU" sz="2400" b="1" dirty="0"/>
              <a:t> </a:t>
            </a:r>
            <a:r>
              <a:rPr lang="ru-RU" sz="2400" b="1" dirty="0" err="1"/>
              <a:t>різноманітність</a:t>
            </a:r>
            <a:r>
              <a:rPr lang="ru-RU" sz="2400" b="1" dirty="0"/>
              <a:t> за </a:t>
            </a:r>
            <a:r>
              <a:rPr lang="ru-RU" sz="2400" b="1" dirty="0" err="1"/>
              <a:t>своїми</a:t>
            </a:r>
            <a:r>
              <a:rPr lang="ru-RU" sz="2400" b="1" dirty="0"/>
              <a:t> </a:t>
            </a:r>
            <a:r>
              <a:rPr lang="ru-RU" sz="2400" b="1" dirty="0" err="1"/>
              <a:t>розмірами</a:t>
            </a:r>
            <a:r>
              <a:rPr lang="ru-RU" sz="2400" b="1" dirty="0"/>
              <a:t> та </a:t>
            </a:r>
            <a:r>
              <a:rPr lang="ru-RU" sz="2400" b="1" dirty="0" err="1"/>
              <a:t>будовою</a:t>
            </a:r>
            <a:r>
              <a:rPr lang="ru-RU" sz="2400" b="1" dirty="0"/>
              <a:t>.</a:t>
            </a: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02" y="1311338"/>
            <a:ext cx="3246455" cy="486578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ослини зелене диво землі: Лікарські росл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25" y="3212685"/>
            <a:ext cx="5475514" cy="30799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494528"/>
            <a:ext cx="9666514" cy="1040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рослини. Які з них можна </a:t>
            </a:r>
            <a:r>
              <a:rPr lang="uk-UA" sz="3200" b="1" dirty="0" smtClean="0">
                <a:solidFill>
                  <a:schemeClr val="bg1"/>
                </a:solidFill>
              </a:rPr>
              <a:t>назвати </a:t>
            </a:r>
            <a:r>
              <a:rPr lang="uk-UA" sz="3200" b="1" dirty="0">
                <a:solidFill>
                  <a:schemeClr val="bg1"/>
                </a:solidFill>
              </a:rPr>
              <a:t>«іноземцями</a:t>
            </a:r>
            <a:r>
              <a:rPr lang="uk-UA" sz="3200" b="1" dirty="0" smtClean="0">
                <a:solidFill>
                  <a:schemeClr val="bg1"/>
                </a:solidFill>
              </a:rPr>
              <a:t>», бо в Україні вони не ростуть?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79" y="4109263"/>
            <a:ext cx="3069359" cy="23020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2" y="1690949"/>
            <a:ext cx="2511234" cy="33817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06" y="1690950"/>
            <a:ext cx="3053618" cy="22902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06" y="4125139"/>
            <a:ext cx="3069359" cy="22902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7050" y="1534886"/>
            <a:ext cx="638975" cy="6491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58856" y="1690950"/>
            <a:ext cx="638975" cy="6491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029797" y="1690950"/>
            <a:ext cx="638975" cy="6491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869339" y="4125139"/>
            <a:ext cx="638975" cy="6491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557568" y="4169112"/>
            <a:ext cx="638975" cy="64918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Секвоя вічнозелена — Вікіпед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2" y="1690950"/>
            <a:ext cx="1947351" cy="24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9830" y="407443"/>
            <a:ext cx="9416142" cy="1105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Роздивись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розкажи</a:t>
            </a:r>
            <a:r>
              <a:rPr lang="ru-RU" sz="3200" b="1" dirty="0" smtClean="0"/>
              <a:t>. </a:t>
            </a:r>
            <a:r>
              <a:rPr lang="ru-RU" sz="3200" b="1" dirty="0"/>
              <a:t>Де </a:t>
            </a:r>
            <a:r>
              <a:rPr lang="ru-RU" sz="3200" b="1" dirty="0" err="1"/>
              <a:t>ростуть</a:t>
            </a:r>
            <a:r>
              <a:rPr lang="ru-RU" sz="3200" b="1" dirty="0"/>
              <a:t> </a:t>
            </a:r>
            <a:r>
              <a:rPr lang="ru-RU" sz="3200" b="1" dirty="0" err="1"/>
              <a:t>дикорослі</a:t>
            </a:r>
            <a:r>
              <a:rPr lang="ru-RU" sz="3200" b="1" dirty="0"/>
              <a:t> </a:t>
            </a:r>
            <a:r>
              <a:rPr lang="ru-RU" sz="3200" b="1" dirty="0" err="1"/>
              <a:t>рослини</a:t>
            </a:r>
            <a:r>
              <a:rPr lang="ru-RU" sz="3200" b="1" dirty="0"/>
              <a:t>? А де — </a:t>
            </a:r>
            <a:r>
              <a:rPr lang="ru-RU" sz="3200" b="1" dirty="0" err="1"/>
              <a:t>культурні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7050" y="4304327"/>
            <a:ext cx="5122691" cy="98800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/>
              <a:t>Ніхто</a:t>
            </a:r>
            <a:r>
              <a:rPr lang="ru-RU" sz="2800" b="1" dirty="0" smtClean="0"/>
              <a:t> </a:t>
            </a:r>
            <a:r>
              <a:rPr lang="ru-RU" sz="2800" b="1" dirty="0"/>
              <a:t>не </a:t>
            </a:r>
            <a:r>
              <a:rPr lang="ru-RU" sz="2800" b="1" dirty="0" err="1" smtClean="0"/>
              <a:t>саджає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smtClean="0"/>
              <a:t>не </a:t>
            </a:r>
            <a:r>
              <a:rPr lang="ru-RU" sz="2800" b="1" dirty="0" err="1"/>
              <a:t>доглядає</a:t>
            </a:r>
            <a:r>
              <a:rPr lang="ru-RU" sz="2800" b="1" dirty="0"/>
              <a:t>. </a:t>
            </a:r>
            <a:r>
              <a:rPr lang="ru-RU" sz="2800" b="1" dirty="0" smtClean="0"/>
              <a:t>Вони </a:t>
            </a:r>
            <a:r>
              <a:rPr lang="ru-RU" sz="2800" b="1" dirty="0" err="1"/>
              <a:t>ростуть</a:t>
            </a:r>
            <a:r>
              <a:rPr lang="ru-RU" sz="2800" b="1" dirty="0"/>
              <a:t> у …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80315" y="4304327"/>
            <a:ext cx="5693228" cy="10339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Вирощують</a:t>
            </a:r>
            <a:r>
              <a:rPr lang="ru-RU" sz="2800" b="1" dirty="0" smtClean="0"/>
              <a:t> </a:t>
            </a:r>
            <a:r>
              <a:rPr lang="ru-RU" sz="2800" b="1" dirty="0"/>
              <a:t>люди для </a:t>
            </a:r>
            <a:r>
              <a:rPr lang="ru-RU" sz="2800" b="1" dirty="0" err="1"/>
              <a:t>своїх</a:t>
            </a:r>
            <a:r>
              <a:rPr lang="ru-RU" sz="2800" b="1" dirty="0"/>
              <a:t> потреб і </a:t>
            </a:r>
            <a:r>
              <a:rPr lang="ru-RU" sz="2800" b="1" dirty="0" err="1"/>
              <a:t>доглядають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. Вони </a:t>
            </a:r>
            <a:r>
              <a:rPr lang="ru-RU" sz="2800" b="1" dirty="0" err="1"/>
              <a:t>ростуть</a:t>
            </a:r>
            <a:r>
              <a:rPr lang="ru-RU" sz="2800" b="1" dirty="0"/>
              <a:t> на 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pic>
        <p:nvPicPr>
          <p:cNvPr id="13" name="Picture 2" descr="D:\1 клас\3 Я досліджую світ\1 УРОКИ 2023\4 Людина і природа\№082 Якими бувають рослини\2024-03-31_00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1" y="2130241"/>
            <a:ext cx="3315108" cy="165755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3 Я досліджую світ\1 УРОКИ 2023\4 Людина і природа\№082 Якими бувають рослини\2024-03-31_000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65" y="2799070"/>
            <a:ext cx="2867025" cy="14763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3 Я досліджую світ\1 УРОКИ 2023\4 Людина і природа\№082 Якими бувають рослини\2024-03-31_000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71" y="2130240"/>
            <a:ext cx="3051785" cy="15258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3 Я досліджую світ\1 УРОКИ 2023\4 Людина і природа\№082 Якими бувають рослини\2024-03-31_000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8" y="2847002"/>
            <a:ext cx="2895600" cy="14573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9830" y="1513113"/>
            <a:ext cx="393352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chemeClr val="accent6">
                    <a:lumMod val="75000"/>
                  </a:schemeClr>
                </a:solidFill>
              </a:rPr>
              <a:t>Дикорослі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7619" y="4941290"/>
            <a:ext cx="2672121" cy="95410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л</a:t>
            </a:r>
            <a:r>
              <a:rPr lang="ru-RU" sz="2800" b="1" dirty="0" err="1" smtClean="0">
                <a:solidFill>
                  <a:srgbClr val="0070C0"/>
                </a:solidFill>
              </a:rPr>
              <a:t>ісі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лузі</a:t>
            </a:r>
            <a:r>
              <a:rPr lang="ru-RU" sz="2800" b="1" dirty="0" smtClean="0">
                <a:solidFill>
                  <a:srgbClr val="0070C0"/>
                </a:solidFill>
              </a:rPr>
              <a:t>, на берегах </a:t>
            </a:r>
            <a:r>
              <a:rPr lang="ru-RU" sz="2800" b="1" dirty="0" err="1" smtClean="0">
                <a:solidFill>
                  <a:srgbClr val="0070C0"/>
                </a:solidFill>
              </a:rPr>
              <a:t>річок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2444" y="1513114"/>
            <a:ext cx="393352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chemeClr val="accent6">
                    <a:lumMod val="75000"/>
                  </a:schemeClr>
                </a:solidFill>
              </a:rPr>
              <a:t>Культурні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780315" y="5430319"/>
            <a:ext cx="5693228" cy="49612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полях, городах, у садах і </a:t>
            </a:r>
            <a:r>
              <a:rPr lang="ru-RU" sz="2800" b="1" dirty="0" smtClean="0"/>
              <a:t>парках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892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9864271" cy="7570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Поміркуй</a:t>
            </a:r>
            <a:r>
              <a:rPr lang="ru-RU" sz="3200" b="1" dirty="0"/>
              <a:t>, до </a:t>
            </a:r>
            <a:r>
              <a:rPr lang="ru-RU" sz="3200" b="1" dirty="0" err="1"/>
              <a:t>яких</a:t>
            </a:r>
            <a:r>
              <a:rPr lang="ru-RU" sz="3200" b="1" dirty="0"/>
              <a:t> </a:t>
            </a:r>
            <a:r>
              <a:rPr lang="ru-RU" sz="3200" b="1" dirty="0" err="1"/>
              <a:t>груп</a:t>
            </a:r>
            <a:r>
              <a:rPr lang="ru-RU" sz="3200" b="1" dirty="0"/>
              <a:t> належать </a:t>
            </a:r>
            <a:r>
              <a:rPr lang="ru-RU" sz="3200" b="1" dirty="0" err="1"/>
              <a:t>шипшина</a:t>
            </a:r>
            <a:r>
              <a:rPr lang="ru-RU" sz="3200" b="1" dirty="0"/>
              <a:t> і </a:t>
            </a:r>
            <a:r>
              <a:rPr lang="ru-RU" sz="3200" b="1" dirty="0" err="1"/>
              <a:t>троянда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r="272"/>
          <a:stretch/>
        </p:blipFill>
        <p:spPr>
          <a:xfrm>
            <a:off x="7268587" y="1436643"/>
            <a:ext cx="3105682" cy="24277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436643"/>
            <a:ext cx="3237046" cy="24277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" y="1436644"/>
            <a:ext cx="2433242" cy="35287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3513" y="4605384"/>
            <a:ext cx="538724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Троянду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люди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саджають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біля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своїх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будинків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у парках, скверах,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милуватися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красою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квітів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Люди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піклуються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ґрунт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вологу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сонячне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кущів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троянди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3613" y="3965524"/>
            <a:ext cx="22799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шипшина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16156" y="3935121"/>
            <a:ext cx="22169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троянда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02177" y="5036271"/>
            <a:ext cx="490524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Усі</a:t>
            </a:r>
            <a:r>
              <a:rPr lang="ru-RU" sz="3200" b="1" dirty="0"/>
              <a:t> </a:t>
            </a:r>
            <a:r>
              <a:rPr lang="ru-RU" sz="3200" b="1" dirty="0" err="1"/>
              <a:t>культурні</a:t>
            </a:r>
            <a:r>
              <a:rPr lang="ru-RU" sz="3200" b="1" dirty="0"/>
              <a:t> </a:t>
            </a:r>
            <a:r>
              <a:rPr lang="ru-RU" sz="3200" b="1" dirty="0" err="1"/>
              <a:t>рослини</a:t>
            </a:r>
            <a:r>
              <a:rPr lang="ru-RU" sz="3200" b="1" dirty="0"/>
              <a:t> </a:t>
            </a:r>
            <a:r>
              <a:rPr lang="ru-RU" sz="3200" b="1" dirty="0" err="1"/>
              <a:t>походять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дикорослих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80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253" y="494529"/>
            <a:ext cx="8732066" cy="685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«Плескаємо – стукаємо»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Результат пошуку зображень за запитом &quot;клипарт жи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49" y="2150313"/>
            <a:ext cx="1589315" cy="23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3254" y="1326399"/>
            <a:ext cx="6350058" cy="6853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Якщо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рослина дикоросла, то плескаємо у долоньки, якщо культурна - тупаємо ногами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30" b="85093" l="8300" r="9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1" t="7018" r="4273" b="14152"/>
          <a:stretch/>
        </p:blipFill>
        <p:spPr>
          <a:xfrm>
            <a:off x="4879028" y="3263651"/>
            <a:ext cx="2167529" cy="2123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0876"/>
          <a:stretch/>
        </p:blipFill>
        <p:spPr>
          <a:xfrm>
            <a:off x="8012006" y="1326399"/>
            <a:ext cx="1648145" cy="1992528"/>
          </a:xfrm>
          <a:prstGeom prst="rect">
            <a:avLst/>
          </a:prstGeom>
        </p:spPr>
      </p:pic>
      <p:pic>
        <p:nvPicPr>
          <p:cNvPr id="10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1"/>
          <a:stretch/>
        </p:blipFill>
        <p:spPr bwMode="auto">
          <a:xfrm>
            <a:off x="1094966" y="3942640"/>
            <a:ext cx="1669516" cy="21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20118" r="6939" b="30058"/>
          <a:stretch/>
        </p:blipFill>
        <p:spPr>
          <a:xfrm rot="18648104">
            <a:off x="3028342" y="4797515"/>
            <a:ext cx="2151450" cy="9527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5146" r="17121" b="19298"/>
          <a:stretch/>
        </p:blipFill>
        <p:spPr>
          <a:xfrm>
            <a:off x="9752877" y="3584922"/>
            <a:ext cx="1747549" cy="1802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8421" r="10836" b="22106"/>
          <a:stretch/>
        </p:blipFill>
        <p:spPr>
          <a:xfrm>
            <a:off x="5980908" y="2081780"/>
            <a:ext cx="1846169" cy="15273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11111"/>
          <a:stretch/>
        </p:blipFill>
        <p:spPr>
          <a:xfrm>
            <a:off x="7914682" y="3480906"/>
            <a:ext cx="1447032" cy="19061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8889" r="20190" b="7836"/>
          <a:stretch/>
        </p:blipFill>
        <p:spPr>
          <a:xfrm>
            <a:off x="10027473" y="1308297"/>
            <a:ext cx="1472953" cy="213159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519056" y="5539474"/>
            <a:ext cx="6021201" cy="8395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Зверни </a:t>
            </a:r>
            <a:r>
              <a:rPr lang="uk-UA" sz="2000" b="1" dirty="0"/>
              <a:t>увагу, що мак може бути як дикорослою, так і культурною рослиною. Як </a:t>
            </a:r>
            <a:r>
              <a:rPr lang="uk-UA" sz="2000" b="1" dirty="0" smtClean="0"/>
              <a:t>ти </a:t>
            </a:r>
            <a:r>
              <a:rPr lang="uk-UA" sz="2000" b="1" dirty="0" err="1" smtClean="0"/>
              <a:t>ввжаєш</a:t>
            </a:r>
            <a:r>
              <a:rPr lang="uk-UA" sz="2000" b="1" dirty="0" smtClean="0"/>
              <a:t>, </a:t>
            </a:r>
            <a:r>
              <a:rPr lang="uk-UA" sz="2000" b="1" dirty="0"/>
              <a:t>чому?</a:t>
            </a:r>
            <a:endParaRPr lang="ru-RU" sz="2000" b="1" dirty="0"/>
          </a:p>
        </p:txBody>
      </p:sp>
      <p:pic>
        <p:nvPicPr>
          <p:cNvPr id="6146" name="Picture 2" descr="Результат пошуку зображень за запитом &quot;клипарт моркв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385">
            <a:off x="225688" y="2442605"/>
            <a:ext cx="2711389" cy="10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442" y="1292136"/>
            <a:ext cx="10838444" cy="5736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Відгадай загадку і надрукуй відгадку. До відгадки придумай свою загадку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3007" y="1865813"/>
            <a:ext cx="4431734" cy="959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Хто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? </a:t>
            </a:r>
            <a:r>
              <a:rPr lang="ru-RU" sz="2800" b="1" dirty="0" err="1" smtClean="0"/>
              <a:t>Дихають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ростуть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ходити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можуть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 b="8869"/>
          <a:stretch/>
        </p:blipFill>
        <p:spPr>
          <a:xfrm>
            <a:off x="7435693" y="2639207"/>
            <a:ext cx="1875830" cy="17401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8340" y="5627914"/>
            <a:ext cx="1168204" cy="123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5653" y="484233"/>
            <a:ext cx="885817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9459" y="4355740"/>
            <a:ext cx="4441995" cy="92085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2. Познач, чи </a:t>
            </a:r>
            <a:r>
              <a:rPr lang="uk-UA" sz="2800" b="1" dirty="0"/>
              <a:t>належать гриби до живої природи?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9409" b="4450"/>
          <a:stretch/>
        </p:blipFill>
        <p:spPr>
          <a:xfrm>
            <a:off x="6979436" y="4669971"/>
            <a:ext cx="1236536" cy="18299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0605" y="5627914"/>
            <a:ext cx="610847" cy="6150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73608" y="5612942"/>
            <a:ext cx="610847" cy="6150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28925" y="5692546"/>
            <a:ext cx="102123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Так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64466" y="5695266"/>
            <a:ext cx="102123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Ні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3007" y="3442027"/>
            <a:ext cx="4388657" cy="8701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Золоте решето, а в </a:t>
            </a:r>
            <a:r>
              <a:rPr lang="ru-RU" sz="2800" b="1" dirty="0" err="1"/>
              <a:t>ньому</a:t>
            </a:r>
            <a:r>
              <a:rPr lang="ru-RU" sz="2800" b="1" dirty="0"/>
              <a:t> </a:t>
            </a:r>
            <a:r>
              <a:rPr lang="ru-RU" sz="2800" b="1" dirty="0" err="1"/>
              <a:t>чорних</a:t>
            </a:r>
            <a:r>
              <a:rPr lang="ru-RU" sz="2800" b="1" dirty="0"/>
              <a:t> </a:t>
            </a:r>
            <a:r>
              <a:rPr lang="ru-RU" sz="2800" b="1" dirty="0" err="1"/>
              <a:t>хатинок</a:t>
            </a:r>
            <a:r>
              <a:rPr lang="ru-RU" sz="2800" b="1" dirty="0"/>
              <a:t> </a:t>
            </a:r>
            <a:r>
              <a:rPr lang="ru-RU" sz="2800" b="1" dirty="0" err="1"/>
              <a:t>повно</a:t>
            </a:r>
            <a:r>
              <a:rPr lang="ru-RU" sz="2800" b="1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3318"/>
              </p:ext>
            </p:extLst>
          </p:nvPr>
        </p:nvGraphicFramePr>
        <p:xfrm>
          <a:off x="6139542" y="1982046"/>
          <a:ext cx="3162600" cy="5794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1800"/>
                <a:gridCol w="451800"/>
                <a:gridCol w="451800"/>
                <a:gridCol w="451800"/>
                <a:gridCol w="451800"/>
                <a:gridCol w="451800"/>
                <a:gridCol w="451800"/>
              </a:tblGrid>
              <a:tr h="5794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33007" y="2860013"/>
            <a:ext cx="2613195" cy="5225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Моя загадка про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1230" y="5630631"/>
            <a:ext cx="610847" cy="6150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7196"/>
              </p:ext>
            </p:extLst>
          </p:nvPr>
        </p:nvGraphicFramePr>
        <p:xfrm>
          <a:off x="6139542" y="1983308"/>
          <a:ext cx="3184370" cy="5769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4910"/>
                <a:gridCol w="454910"/>
                <a:gridCol w="454910"/>
                <a:gridCol w="454910"/>
                <a:gridCol w="454910"/>
                <a:gridCol w="454910"/>
                <a:gridCol w="454910"/>
              </a:tblGrid>
              <a:tr h="576943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322327" y="2860013"/>
            <a:ext cx="2613195" cy="5225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Соняшник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0464" y="1383020"/>
            <a:ext cx="5200576" cy="7552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Закресли «зайве» в кожному ряду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082 Якими бувають рослини\2024-04-05_2245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40546" r="2530" b="4063"/>
          <a:stretch/>
        </p:blipFill>
        <p:spPr bwMode="auto">
          <a:xfrm>
            <a:off x="721253" y="2704430"/>
            <a:ext cx="5706598" cy="21719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8340" y="5627914"/>
            <a:ext cx="1168204" cy="1230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28-29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№3-4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5653" y="484233"/>
            <a:ext cx="885817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3 Я досліджую світ\1 УРОКИ 2023\4 Людина і природа\№082 Якими бувають рослини\2024-04-05_2245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3829" r="-93" b="-75"/>
          <a:stretch/>
        </p:blipFill>
        <p:spPr bwMode="auto">
          <a:xfrm>
            <a:off x="6501787" y="2410508"/>
            <a:ext cx="4932000" cy="367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23289" y="1402449"/>
            <a:ext cx="4488997" cy="7552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Відокрем лініями дикорослі рослини від культурних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110842" y="2704430"/>
            <a:ext cx="1295400" cy="9927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110842" y="3790387"/>
            <a:ext cx="1295400" cy="9927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02385" y="2410508"/>
            <a:ext cx="0" cy="23792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202385" y="4789718"/>
            <a:ext cx="323140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614272"/>
            <a:ext cx="8732066" cy="842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Поміркуймо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" y="1619234"/>
            <a:ext cx="3113581" cy="43169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69428" y="1556627"/>
            <a:ext cx="5327633" cy="602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Для чого людині рослини?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2987" y="2254675"/>
            <a:ext cx="6405852" cy="6552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культурними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8545" y="3742322"/>
            <a:ext cx="6896136" cy="14797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 </a:t>
            </a:r>
            <a:r>
              <a:rPr lang="ru-RU" sz="2800" b="1" dirty="0" err="1" smtClean="0"/>
              <a:t>дикорослих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культурних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відносяться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огірок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кульбаба</a:t>
            </a:r>
            <a:r>
              <a:rPr lang="ru-RU" sz="2800" b="1" dirty="0" smtClean="0"/>
              <a:t>? </a:t>
            </a:r>
          </a:p>
          <a:p>
            <a:pPr algn="ctr"/>
            <a:r>
              <a:rPr lang="ru-RU" sz="2800" b="1" dirty="0" smtClean="0"/>
              <a:t>Доведи свою думку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8545" y="5286913"/>
            <a:ext cx="6896136" cy="6492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 smtClean="0"/>
              <a:t>подобаються</a:t>
            </a:r>
            <a:r>
              <a:rPr lang="ru-RU" sz="2800" b="1" dirty="0" smtClean="0"/>
              <a:t>? За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8829" y="2987086"/>
            <a:ext cx="6405852" cy="687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дикорослими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7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858" y="463609"/>
            <a:ext cx="9835774" cy="836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Щ</a:t>
            </a:r>
            <a:r>
              <a:rPr lang="uk-UA" sz="2400" b="1" dirty="0" smtClean="0">
                <a:solidFill>
                  <a:schemeClr val="bg1"/>
                </a:solidFill>
              </a:rPr>
              <a:t>оби </a:t>
            </a:r>
            <a:r>
              <a:rPr lang="uk-UA" sz="24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2400" b="1" dirty="0" smtClean="0">
                <a:solidFill>
                  <a:schemeClr val="bg1"/>
                </a:solidFill>
              </a:rPr>
              <a:t>прямокутник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606419" y="1430591"/>
            <a:ext cx="11084837" cy="4828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4940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Корисна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3"/>
            <a:ext cx="1895309" cy="76944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все зрозуміло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Час пролетів непомітно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0738" y="3936906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Працювалось легко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Непотрібна інформація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64253" y="560432"/>
            <a:ext cx="8732066" cy="7769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200" b="1" dirty="0">
                <a:solidFill>
                  <a:schemeClr val="bg1"/>
                </a:solidFill>
              </a:rPr>
              <a:t>вірш та </a:t>
            </a:r>
            <a:r>
              <a:rPr lang="uk-UA" sz="32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2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7546" y="2054933"/>
            <a:ext cx="5148942" cy="25279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Продзвенів</a:t>
            </a:r>
            <a:r>
              <a:rPr lang="ru-RU" sz="2800" b="1" dirty="0"/>
              <a:t> уже </a:t>
            </a:r>
            <a:r>
              <a:rPr lang="ru-RU" sz="2800" b="1" dirty="0" err="1"/>
              <a:t>дзвінок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 err="1"/>
              <a:t>Починаємо</a:t>
            </a:r>
            <a:r>
              <a:rPr lang="ru-RU" sz="2800" b="1" dirty="0"/>
              <a:t> урок.</a:t>
            </a:r>
          </a:p>
          <a:p>
            <a:pPr algn="ctr"/>
            <a:r>
              <a:rPr lang="ru-RU" sz="2800" b="1" dirty="0"/>
              <a:t>Будем добре </a:t>
            </a:r>
            <a:r>
              <a:rPr lang="ru-RU" sz="2800" b="1" dirty="0" err="1"/>
              <a:t>працювати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хороші</a:t>
            </a:r>
            <a:r>
              <a:rPr lang="ru-RU" sz="2800" b="1" dirty="0"/>
              <a:t> </a:t>
            </a:r>
            <a:r>
              <a:rPr lang="ru-RU" sz="2800" b="1" dirty="0" err="1"/>
              <a:t>результати</a:t>
            </a:r>
            <a:r>
              <a:rPr lang="ru-RU" sz="2800" b="1" dirty="0"/>
              <a:t> </a:t>
            </a:r>
            <a:r>
              <a:rPr lang="ru-RU" sz="2800" b="1" dirty="0" err="1" smtClean="0"/>
              <a:t>мати</a:t>
            </a:r>
            <a:r>
              <a:rPr lang="ru-RU" sz="28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11362"/>
          <a:stretch/>
        </p:blipFill>
        <p:spPr>
          <a:xfrm>
            <a:off x="6067001" y="1510040"/>
            <a:ext cx="5297686" cy="43277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1" r="1732" b="7610"/>
          <a:stretch/>
        </p:blipFill>
        <p:spPr bwMode="auto">
          <a:xfrm rot="21019344">
            <a:off x="1354516" y="1564889"/>
            <a:ext cx="2391730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7481">
            <a:off x="3668480" y="1639789"/>
            <a:ext cx="2574095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41865" y="3182525"/>
            <a:ext cx="646997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Зацвітають перші квіти, починається сокорух у деревах. 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Розпускаються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бруньки на деревах і кущах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5653" y="538071"/>
            <a:ext cx="8732066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71352" y="1465588"/>
            <a:ext cx="4468508" cy="137425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весняних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відбуваються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навесні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місяць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надихає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тебе на урок.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s21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6732">
            <a:off x="473525" y="4201740"/>
            <a:ext cx="2324254" cy="17474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buzok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301" y="3032734"/>
            <a:ext cx="2391460" cy="17935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4317" y="1295392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0382" y="3937736"/>
            <a:ext cx="2035188" cy="4887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16561" y="3030651"/>
            <a:ext cx="2035188" cy="5442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pic>
        <p:nvPicPr>
          <p:cNvPr id="21" name="Picture 4" descr="http://pcholy.by/wp-content/uploads/2016/03/Viar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9223" y="4447397"/>
            <a:ext cx="2525375" cy="15783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Рисунок 9" descr="lechenie-cheremukhoy (1).jpg"/>
          <p:cNvPicPr>
            <a:picLocks noChangeAspect="1"/>
          </p:cNvPicPr>
          <p:nvPr/>
        </p:nvPicPr>
        <p:blipFill rotWithShape="1">
          <a:blip r:embed="rId7" cstate="print"/>
          <a:srcRect r="8510"/>
          <a:stretch/>
        </p:blipFill>
        <p:spPr bwMode="auto">
          <a:xfrm rot="1090374">
            <a:off x="4476972" y="4284255"/>
            <a:ext cx="2343703" cy="16007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50206" y="6025756"/>
            <a:ext cx="617329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Зацвітають сережки, котики, квіти на деревах і кущах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58742" y="5410203"/>
            <a:ext cx="408214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Розпускаються листя, квіти на всіх деревах і кущах. Трава покриває зеленим килимом землю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96" y="3628633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74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8310" y="614272"/>
            <a:ext cx="8732066" cy="887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68310" y="1603027"/>
            <a:ext cx="4212773" cy="1651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 жолудя він проростає,</a:t>
            </a:r>
          </a:p>
          <a:p>
            <a:pPr algn="ctr"/>
            <a:r>
              <a:rPr lang="uk-UA" sz="2400" b="1" dirty="0"/>
              <a:t>В кроні сил чимало має.</a:t>
            </a:r>
          </a:p>
          <a:p>
            <a:pPr algn="ctr"/>
            <a:r>
              <a:rPr lang="uk-UA" sz="2400" b="1" dirty="0"/>
              <a:t>Кабани плоди смакують</a:t>
            </a:r>
            <a:r>
              <a:rPr lang="ru-RU" sz="2400" b="1" dirty="0"/>
              <a:t>,</a:t>
            </a:r>
          </a:p>
          <a:p>
            <a:pPr algn="ctr"/>
            <a:r>
              <a:rPr lang="uk-UA" sz="2400" b="1" dirty="0"/>
              <a:t>Люди міць його цінують.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4838" r="17180" b="14331"/>
          <a:stretch/>
        </p:blipFill>
        <p:spPr>
          <a:xfrm>
            <a:off x="1668309" y="3470229"/>
            <a:ext cx="2849261" cy="28117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29224" y="3380014"/>
            <a:ext cx="1251859" cy="6901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Дуб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9028" y="1553938"/>
            <a:ext cx="4099295" cy="17498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Лист різний із </a:t>
            </a:r>
            <a:r>
              <a:rPr lang="uk-UA" sz="2400" b="1" dirty="0" err="1"/>
              <a:t>оксамита</a:t>
            </a:r>
            <a:r>
              <a:rPr lang="uk-UA" sz="2400" b="1" dirty="0"/>
              <a:t>,</a:t>
            </a:r>
          </a:p>
          <a:p>
            <a:pPr algn="ctr"/>
            <a:r>
              <a:rPr lang="uk-UA" sz="2400" b="1" dirty="0"/>
              <a:t>Соком ягідка налита.</a:t>
            </a:r>
          </a:p>
          <a:p>
            <a:pPr algn="ctr"/>
            <a:r>
              <a:rPr lang="uk-UA" sz="2400" b="1" dirty="0"/>
              <a:t>А для хворої дитини</a:t>
            </a:r>
          </a:p>
          <a:p>
            <a:pPr algn="ctr"/>
            <a:r>
              <a:rPr lang="uk-UA" sz="2400" b="1" dirty="0"/>
              <a:t>Кращі ліки – чай з …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>
            <a:off x="6425703" y="3470230"/>
            <a:ext cx="2815772" cy="279485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385694" y="3303814"/>
            <a:ext cx="1889496" cy="6901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Малини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333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68309" y="1582590"/>
            <a:ext cx="3635829" cy="16940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Запалали в чистім полі,</a:t>
            </a:r>
          </a:p>
          <a:p>
            <a:pPr algn="ctr"/>
            <a:r>
              <a:rPr lang="uk-UA" sz="2400" b="1" dirty="0"/>
              <a:t>Наче галстуки червоні,</a:t>
            </a:r>
          </a:p>
          <a:p>
            <a:pPr algn="ctr"/>
            <a:r>
              <a:rPr lang="uk-UA" sz="2400" b="1" dirty="0"/>
              <a:t>То палає в полі так</a:t>
            </a:r>
          </a:p>
          <a:p>
            <a:pPr algn="ctr"/>
            <a:r>
              <a:rPr lang="uk-UA" sz="2400" b="1" dirty="0"/>
              <a:t>Польовий червоний …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1677325" y="3380014"/>
            <a:ext cx="2949104" cy="291961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60471" y="3048000"/>
            <a:ext cx="1311729" cy="6640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Мак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8310" y="614272"/>
            <a:ext cx="8732066" cy="887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6743" y="1602424"/>
            <a:ext cx="3895553" cy="1674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Сонечко в травах зійшло,</a:t>
            </a:r>
          </a:p>
          <a:p>
            <a:pPr algn="ctr"/>
            <a:r>
              <a:rPr lang="uk-UA" sz="2400" b="1" dirty="0"/>
              <a:t>Усміхнулось, розцвіло,</a:t>
            </a:r>
          </a:p>
          <a:p>
            <a:pPr algn="ctr"/>
            <a:r>
              <a:rPr lang="uk-UA" sz="2400" b="1" dirty="0"/>
              <a:t>Потім стало біле–біле</a:t>
            </a:r>
          </a:p>
          <a:p>
            <a:pPr algn="ctr"/>
            <a:r>
              <a:rPr lang="uk-UA" sz="2400" b="1" dirty="0"/>
              <a:t>І за вітром полетіло.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626390" y="3380014"/>
            <a:ext cx="2824266" cy="290188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9288255" y="3276600"/>
            <a:ext cx="2224241" cy="707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Кульбаба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431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0286" y="1972361"/>
            <a:ext cx="4023389" cy="2406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Хто ж ті ягоди не знає,</a:t>
            </a:r>
          </a:p>
          <a:p>
            <a:pPr algn="ctr"/>
            <a:r>
              <a:rPr lang="uk-UA" sz="2400" b="1" dirty="0"/>
              <a:t>Від застуди їх приймає,</a:t>
            </a:r>
          </a:p>
          <a:p>
            <a:pPr algn="ctr"/>
            <a:r>
              <a:rPr lang="uk-UA" sz="2400" b="1" dirty="0"/>
              <a:t>На кущах вони висять</a:t>
            </a:r>
          </a:p>
          <a:p>
            <a:pPr algn="ctr"/>
            <a:r>
              <a:rPr lang="uk-UA" sz="2400" b="1" dirty="0"/>
              <a:t>І, як маків цвіт, горять.</a:t>
            </a:r>
          </a:p>
          <a:p>
            <a:pPr algn="ctr"/>
            <a:r>
              <a:rPr lang="uk-UA" sz="2400" b="1" dirty="0"/>
              <a:t>Тільки це не є малина,</a:t>
            </a:r>
          </a:p>
          <a:p>
            <a:pPr algn="ctr"/>
            <a:r>
              <a:rPr lang="uk-UA" sz="2400" b="1" dirty="0"/>
              <a:t>Здогадались - це …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5016" y="4808763"/>
            <a:ext cx="2723587" cy="8484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Калина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>
            <a:off x="6687898" y="1972361"/>
            <a:ext cx="3712478" cy="36849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68310" y="614272"/>
            <a:ext cx="8732066" cy="887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</a:t>
            </a:r>
            <a:r>
              <a:rPr lang="uk-UA" sz="4000" b="1" dirty="0">
                <a:solidFill>
                  <a:schemeClr val="bg1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9456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1090" y="521824"/>
            <a:ext cx="8732066" cy="727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Назви усі предмети одним словом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>
            <a:off x="3270532" y="4332993"/>
            <a:ext cx="1882020" cy="18680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867769" y="4107961"/>
            <a:ext cx="2037084" cy="209307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5268685" y="2939014"/>
            <a:ext cx="1988569" cy="1968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>
            <a:off x="867769" y="1789386"/>
            <a:ext cx="2149940" cy="21339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4" t="12645" r="16765" b="16440"/>
          <a:stretch/>
        </p:blipFill>
        <p:spPr>
          <a:xfrm>
            <a:off x="3270532" y="2205030"/>
            <a:ext cx="1882020" cy="19029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109164" y="1383573"/>
            <a:ext cx="2574240" cy="765815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Рослини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92687" y="1448887"/>
            <a:ext cx="4484914" cy="91331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трапляються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дорогою до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школи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 b="13809"/>
          <a:stretch/>
        </p:blipFill>
        <p:spPr>
          <a:xfrm>
            <a:off x="7423158" y="2473928"/>
            <a:ext cx="3854443" cy="24665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434493" y="5043464"/>
            <a:ext cx="39737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якомога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16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41" y="527776"/>
            <a:ext cx="8732066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71641" y="1428447"/>
            <a:ext cx="6374929" cy="574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відносяться рослини до природи?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41" y="2091110"/>
            <a:ext cx="3656848" cy="554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А що таке природа?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4475" y="2778619"/>
            <a:ext cx="6382095" cy="5850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Рослини – це жива чи нежива природа?</a:t>
            </a:r>
            <a:endParaRPr lang="ru-RU" sz="2400" b="1" dirty="0"/>
          </a:p>
        </p:txBody>
      </p:sp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74" y="1522003"/>
            <a:ext cx="2843721" cy="42621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245427" y="3493243"/>
            <a:ext cx="3701143" cy="893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Доведи, </a:t>
            </a:r>
            <a:r>
              <a:rPr lang="uk-UA" sz="2400" b="1" dirty="0"/>
              <a:t>що рослини жива природа.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1805" y="4571645"/>
            <a:ext cx="3701142" cy="892984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потрібно </a:t>
            </a:r>
            <a:r>
              <a:rPr lang="uk-UA" sz="2400" b="1" dirty="0" smtClean="0"/>
              <a:t>рослинам  </a:t>
            </a:r>
            <a:r>
              <a:rPr lang="uk-UA" sz="2400" b="1" dirty="0"/>
              <a:t>для життя?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2286" r="20974" b="15830"/>
          <a:stretch/>
        </p:blipFill>
        <p:spPr>
          <a:xfrm>
            <a:off x="995098" y="3541929"/>
            <a:ext cx="3112537" cy="252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1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682</Words>
  <Application>Microsoft Office PowerPoint</Application>
  <PresentationFormat>Произвольный</PresentationFormat>
  <Paragraphs>145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99</cp:revision>
  <dcterms:created xsi:type="dcterms:W3CDTF">2018-01-05T16:38:53Z</dcterms:created>
  <dcterms:modified xsi:type="dcterms:W3CDTF">2024-04-07T12:35:56Z</dcterms:modified>
</cp:coreProperties>
</file>