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11" r:id="rId3"/>
    <p:sldId id="310" r:id="rId4"/>
    <p:sldId id="285" r:id="rId5"/>
    <p:sldId id="313" r:id="rId6"/>
    <p:sldId id="292" r:id="rId7"/>
    <p:sldId id="293" r:id="rId8"/>
    <p:sldId id="277" r:id="rId9"/>
    <p:sldId id="289" r:id="rId10"/>
    <p:sldId id="294" r:id="rId11"/>
    <p:sldId id="296" r:id="rId12"/>
    <p:sldId id="298" r:id="rId13"/>
    <p:sldId id="314" r:id="rId14"/>
    <p:sldId id="31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131"/>
    <a:srgbClr val="C31D58"/>
    <a:srgbClr val="2F3242"/>
    <a:srgbClr val="722651"/>
    <a:srgbClr val="DED231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0.jpg"/><Relationship Id="rId7" Type="http://schemas.openxmlformats.org/officeDocument/2006/relationships/image" Target="../media/image16.jpeg"/><Relationship Id="rId12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5771" y="4230481"/>
            <a:ext cx="9067801" cy="194095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Якими </a:t>
            </a:r>
            <a:r>
              <a:rPr lang="uk-UA" sz="5400" b="1" dirty="0">
                <a:solidFill>
                  <a:schemeClr val="bg1"/>
                </a:solidFill>
              </a:rPr>
              <a:t>бувають </a:t>
            </a:r>
            <a:endParaRPr lang="uk-UA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культурні </a:t>
            </a:r>
            <a:r>
              <a:rPr lang="uk-UA" sz="5400" b="1" dirty="0">
                <a:solidFill>
                  <a:schemeClr val="bg1"/>
                </a:solidFill>
              </a:rPr>
              <a:t>рослини?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1" y="1001481"/>
            <a:ext cx="3214538" cy="286294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25342" y="1334874"/>
            <a:ext cx="378823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Урок 85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0415" y="506004"/>
            <a:ext cx="8839613" cy="9417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808339" y="1531823"/>
            <a:ext cx="3883404" cy="171212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Під</a:t>
            </a:r>
            <a:r>
              <a:rPr lang="ru-RU" sz="2400" b="1" dirty="0"/>
              <a:t> ногами у саду </a:t>
            </a:r>
          </a:p>
          <a:p>
            <a:pPr algn="ctr"/>
            <a:r>
              <a:rPr lang="ru-RU" sz="2400" b="1" dirty="0" err="1"/>
              <a:t>Стиглу</a:t>
            </a:r>
            <a:r>
              <a:rPr lang="ru-RU" sz="2400" b="1" dirty="0"/>
              <a:t> </a:t>
            </a:r>
            <a:r>
              <a:rPr lang="ru-RU" sz="2400" b="1" dirty="0" err="1"/>
              <a:t>ягідку</a:t>
            </a:r>
            <a:r>
              <a:rPr lang="ru-RU" sz="2400" b="1" dirty="0"/>
              <a:t> </a:t>
            </a:r>
            <a:r>
              <a:rPr lang="ru-RU" sz="2400" b="1" dirty="0" err="1"/>
              <a:t>знайду</a:t>
            </a:r>
            <a:r>
              <a:rPr lang="ru-RU" sz="2400" b="1" dirty="0"/>
              <a:t>. </a:t>
            </a:r>
          </a:p>
          <a:p>
            <a:pPr algn="ctr"/>
            <a:r>
              <a:rPr lang="ru-RU" sz="2400" b="1" dirty="0"/>
              <a:t>Треба </a:t>
            </a:r>
            <a:r>
              <a:rPr lang="ru-RU" sz="2400" b="1" dirty="0" err="1"/>
              <a:t>низько</a:t>
            </a:r>
            <a:r>
              <a:rPr lang="ru-RU" sz="2400" b="1" dirty="0"/>
              <a:t> </a:t>
            </a:r>
            <a:r>
              <a:rPr lang="ru-RU" sz="2400" b="1" dirty="0" err="1"/>
              <a:t>нахилиться</a:t>
            </a:r>
            <a:r>
              <a:rPr lang="ru-RU" sz="2400" b="1" dirty="0"/>
              <a:t>, </a:t>
            </a:r>
          </a:p>
          <a:p>
            <a:pPr algn="ctr"/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зірвати</a:t>
            </a:r>
            <a:r>
              <a:rPr lang="ru-RU" sz="2400" b="1" dirty="0"/>
              <a:t>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4" y="4145375"/>
            <a:ext cx="1315224" cy="16842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8339" y="3271336"/>
            <a:ext cx="2141690" cy="754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Полуницю</a:t>
            </a:r>
            <a:endParaRPr lang="ru-RU" sz="2800" b="1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304314" y="1575790"/>
            <a:ext cx="3996554" cy="1624185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Не </a:t>
            </a:r>
            <a:r>
              <a:rPr lang="ru-RU" sz="2400" b="1" dirty="0" err="1"/>
              <a:t>гіркий</a:t>
            </a:r>
            <a:r>
              <a:rPr lang="ru-RU" sz="2400" b="1" dirty="0"/>
              <a:t> і не </a:t>
            </a:r>
            <a:r>
              <a:rPr lang="ru-RU" sz="2400" b="1" dirty="0" err="1"/>
              <a:t>солоний</a:t>
            </a:r>
            <a:r>
              <a:rPr lang="ru-RU" sz="2400" b="1" dirty="0"/>
              <a:t>, </a:t>
            </a:r>
          </a:p>
          <a:p>
            <a:pPr algn="ctr"/>
            <a:r>
              <a:rPr lang="ru-RU" sz="2400" b="1" dirty="0"/>
              <a:t>А </a:t>
            </a:r>
            <a:r>
              <a:rPr lang="ru-RU" sz="2400" b="1" dirty="0" err="1"/>
              <a:t>солодкий</a:t>
            </a:r>
            <a:r>
              <a:rPr lang="ru-RU" sz="2400" b="1" dirty="0"/>
              <a:t> і </a:t>
            </a:r>
            <a:r>
              <a:rPr lang="ru-RU" sz="2400" b="1" dirty="0" err="1"/>
              <a:t>червоний</a:t>
            </a:r>
            <a:r>
              <a:rPr lang="ru-RU" sz="2400" b="1" dirty="0"/>
              <a:t>. </a:t>
            </a:r>
          </a:p>
          <a:p>
            <a:pPr algn="ctr"/>
            <a:r>
              <a:rPr lang="ru-RU" sz="2400" b="1" dirty="0"/>
              <a:t>Як же </a:t>
            </a:r>
            <a:r>
              <a:rPr lang="ru-RU" sz="2400" b="1" dirty="0" err="1"/>
              <a:t>зветься</a:t>
            </a:r>
            <a:r>
              <a:rPr lang="ru-RU" sz="2400" b="1" dirty="0"/>
              <a:t> </a:t>
            </a:r>
            <a:r>
              <a:rPr lang="ru-RU" sz="2400" b="1" dirty="0" err="1"/>
              <a:t>цей</a:t>
            </a:r>
            <a:r>
              <a:rPr lang="ru-RU" sz="2400" b="1" dirty="0"/>
              <a:t> </a:t>
            </a:r>
            <a:r>
              <a:rPr lang="ru-RU" sz="2400" b="1" dirty="0" err="1"/>
              <a:t>товстун</a:t>
            </a:r>
            <a:r>
              <a:rPr lang="ru-RU" sz="2400" b="1" dirty="0"/>
              <a:t>? </a:t>
            </a:r>
            <a:r>
              <a:rPr lang="ru-RU" sz="2400" b="1" dirty="0" err="1"/>
              <a:t>Здогадалися</a:t>
            </a:r>
            <a:r>
              <a:rPr lang="ru-RU" sz="2400" b="1" dirty="0"/>
              <a:t>? …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55154" y="3238997"/>
            <a:ext cx="1527314" cy="6525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Кавун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62" y="3350660"/>
            <a:ext cx="1918046" cy="2099437"/>
          </a:xfrm>
          <a:prstGeom prst="ellipse">
            <a:avLst/>
          </a:prstGeom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132693" y="3350660"/>
            <a:ext cx="3821618" cy="1963755"/>
          </a:xfrm>
          <a:prstGeom prst="round2Diag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Ягідки</a:t>
            </a:r>
            <a:r>
              <a:rPr lang="ru-RU" sz="2400" b="1" dirty="0"/>
              <a:t> </a:t>
            </a:r>
            <a:r>
              <a:rPr lang="ru-RU" sz="2400" b="1" dirty="0" err="1"/>
              <a:t>мої</a:t>
            </a:r>
            <a:r>
              <a:rPr lang="ru-RU" sz="2400" b="1" dirty="0"/>
              <a:t> </a:t>
            </a:r>
            <a:r>
              <a:rPr lang="ru-RU" sz="2400" b="1" dirty="0" err="1"/>
              <a:t>висять</a:t>
            </a:r>
            <a:r>
              <a:rPr lang="ru-RU" sz="2400" b="1" dirty="0"/>
              <a:t>, </a:t>
            </a:r>
          </a:p>
          <a:p>
            <a:pPr algn="ctr"/>
            <a:r>
              <a:rPr lang="ru-RU" sz="2400" b="1" dirty="0"/>
              <a:t>як маленький виноград.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Червоненькі</a:t>
            </a:r>
            <a:r>
              <a:rPr lang="ru-RU" sz="2400" b="1" dirty="0" smtClean="0"/>
              <a:t> </a:t>
            </a:r>
            <a:r>
              <a:rPr lang="ru-RU" sz="2400" b="1" dirty="0" err="1"/>
              <a:t>щічки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називаються</a:t>
            </a:r>
            <a:r>
              <a:rPr lang="ru-RU" sz="2400" b="1" dirty="0" smtClean="0"/>
              <a:t> </a:t>
            </a:r>
            <a:r>
              <a:rPr lang="ru-RU" sz="2400" b="1" dirty="0"/>
              <a:t>….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92" y="4469422"/>
            <a:ext cx="2588175" cy="196135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29251" y="5331456"/>
            <a:ext cx="1715737" cy="672745"/>
          </a:xfrm>
          <a:prstGeom prst="rect">
            <a:avLst/>
          </a:prstGeom>
          <a:solidFill>
            <a:srgbClr val="FF31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Порічки</a:t>
            </a:r>
            <a:endParaRPr lang="ru-RU" sz="2800" b="1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691743" y="1531823"/>
            <a:ext cx="2590017" cy="1739513"/>
          </a:xfrm>
          <a:prstGeom prst="round2Diag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Спробуй скласти власну загадку про овочеву культуру.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3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6400" y="494529"/>
            <a:ext cx="8665029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07" y="3711541"/>
            <a:ext cx="3589854" cy="2250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4508" r="6507" b="2554"/>
          <a:stretch/>
        </p:blipFill>
        <p:spPr>
          <a:xfrm>
            <a:off x="1278085" y="3160664"/>
            <a:ext cx="2952000" cy="3132000"/>
          </a:xfrm>
          <a:prstGeom prst="ellipse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4600" y="1289958"/>
            <a:ext cx="6884290" cy="5334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Чому кажуть, що плоди кавуна й дині – це ягоди?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Диня Херсонська, кг (Артикул: 303522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2599" r="4708" b="13323"/>
          <a:stretch/>
        </p:blipFill>
        <p:spPr bwMode="auto">
          <a:xfrm>
            <a:off x="4452459" y="3831284"/>
            <a:ext cx="2484000" cy="226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06518" y="2995463"/>
            <a:ext cx="4460803" cy="4770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Порівняй їх з ягодами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агрусу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4599" y="1860842"/>
            <a:ext cx="864682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Ягода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плід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який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багато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насіння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тонку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шкірясту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оболонку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соковиту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м'якіть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та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насіння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твердій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шкірці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Кавун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та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диня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задовольняють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цим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умовам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тому з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погляду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ботаніки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вони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– ягода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7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69571" y="494529"/>
            <a:ext cx="931180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0" y="2091723"/>
            <a:ext cx="1781159" cy="133651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52" y="2097619"/>
            <a:ext cx="1343308" cy="134330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7524" y="3703736"/>
            <a:ext cx="1457581" cy="135763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0" y="5586724"/>
            <a:ext cx="1174041" cy="1271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25474" y="2097619"/>
            <a:ext cx="1581612" cy="138052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0" y="2091723"/>
            <a:ext cx="1935485" cy="130922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69571" y="1251858"/>
            <a:ext cx="9311806" cy="5691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«Посади» рослини на городі та в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полі,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а також у садку за допомогою цифр.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2" descr="Морква Цукат за 20 г - купити в Україні — інтернет-магазин СонцеСа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205" y="3758810"/>
            <a:ext cx="1769959" cy="1327470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ᐉ Особливості обрізування груші - Журнал Агроном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r="1969"/>
          <a:stretch/>
        </p:blipFill>
        <p:spPr bwMode="auto">
          <a:xfrm>
            <a:off x="645794" y="3660336"/>
            <a:ext cx="1878666" cy="1485675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Що ми знаємо про цибулю. » Сайт вчителя біології Павленко Тетяни Іванівн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2101921"/>
            <a:ext cx="1542597" cy="1424634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B.lv: Как вырастить горох: почва, посев, подкорм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81" y="2101921"/>
            <a:ext cx="2152351" cy="143250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Що робити, якщо яблуня не цвіте і не плодоносить - дідусевий метод — УНІАН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7" y="3660336"/>
            <a:ext cx="2190810" cy="146236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Високоолійний сорт льону Айвенго / Насіння соняшнику, насіння ріпаку  (рапсу) озимого, насіння льону / Льон. Насіння льону селекції ВНІС /  Асортимент продукції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62" y="3634016"/>
            <a:ext cx="2175966" cy="145226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Табличка 19"/>
          <p:cNvSpPr/>
          <p:nvPr/>
        </p:nvSpPr>
        <p:spPr>
          <a:xfrm>
            <a:off x="4966667" y="5333488"/>
            <a:ext cx="2680743" cy="481318"/>
          </a:xfrm>
          <a:prstGeom prst="plaque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город </a:t>
            </a:r>
            <a:endParaRPr lang="uk-UA" sz="2800" b="1" dirty="0"/>
          </a:p>
        </p:txBody>
      </p:sp>
      <p:sp>
        <p:nvSpPr>
          <p:cNvPr id="21" name="Табличка 20"/>
          <p:cNvSpPr/>
          <p:nvPr/>
        </p:nvSpPr>
        <p:spPr>
          <a:xfrm>
            <a:off x="1585126" y="5333489"/>
            <a:ext cx="3025625" cy="481317"/>
          </a:xfrm>
          <a:prstGeom prst="plaque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поле</a:t>
            </a:r>
            <a:endParaRPr lang="uk-UA" sz="2800" b="1" dirty="0"/>
          </a:p>
        </p:txBody>
      </p:sp>
      <p:sp>
        <p:nvSpPr>
          <p:cNvPr id="22" name="Табличка 21"/>
          <p:cNvSpPr/>
          <p:nvPr/>
        </p:nvSpPr>
        <p:spPr>
          <a:xfrm>
            <a:off x="7938959" y="5358642"/>
            <a:ext cx="2124690" cy="456164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садок</a:t>
            </a:r>
            <a:endParaRPr lang="uk-UA" sz="2800" b="1" dirty="0"/>
          </a:p>
        </p:txBody>
      </p:sp>
      <p:sp>
        <p:nvSpPr>
          <p:cNvPr id="6" name="Двенадцатиугольник 5"/>
          <p:cNvSpPr/>
          <p:nvPr/>
        </p:nvSpPr>
        <p:spPr>
          <a:xfrm>
            <a:off x="489049" y="3070430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Двенадцатиугольник 23"/>
          <p:cNvSpPr/>
          <p:nvPr/>
        </p:nvSpPr>
        <p:spPr>
          <a:xfrm>
            <a:off x="2355677" y="3070430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Двенадцатиугольник 24"/>
          <p:cNvSpPr/>
          <p:nvPr/>
        </p:nvSpPr>
        <p:spPr>
          <a:xfrm>
            <a:off x="4497773" y="309178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Двенадцатиугольник 25"/>
          <p:cNvSpPr/>
          <p:nvPr/>
        </p:nvSpPr>
        <p:spPr>
          <a:xfrm>
            <a:off x="6110070" y="309178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Двенадцатиугольник 26"/>
          <p:cNvSpPr/>
          <p:nvPr/>
        </p:nvSpPr>
        <p:spPr>
          <a:xfrm>
            <a:off x="7722367" y="309178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Двенадцатиугольник 27"/>
          <p:cNvSpPr/>
          <p:nvPr/>
        </p:nvSpPr>
        <p:spPr>
          <a:xfrm>
            <a:off x="9334664" y="309178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Двенадцатиугольник 28"/>
          <p:cNvSpPr/>
          <p:nvPr/>
        </p:nvSpPr>
        <p:spPr>
          <a:xfrm>
            <a:off x="489049" y="4878851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Двенадцатиугольник 29"/>
          <p:cNvSpPr/>
          <p:nvPr/>
        </p:nvSpPr>
        <p:spPr>
          <a:xfrm>
            <a:off x="2688594" y="4754622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Двенадцатиугольник 30"/>
          <p:cNvSpPr/>
          <p:nvPr/>
        </p:nvSpPr>
        <p:spPr>
          <a:xfrm>
            <a:off x="5181027" y="4746388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Двенадцатиугольник 31"/>
          <p:cNvSpPr/>
          <p:nvPr/>
        </p:nvSpPr>
        <p:spPr>
          <a:xfrm>
            <a:off x="7685640" y="4707579"/>
            <a:ext cx="704218" cy="562452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Двенадцатиугольник 32"/>
          <p:cNvSpPr/>
          <p:nvPr/>
        </p:nvSpPr>
        <p:spPr>
          <a:xfrm>
            <a:off x="9499881" y="4610673"/>
            <a:ext cx="704218" cy="562452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11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Двенадцатиугольник 33"/>
          <p:cNvSpPr/>
          <p:nvPr/>
        </p:nvSpPr>
        <p:spPr>
          <a:xfrm>
            <a:off x="1585127" y="5825147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Двенадцатиугольник 34"/>
          <p:cNvSpPr/>
          <p:nvPr/>
        </p:nvSpPr>
        <p:spPr>
          <a:xfrm>
            <a:off x="2055566" y="5848918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Двенадцатиугольник 35"/>
          <p:cNvSpPr/>
          <p:nvPr/>
        </p:nvSpPr>
        <p:spPr>
          <a:xfrm>
            <a:off x="5494573" y="583675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Двенадцатиугольник 36"/>
          <p:cNvSpPr/>
          <p:nvPr/>
        </p:nvSpPr>
        <p:spPr>
          <a:xfrm>
            <a:off x="7974644" y="5850440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Двенадцатиугольник 37"/>
          <p:cNvSpPr/>
          <p:nvPr/>
        </p:nvSpPr>
        <p:spPr>
          <a:xfrm>
            <a:off x="5973927" y="5852828"/>
            <a:ext cx="468894" cy="481369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Двенадцатиугольник 38"/>
          <p:cNvSpPr/>
          <p:nvPr/>
        </p:nvSpPr>
        <p:spPr>
          <a:xfrm>
            <a:off x="6462134" y="583675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Двенадцатиугольник 39"/>
          <p:cNvSpPr/>
          <p:nvPr/>
        </p:nvSpPr>
        <p:spPr>
          <a:xfrm>
            <a:off x="8423355" y="5863170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Двенадцатиугольник 40"/>
          <p:cNvSpPr/>
          <p:nvPr/>
        </p:nvSpPr>
        <p:spPr>
          <a:xfrm>
            <a:off x="8892249" y="586130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Двенадцатиугольник 41"/>
          <p:cNvSpPr/>
          <p:nvPr/>
        </p:nvSpPr>
        <p:spPr>
          <a:xfrm>
            <a:off x="3492202" y="5825147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Двенадцатиугольник 42"/>
          <p:cNvSpPr/>
          <p:nvPr/>
        </p:nvSpPr>
        <p:spPr>
          <a:xfrm>
            <a:off x="9359431" y="5812568"/>
            <a:ext cx="704218" cy="562452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Двенадцатиугольник 43"/>
          <p:cNvSpPr/>
          <p:nvPr/>
        </p:nvSpPr>
        <p:spPr>
          <a:xfrm>
            <a:off x="6934879" y="5826056"/>
            <a:ext cx="712530" cy="486376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11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Двенадцатиугольник 44"/>
          <p:cNvSpPr/>
          <p:nvPr/>
        </p:nvSpPr>
        <p:spPr>
          <a:xfrm>
            <a:off x="5025680" y="580446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Двенадцатиугольник 45"/>
          <p:cNvSpPr/>
          <p:nvPr/>
        </p:nvSpPr>
        <p:spPr>
          <a:xfrm>
            <a:off x="3961096" y="5836414"/>
            <a:ext cx="712530" cy="486376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11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Двенадцатиугольник 46"/>
          <p:cNvSpPr/>
          <p:nvPr/>
        </p:nvSpPr>
        <p:spPr>
          <a:xfrm>
            <a:off x="2556206" y="5830695"/>
            <a:ext cx="468894" cy="481369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Двенадцатиугольник 47"/>
          <p:cNvSpPr/>
          <p:nvPr/>
        </p:nvSpPr>
        <p:spPr>
          <a:xfrm>
            <a:off x="3023308" y="5836755"/>
            <a:ext cx="468894" cy="464978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4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4767" y="484233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9" y="1456402"/>
            <a:ext cx="3312350" cy="459251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509389" y="1505563"/>
            <a:ext cx="6896136" cy="7695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Які рослини називають культурними?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09389" y="2534255"/>
            <a:ext cx="6961592" cy="775003"/>
          </a:xfrm>
          <a:prstGeom prst="round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 </a:t>
            </a:r>
            <a:r>
              <a:rPr lang="ru-RU" sz="2800" b="1" dirty="0" smtClean="0"/>
              <a:t>На </a:t>
            </a:r>
            <a:r>
              <a:rPr lang="ru-RU" sz="2800" b="1" dirty="0" err="1" smtClean="0"/>
              <a:t>які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групи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розділяємо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культурні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групи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4845" y="3578487"/>
            <a:ext cx="6896136" cy="1023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Чим </a:t>
            </a:r>
            <a:r>
              <a:rPr lang="ru-RU" sz="2800" b="1" dirty="0" smtClean="0"/>
              <a:t>персик </a:t>
            </a:r>
            <a:r>
              <a:rPr lang="ru-RU" sz="2800" b="1" dirty="0" err="1"/>
              <a:t>відрізняється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 smtClean="0"/>
              <a:t>помідора</a:t>
            </a:r>
            <a:r>
              <a:rPr lang="ru-RU" sz="2800" b="1" dirty="0" smtClean="0"/>
              <a:t>? </a:t>
            </a:r>
          </a:p>
          <a:p>
            <a:pPr algn="ctr"/>
            <a:r>
              <a:rPr lang="ru-RU" sz="2800" b="1" dirty="0" smtClean="0"/>
              <a:t>А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ознаки</a:t>
            </a:r>
            <a:r>
              <a:rPr lang="ru-RU" sz="2800" b="1" dirty="0"/>
              <a:t> у них </a:t>
            </a:r>
            <a:r>
              <a:rPr lang="ru-RU" sz="2800" b="1" dirty="0" err="1"/>
              <a:t>спільні</a:t>
            </a:r>
            <a:r>
              <a:rPr lang="ru-RU" sz="2800" b="1" dirty="0"/>
              <a:t>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09389" y="4859739"/>
            <a:ext cx="6961592" cy="10585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Назви</a:t>
            </a:r>
            <a:r>
              <a:rPr lang="ru-RU" sz="2800" b="1" dirty="0" smtClean="0"/>
              <a:t> по три </a:t>
            </a:r>
            <a:r>
              <a:rPr lang="ru-RU" sz="2800" b="1" dirty="0" err="1" smtClean="0"/>
              <a:t>рослини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овочеві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фруктові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ягідні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польові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442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880724" y="467731"/>
            <a:ext cx="8340961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174638" y="1354158"/>
            <a:ext cx="7753132" cy="8556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Обери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плоди, якими визначиш свою роботу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441546" y="4562044"/>
            <a:ext cx="2844995" cy="13480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замріяно, </a:t>
            </a:r>
          </a:p>
          <a:p>
            <a:r>
              <a:rPr lang="uk-UA" sz="2400" b="1" dirty="0" smtClean="0"/>
              <a:t>в очікуванні</a:t>
            </a:r>
          </a:p>
          <a:p>
            <a:r>
              <a:rPr lang="uk-UA" sz="2400" b="1" dirty="0" smtClean="0"/>
              <a:t>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122798" y="4562044"/>
            <a:ext cx="2803735" cy="149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Здивовано зустрічав/ла інформацію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654654" y="4562044"/>
            <a:ext cx="2947304" cy="149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 радістю, активно працював/ла</a:t>
            </a:r>
            <a:endParaRPr lang="ru-RU" sz="2400" b="1" dirty="0"/>
          </a:p>
        </p:txBody>
      </p:sp>
      <p:pic>
        <p:nvPicPr>
          <p:cNvPr id="15" name="Picture 6" descr="В Україні оприлюднено рентабельність вирощування кукурудзи – Agro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24" y="2592179"/>
            <a:ext cx="3089965" cy="18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Купити ПОМІДОРИ 1КГ з доставкою | Інтернет-магазин Рукавичк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t="19065" r="18602" b="19438"/>
          <a:stretch/>
        </p:blipFill>
        <p:spPr bwMode="auto">
          <a:xfrm>
            <a:off x="4978089" y="2592180"/>
            <a:ext cx="2948444" cy="18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Кабачки: користь і шкода для здоров'я. Калорійність, властивості, вітаміни  і опис рослини кабачок. - Etnosof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b="9658"/>
          <a:stretch/>
        </p:blipFill>
        <p:spPr bwMode="auto">
          <a:xfrm>
            <a:off x="8441546" y="2592180"/>
            <a:ext cx="2599632" cy="18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828801" y="1556792"/>
            <a:ext cx="8686800" cy="1331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Пригадай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, який овоч піднімає твій настрій? Чому?</a:t>
            </a:r>
          </a:p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(колір, форма, розмір, смак, соковитість, гладкість тощо)</a:t>
            </a:r>
          </a:p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Можеш скористатися світлинами 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828801" y="332656"/>
            <a:ext cx="868680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урок. </a:t>
            </a:r>
          </a:p>
          <a:p>
            <a:r>
              <a:rPr lang="uk-UA" sz="3600" b="1" dirty="0" smtClean="0">
                <a:solidFill>
                  <a:schemeClr val="bg1"/>
                </a:solidFill>
              </a:rPr>
              <a:t>Вправа «Любимий овоч»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Які ранні овочі та фрукти можна вживати. Поради фахівц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19" y="3062004"/>
            <a:ext cx="4835082" cy="307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йкорисніші фрукти і овочі для здоров'я: як їх колір впливає на організ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16" y="3062004"/>
            <a:ext cx="5060255" cy="3007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58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0169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59453" y="494529"/>
            <a:ext cx="8732066" cy="7464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3122" y="1480716"/>
            <a:ext cx="5777518" cy="81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Яку будову має кожна </a:t>
            </a:r>
            <a:r>
              <a:rPr lang="uk-UA" sz="2400" b="1" dirty="0" smtClean="0">
                <a:solidFill>
                  <a:schemeClr val="bg1"/>
                </a:solidFill>
              </a:rPr>
              <a:t>квіткова рослина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73122" y="2346301"/>
            <a:ext cx="5777518" cy="7323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Які спільні ознаки мають дерева і кущі?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07465" y="3324775"/>
            <a:ext cx="3143175" cy="110570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Скільки стовбурів має дерево? </a:t>
            </a:r>
            <a:r>
              <a:rPr lang="uk-UA" sz="2400" b="1" dirty="0" smtClean="0">
                <a:solidFill>
                  <a:schemeClr val="bg1"/>
                </a:solidFill>
              </a:rPr>
              <a:t>А </a:t>
            </a:r>
            <a:r>
              <a:rPr lang="uk-UA" sz="2400" b="1" dirty="0">
                <a:solidFill>
                  <a:schemeClr val="bg1"/>
                </a:solidFill>
              </a:rPr>
              <a:t>кущ?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86" y="1480715"/>
            <a:ext cx="2861435" cy="42887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Якими бувають рослини. Як розрізняють рослини. Частина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15105" b="7558"/>
          <a:stretch/>
        </p:blipFill>
        <p:spPr bwMode="auto">
          <a:xfrm>
            <a:off x="770057" y="3265711"/>
            <a:ext cx="3496330" cy="295002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607465" y="4833258"/>
            <a:ext cx="3143175" cy="13389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Яке стебло у трав’янистої рослини?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6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59453" y="494529"/>
            <a:ext cx="8732066" cy="7464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44" y="1339197"/>
            <a:ext cx="2861435" cy="42887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563485" y="1273624"/>
            <a:ext cx="5489233" cy="5766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належать до </a:t>
            </a:r>
            <a:r>
              <a:rPr lang="ru-RU" sz="2400" b="1" dirty="0" err="1" smtClean="0"/>
              <a:t>дикорослих</a:t>
            </a:r>
            <a:r>
              <a:rPr lang="ru-RU" sz="2400" b="1" dirty="0"/>
              <a:t>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52244" y="4546183"/>
            <a:ext cx="3316122" cy="58098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Де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вирощують</a:t>
            </a:r>
            <a:r>
              <a:rPr lang="ru-RU" sz="2400" b="1" dirty="0"/>
              <a:t>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39155" y="2870600"/>
            <a:ext cx="5529968" cy="6019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належать до </a:t>
            </a:r>
            <a:r>
              <a:rPr lang="ru-RU" sz="2400" b="1" dirty="0" err="1"/>
              <a:t>культурних</a:t>
            </a:r>
            <a:r>
              <a:rPr lang="ru-RU" sz="2400" b="1" dirty="0"/>
              <a:t>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559453" y="1909950"/>
            <a:ext cx="5493265" cy="852053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err="1" smtClean="0">
                <a:solidFill>
                  <a:schemeClr val="bg1"/>
                </a:solidFill>
              </a:rPr>
              <a:t>Дикорослі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</a:t>
            </a:r>
            <a:r>
              <a:rPr lang="ru-RU" sz="2400" b="1" dirty="0" err="1"/>
              <a:t>ніхто</a:t>
            </a:r>
            <a:r>
              <a:rPr lang="ru-RU" sz="2400" b="1" dirty="0"/>
              <a:t> не </a:t>
            </a:r>
            <a:r>
              <a:rPr lang="ru-RU" sz="2400" b="1" dirty="0" smtClean="0"/>
              <a:t>садить </a:t>
            </a:r>
          </a:p>
          <a:p>
            <a:pPr algn="ctr"/>
            <a:r>
              <a:rPr lang="ru-RU" sz="2400" b="1" dirty="0" smtClean="0"/>
              <a:t>і </a:t>
            </a:r>
            <a:r>
              <a:rPr lang="ru-RU" sz="2400" b="1" dirty="0" err="1" smtClean="0"/>
              <a:t>їх</a:t>
            </a:r>
            <a:r>
              <a:rPr lang="ru-RU" sz="2400" b="1" dirty="0" smtClean="0"/>
              <a:t> </a:t>
            </a:r>
            <a:r>
              <a:rPr lang="ru-RU" sz="2400" b="1" dirty="0" err="1"/>
              <a:t>ніхто</a:t>
            </a:r>
            <a:r>
              <a:rPr lang="ru-RU" sz="2400" b="1" dirty="0"/>
              <a:t> не </a:t>
            </a:r>
            <a:r>
              <a:rPr lang="ru-RU" sz="2400" b="1" dirty="0" err="1"/>
              <a:t>доглядає</a:t>
            </a:r>
            <a:r>
              <a:rPr lang="ru-RU" sz="2400" b="1" dirty="0"/>
              <a:t>. 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984171" y="3538252"/>
            <a:ext cx="4284952" cy="942615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err="1" smtClean="0">
                <a:solidFill>
                  <a:schemeClr val="bg1"/>
                </a:solidFill>
              </a:rPr>
              <a:t>Культурні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люди </a:t>
            </a:r>
            <a:r>
              <a:rPr lang="ru-RU" sz="2400" b="1" dirty="0" err="1" smtClean="0"/>
              <a:t>вирощують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своїх</a:t>
            </a:r>
            <a:r>
              <a:rPr lang="ru-RU" sz="2400" b="1" dirty="0" smtClean="0"/>
              <a:t> потреб.</a:t>
            </a:r>
            <a:endParaRPr lang="ru-RU" sz="24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52244" y="5181594"/>
            <a:ext cx="3316123" cy="83820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</a:t>
            </a:r>
            <a:r>
              <a:rPr lang="ru-RU" sz="2400" b="1" dirty="0"/>
              <a:t>полях, городах, у садах і парках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274938" y="3636228"/>
            <a:ext cx="3618576" cy="275195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983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Озима м'яка пшениця Тайра: продажа, цена в Украине. зернові культури от  &quot;ТОВ ХАСКОМ ТРЕЙД&quot; - 1227200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1" y="3595788"/>
            <a:ext cx="1716032" cy="1299282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5657" y="494528"/>
            <a:ext cx="10384972" cy="8226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схему. Культурні рослини поділяються: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2117321" y="3610175"/>
            <a:ext cx="2012811" cy="738456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Польові</a:t>
            </a:r>
            <a:r>
              <a:rPr lang="ru-RU" sz="3600" b="1" dirty="0"/>
              <a:t> </a:t>
            </a:r>
            <a:endParaRPr lang="uk-UA" sz="3600" b="1" dirty="0"/>
          </a:p>
        </p:txBody>
      </p:sp>
      <p:sp>
        <p:nvSpPr>
          <p:cNvPr id="23" name="Табличка 22"/>
          <p:cNvSpPr/>
          <p:nvPr/>
        </p:nvSpPr>
        <p:spPr>
          <a:xfrm>
            <a:off x="6368143" y="4312514"/>
            <a:ext cx="2062448" cy="738457"/>
          </a:xfrm>
          <a:prstGeom prst="plaque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Овочеві </a:t>
            </a:r>
          </a:p>
        </p:txBody>
      </p:sp>
      <p:sp>
        <p:nvSpPr>
          <p:cNvPr id="24" name="Табличка 23"/>
          <p:cNvSpPr/>
          <p:nvPr/>
        </p:nvSpPr>
        <p:spPr>
          <a:xfrm>
            <a:off x="4118855" y="4346308"/>
            <a:ext cx="1885561" cy="738456"/>
          </a:xfrm>
          <a:prstGeom prst="plaque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Ягідні</a:t>
            </a:r>
          </a:p>
        </p:txBody>
      </p:sp>
      <p:sp>
        <p:nvSpPr>
          <p:cNvPr id="2" name="Табличка 1"/>
          <p:cNvSpPr/>
          <p:nvPr/>
        </p:nvSpPr>
        <p:spPr>
          <a:xfrm>
            <a:off x="3363686" y="1441969"/>
            <a:ext cx="5508172" cy="876228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Культурні рослини</a:t>
            </a:r>
          </a:p>
        </p:txBody>
      </p:sp>
      <p:cxnSp>
        <p:nvCxnSpPr>
          <p:cNvPr id="13" name="Прямая со стрелкой 12"/>
          <p:cNvCxnSpPr>
            <a:stCxn id="2" idx="2"/>
          </p:cNvCxnSpPr>
          <p:nvPr/>
        </p:nvCxnSpPr>
        <p:spPr>
          <a:xfrm flipH="1">
            <a:off x="3363686" y="2318197"/>
            <a:ext cx="2754086" cy="12919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" idx="2"/>
            <a:endCxn id="24" idx="0"/>
          </p:cNvCxnSpPr>
          <p:nvPr/>
        </p:nvCxnSpPr>
        <p:spPr>
          <a:xfrm flipH="1">
            <a:off x="5061636" y="2318197"/>
            <a:ext cx="1056136" cy="20281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" idx="2"/>
          </p:cNvCxnSpPr>
          <p:nvPr/>
        </p:nvCxnSpPr>
        <p:spPr>
          <a:xfrm>
            <a:off x="6117772" y="2318197"/>
            <a:ext cx="1121228" cy="19272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Табличка 45"/>
          <p:cNvSpPr/>
          <p:nvPr/>
        </p:nvSpPr>
        <p:spPr>
          <a:xfrm>
            <a:off x="8354224" y="3610175"/>
            <a:ext cx="2196117" cy="675799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Фруктові</a:t>
            </a:r>
          </a:p>
        </p:txBody>
      </p:sp>
      <p:cxnSp>
        <p:nvCxnSpPr>
          <p:cNvPr id="47" name="Прямая со стрелкой 46"/>
          <p:cNvCxnSpPr>
            <a:stCxn id="2" idx="2"/>
          </p:cNvCxnSpPr>
          <p:nvPr/>
        </p:nvCxnSpPr>
        <p:spPr>
          <a:xfrm>
            <a:off x="6117772" y="2318197"/>
            <a:ext cx="3061142" cy="11930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Як садити та вирощувати кукурудз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8" y="2369267"/>
            <a:ext cx="1974573" cy="1090951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очка зору: перевиробництво малини буде й у 2024 році |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19" y="5144681"/>
            <a:ext cx="2093369" cy="1154962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utoShape 8" descr="Купити Агрус &quot;Інвікта&quot; - Аґрус від Олегів са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Агрус &quot;Золотистий&quot; (середній термін дозрівання, має дуже солодкі, великі  ягоди) купити поштою в Одесі, Києві, Україні | Agro-Mark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4" y="4579052"/>
            <a:ext cx="1301303" cy="1843195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Морква Цукат за 20 г - купити в Україні — інтернет-магазин СонцеСа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52" y="5144681"/>
            <a:ext cx="1703421" cy="127756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Z 38 F1 кабачок ранній 1000 насінин Libra See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97" y="5144680"/>
            <a:ext cx="1462575" cy="1462575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ᐉ Особливості обрізування груші - Журнал Агроном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r="1969"/>
          <a:stretch/>
        </p:blipFill>
        <p:spPr bwMode="auto">
          <a:xfrm>
            <a:off x="9699496" y="4324445"/>
            <a:ext cx="1773976" cy="1402884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Особливості вирощування сливи — Зоря Полтавщин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787" y="2410216"/>
            <a:ext cx="2078685" cy="1132721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4771" y="494529"/>
            <a:ext cx="9535886" cy="704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Поміркуй. До якої групи належать рослини?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33" y="1333695"/>
            <a:ext cx="3718258" cy="24800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598" y="1333694"/>
            <a:ext cx="4366286" cy="24800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04" y="3903951"/>
            <a:ext cx="3711456" cy="22254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50" y="3980151"/>
            <a:ext cx="3956309" cy="22254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21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8311" y="494529"/>
            <a:ext cx="8732066" cy="8226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9918" y="1441968"/>
            <a:ext cx="8809149" cy="49551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79082" y="1441969"/>
            <a:ext cx="2340836" cy="16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1698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9841" y="539908"/>
            <a:ext cx="9217273" cy="8425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4000" b="1" dirty="0" smtClean="0">
                <a:solidFill>
                  <a:schemeClr val="bg1"/>
                </a:solidFill>
              </a:rPr>
              <a:t> себе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Результат пошуку зображень за запитом &quot;клипарт морк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385">
            <a:off x="1513917" y="2476124"/>
            <a:ext cx="1954312" cy="7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езультат пошуку зображень за запитом &quot;клипарт жи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37" y="2180644"/>
            <a:ext cx="1094334" cy="160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39841" y="1478023"/>
            <a:ext cx="3534930" cy="5809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Назви польову рослину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25766" y="1478023"/>
            <a:ext cx="3431348" cy="5809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Назви овочеву  рослину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10876"/>
          <a:stretch/>
        </p:blipFill>
        <p:spPr>
          <a:xfrm>
            <a:off x="7225766" y="2227014"/>
            <a:ext cx="1341682" cy="1622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27" y="2179931"/>
            <a:ext cx="1697257" cy="17557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39337" y="3938473"/>
            <a:ext cx="3535434" cy="62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Назви фруктову рослину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11111"/>
          <a:stretch/>
        </p:blipFill>
        <p:spPr>
          <a:xfrm>
            <a:off x="3779907" y="4713887"/>
            <a:ext cx="1194863" cy="15739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7" y="4700235"/>
            <a:ext cx="1670472" cy="172801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225766" y="3938473"/>
            <a:ext cx="3404222" cy="622639"/>
          </a:xfrm>
          <a:prstGeom prst="rect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Назви ягідну рослину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36" y="4812415"/>
            <a:ext cx="1444878" cy="1400002"/>
          </a:xfrm>
          <a:prstGeom prst="rect">
            <a:avLst/>
          </a:prstGeom>
        </p:spPr>
      </p:pic>
      <p:pic>
        <p:nvPicPr>
          <p:cNvPr id="18" name="Picture 2" descr="Результат пошуку зображень за запитом &quot;клипарт морк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3292">
            <a:off x="6979164" y="5084701"/>
            <a:ext cx="1954312" cy="7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542809" y="2058937"/>
            <a:ext cx="1431962" cy="187953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49696" y="2118022"/>
            <a:ext cx="1431962" cy="187953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498964" y="4624472"/>
            <a:ext cx="1551217" cy="187953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067799" y="4561112"/>
            <a:ext cx="1730829" cy="186713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2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2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449</Words>
  <Application>Microsoft Office PowerPoint</Application>
  <PresentationFormat>Произвольный</PresentationFormat>
  <Paragraphs>120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85</cp:revision>
  <dcterms:created xsi:type="dcterms:W3CDTF">2018-01-05T16:38:53Z</dcterms:created>
  <dcterms:modified xsi:type="dcterms:W3CDTF">2024-04-12T20:16:47Z</dcterms:modified>
</cp:coreProperties>
</file>