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7" r:id="rId3"/>
    <p:sldId id="308" r:id="rId4"/>
    <p:sldId id="309" r:id="rId5"/>
    <p:sldId id="311" r:id="rId6"/>
    <p:sldId id="313" r:id="rId7"/>
    <p:sldId id="293" r:id="rId8"/>
    <p:sldId id="285" r:id="rId9"/>
    <p:sldId id="291" r:id="rId10"/>
    <p:sldId id="303" r:id="rId11"/>
    <p:sldId id="295" r:id="rId12"/>
    <p:sldId id="299" r:id="rId13"/>
    <p:sldId id="312" r:id="rId14"/>
    <p:sldId id="305" r:id="rId15"/>
    <p:sldId id="31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3114" y="4351660"/>
            <a:ext cx="9098766" cy="12258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err="1">
                <a:solidFill>
                  <a:schemeClr val="bg1"/>
                </a:solidFill>
              </a:rPr>
              <a:t>Хто</a:t>
            </a:r>
            <a:r>
              <a:rPr lang="ru-RU" sz="6600" b="1" dirty="0">
                <a:solidFill>
                  <a:schemeClr val="bg1"/>
                </a:solidFill>
              </a:rPr>
              <a:t> </a:t>
            </a:r>
            <a:r>
              <a:rPr lang="ru-RU" sz="6600" b="1" dirty="0" err="1">
                <a:solidFill>
                  <a:schemeClr val="bg1"/>
                </a:solidFill>
              </a:rPr>
              <a:t>такі</a:t>
            </a:r>
            <a:r>
              <a:rPr lang="ru-RU" sz="6600" b="1" dirty="0">
                <a:solidFill>
                  <a:schemeClr val="bg1"/>
                </a:solidFill>
              </a:rPr>
              <a:t> </a:t>
            </a:r>
            <a:r>
              <a:rPr lang="ru-RU" sz="6600" b="1" dirty="0" err="1">
                <a:solidFill>
                  <a:schemeClr val="bg1"/>
                </a:solidFill>
              </a:rPr>
              <a:t>комахи</a:t>
            </a:r>
            <a:r>
              <a:rPr lang="ru-RU" sz="6600" b="1" dirty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ÐºÐ¾Ð¼Ð°ÑÐ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2881" r="2418" b="2087"/>
          <a:stretch/>
        </p:blipFill>
        <p:spPr bwMode="auto">
          <a:xfrm>
            <a:off x="1513114" y="1034143"/>
            <a:ext cx="4050759" cy="28956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823650" y="1692313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89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5514" y="509553"/>
            <a:ext cx="8963462" cy="829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</a:t>
            </a:r>
            <a:r>
              <a:rPr lang="ru-RU" sz="4000" b="1" dirty="0" smtClean="0"/>
              <a:t>. </a:t>
            </a:r>
            <a:r>
              <a:rPr lang="ru-RU" sz="4000" b="1" dirty="0" err="1" smtClean="0"/>
              <a:t>Чому</a:t>
            </a:r>
            <a:r>
              <a:rPr lang="ru-RU" sz="4000" b="1" dirty="0" smtClean="0"/>
              <a:t> </a:t>
            </a:r>
            <a:r>
              <a:rPr lang="ru-RU" sz="4000" b="1" dirty="0" err="1"/>
              <a:t>павук</a:t>
            </a:r>
            <a:r>
              <a:rPr lang="ru-RU" sz="4000" b="1" dirty="0"/>
              <a:t> — НЕ </a:t>
            </a:r>
            <a:r>
              <a:rPr lang="ru-RU" sz="4000" b="1" dirty="0" err="1"/>
              <a:t>комаха</a:t>
            </a:r>
            <a:r>
              <a:rPr lang="ru-RU" sz="4000" b="1" dirty="0"/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D71DA3-1D09-4646-AF17-129076F11F48}"/>
              </a:ext>
            </a:extLst>
          </p:cNvPr>
          <p:cNvSpPr txBox="1"/>
          <p:nvPr/>
        </p:nvSpPr>
        <p:spPr>
          <a:xfrm>
            <a:off x="1665514" y="1520784"/>
            <a:ext cx="4600121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Хоч</a:t>
            </a:r>
            <a:r>
              <a:rPr lang="ru-RU" sz="2800" b="1" dirty="0">
                <a:solidFill>
                  <a:schemeClr val="bg1"/>
                </a:solidFill>
              </a:rPr>
              <a:t> не ловить в </a:t>
            </a:r>
            <a:r>
              <a:rPr lang="ru-RU" sz="2800" b="1" dirty="0" err="1">
                <a:solidFill>
                  <a:schemeClr val="bg1"/>
                </a:solidFill>
              </a:rPr>
              <a:t>морі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рибку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Та весь час </a:t>
            </a:r>
            <a:r>
              <a:rPr lang="ru-RU" sz="2800" b="1" dirty="0" err="1">
                <a:solidFill>
                  <a:schemeClr val="bg1"/>
                </a:solidFill>
              </a:rPr>
              <a:t>майструє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сітку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err="1">
                <a:solidFill>
                  <a:schemeClr val="bg1"/>
                </a:solidFill>
              </a:rPr>
              <a:t>Щоб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була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міцнішою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 </a:t>
            </a:r>
            <a:r>
              <a:rPr lang="ru-RU" sz="2800" b="1" dirty="0" err="1">
                <a:solidFill>
                  <a:schemeClr val="bg1"/>
                </a:solidFill>
              </a:rPr>
              <a:t>куточку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вішає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7C06976-7C33-42FB-BB42-36D6E1D5480B}"/>
              </a:ext>
            </a:extLst>
          </p:cNvPr>
          <p:cNvSpPr txBox="1"/>
          <p:nvPr/>
        </p:nvSpPr>
        <p:spPr>
          <a:xfrm>
            <a:off x="1164771" y="3450522"/>
            <a:ext cx="5100864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Невидимка-вереда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дзижчить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</a:rPr>
              <a:t>набрида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err="1">
                <a:solidFill>
                  <a:schemeClr val="bg1"/>
                </a:solidFill>
              </a:rPr>
              <a:t>з’являється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цей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гість</a:t>
            </a:r>
            <a:r>
              <a:rPr lang="ru-RU" sz="2800" b="1" dirty="0">
                <a:solidFill>
                  <a:schemeClr val="bg1"/>
                </a:solidFill>
              </a:rPr>
              <a:t>, 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err="1">
                <a:solidFill>
                  <a:schemeClr val="bg1"/>
                </a:solidFill>
              </a:rPr>
              <a:t>скрізь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лунає</a:t>
            </a:r>
            <a:r>
              <a:rPr lang="ru-RU" sz="2800" b="1" dirty="0">
                <a:solidFill>
                  <a:schemeClr val="bg1"/>
                </a:solidFill>
              </a:rPr>
              <a:t> «</a:t>
            </a:r>
            <a:r>
              <a:rPr lang="ru-RU" sz="2800" b="1" dirty="0" err="1">
                <a:solidFill>
                  <a:schemeClr val="bg1"/>
                </a:solidFill>
              </a:rPr>
              <a:t>лясь</a:t>
            </a:r>
            <a:r>
              <a:rPr lang="ru-RU" sz="2800" b="1" dirty="0">
                <a:solidFill>
                  <a:schemeClr val="bg1"/>
                </a:solidFill>
              </a:rPr>
              <a:t>» та «</a:t>
            </a:r>
            <a:r>
              <a:rPr lang="ru-RU" sz="2800" b="1" dirty="0" err="1">
                <a:solidFill>
                  <a:schemeClr val="bg1"/>
                </a:solidFill>
              </a:rPr>
              <a:t>трісь</a:t>
            </a:r>
            <a:r>
              <a:rPr lang="ru-RU" sz="2800" b="1" dirty="0">
                <a:solidFill>
                  <a:schemeClr val="bg1"/>
                </a:solidFill>
              </a:rPr>
              <a:t>».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0DBB376-890E-472D-B45A-DBCB7FD807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t="2840" r="24987" b="12411"/>
          <a:stretch/>
        </p:blipFill>
        <p:spPr>
          <a:xfrm>
            <a:off x="6978943" y="1520784"/>
            <a:ext cx="1686086" cy="29724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136C5B0-6C0D-4D4D-AD99-E4ACC984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11280" r="5511" b="17621"/>
          <a:stretch/>
        </p:blipFill>
        <p:spPr>
          <a:xfrm>
            <a:off x="8862375" y="2585190"/>
            <a:ext cx="2448000" cy="1908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6579601" y="4645589"/>
            <a:ext cx="4565548" cy="155926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Порахуй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скільки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кінцівок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павук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скільки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кінцівок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 комах?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Зроби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висновок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павук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–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комаха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6539" y="598448"/>
            <a:ext cx="8732066" cy="773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Комахи-шкідники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136" y="1615090"/>
            <a:ext cx="6889758" cy="20063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Комахи</a:t>
            </a:r>
            <a:r>
              <a:rPr lang="ru-RU" sz="2400" b="1" dirty="0"/>
              <a:t>, </a:t>
            </a:r>
            <a:r>
              <a:rPr lang="ru-RU" sz="2400" b="1" dirty="0" err="1"/>
              <a:t>добуваючи</a:t>
            </a:r>
            <a:r>
              <a:rPr lang="ru-RU" sz="2400" b="1" dirty="0"/>
              <a:t> </a:t>
            </a:r>
            <a:r>
              <a:rPr lang="ru-RU" sz="2400" b="1" dirty="0" err="1"/>
              <a:t>їжу</a:t>
            </a:r>
            <a:r>
              <a:rPr lang="ru-RU" sz="2400" b="1" dirty="0"/>
              <a:t>, </a:t>
            </a:r>
            <a:r>
              <a:rPr lang="ru-RU" sz="2400" b="1" dirty="0" err="1"/>
              <a:t>пошкоджують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. Вони </a:t>
            </a:r>
            <a:r>
              <a:rPr lang="ru-RU" sz="2400" b="1" dirty="0" err="1"/>
              <a:t>поїдають</a:t>
            </a:r>
            <a:r>
              <a:rPr lang="ru-RU" sz="2400" b="1" dirty="0"/>
              <a:t> </a:t>
            </a:r>
            <a:r>
              <a:rPr lang="ru-RU" sz="2400" b="1" dirty="0" err="1"/>
              <a:t>листя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, </a:t>
            </a:r>
            <a:r>
              <a:rPr lang="ru-RU" sz="2400" b="1" dirty="0" err="1"/>
              <a:t>проникають</a:t>
            </a:r>
            <a:r>
              <a:rPr lang="ru-RU" sz="2400" b="1" dirty="0"/>
              <a:t> у </a:t>
            </a:r>
            <a:r>
              <a:rPr lang="ru-RU" sz="2400" b="1" dirty="0" err="1"/>
              <a:t>стовбур</a:t>
            </a:r>
            <a:r>
              <a:rPr lang="ru-RU" sz="2400" b="1" dirty="0"/>
              <a:t>, </a:t>
            </a:r>
            <a:r>
              <a:rPr lang="ru-RU" sz="2400" b="1" dirty="0" err="1"/>
              <a:t>підточують</a:t>
            </a:r>
            <a:r>
              <a:rPr lang="ru-RU" sz="2400" b="1" dirty="0"/>
              <a:t> </a:t>
            </a:r>
            <a:r>
              <a:rPr lang="ru-RU" sz="2400" b="1" dirty="0" err="1"/>
              <a:t>корені</a:t>
            </a:r>
            <a:r>
              <a:rPr lang="ru-RU" sz="2400" b="1" dirty="0"/>
              <a:t>, </a:t>
            </a:r>
            <a:r>
              <a:rPr lang="ru-RU" sz="2400" b="1" dirty="0" err="1"/>
              <a:t>висмоктують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err="1"/>
              <a:t>поживні</a:t>
            </a:r>
            <a:r>
              <a:rPr lang="ru-RU" sz="2400" b="1" dirty="0"/>
              <a:t> </a:t>
            </a:r>
            <a:r>
              <a:rPr lang="ru-RU" sz="2400" b="1" dirty="0" err="1"/>
              <a:t>речовини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Таких </a:t>
            </a:r>
            <a:r>
              <a:rPr lang="ru-RU" sz="2400" b="1" dirty="0"/>
              <a:t>комах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шкідниками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5" y="1477081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4900" y="5373065"/>
            <a:ext cx="1663275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Короїд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1" y="3803031"/>
            <a:ext cx="2644588" cy="14875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21498" y="5400331"/>
            <a:ext cx="2122713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Плодожерка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69" y="3784813"/>
            <a:ext cx="3084173" cy="15240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381365" y="5402657"/>
            <a:ext cx="1982920" cy="48577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Довгоносик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1" y="3784813"/>
            <a:ext cx="1982920" cy="15240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29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2300" y="1477081"/>
            <a:ext cx="6639809" cy="1048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</a:t>
            </a:r>
            <a:r>
              <a:rPr lang="ru-RU" sz="2400" b="1" dirty="0" err="1"/>
              <a:t>природі</a:t>
            </a:r>
            <a:r>
              <a:rPr lang="ru-RU" sz="2400" b="1" dirty="0"/>
              <a:t> </a:t>
            </a:r>
            <a:r>
              <a:rPr lang="ru-RU" sz="2400" b="1" dirty="0" err="1"/>
              <a:t>більшість</a:t>
            </a:r>
            <a:r>
              <a:rPr lang="ru-RU" sz="2400" b="1" dirty="0"/>
              <a:t> комах приносить </a:t>
            </a:r>
            <a:r>
              <a:rPr lang="ru-RU" sz="2400" b="1" dirty="0" err="1"/>
              <a:t>користь</a:t>
            </a:r>
            <a:r>
              <a:rPr lang="ru-RU" sz="2400" b="1" dirty="0"/>
              <a:t>. Таких комах </a:t>
            </a:r>
            <a:r>
              <a:rPr lang="ru-RU" sz="2400" b="1" dirty="0" err="1"/>
              <a:t>називають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корисними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6539" y="598448"/>
            <a:ext cx="8732066" cy="773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Комахи-захисники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71" y="1477081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15727"/>
          <a:stretch/>
        </p:blipFill>
        <p:spPr>
          <a:xfrm>
            <a:off x="502076" y="4368324"/>
            <a:ext cx="2839838" cy="16683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2077" y="2628996"/>
            <a:ext cx="2926923" cy="15293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Мурашки та </a:t>
            </a:r>
            <a:r>
              <a:rPr lang="ru-RU" sz="2000" b="1" dirty="0" err="1"/>
              <a:t>їхні</a:t>
            </a:r>
            <a:r>
              <a:rPr lang="ru-RU" sz="2000" b="1" dirty="0"/>
              <a:t> личинки </a:t>
            </a:r>
            <a:r>
              <a:rPr lang="ru-RU" sz="2000" b="1" dirty="0" err="1"/>
              <a:t>поїдають</a:t>
            </a:r>
            <a:r>
              <a:rPr lang="ru-RU" sz="2000" b="1" dirty="0"/>
              <a:t> </a:t>
            </a:r>
            <a:r>
              <a:rPr lang="ru-RU" sz="2000" b="1" dirty="0" err="1"/>
              <a:t>рештки</a:t>
            </a:r>
            <a:r>
              <a:rPr lang="ru-RU" sz="2000" b="1" dirty="0"/>
              <a:t> </a:t>
            </a:r>
            <a:r>
              <a:rPr lang="ru-RU" sz="2000" b="1" dirty="0" err="1"/>
              <a:t>тварин</a:t>
            </a:r>
            <a:r>
              <a:rPr lang="ru-RU" sz="2000" b="1" dirty="0"/>
              <a:t>, вони — «</a:t>
            </a:r>
            <a:r>
              <a:rPr lang="ru-RU" sz="2000" b="1" dirty="0" err="1"/>
              <a:t>санітари</a:t>
            </a:r>
            <a:r>
              <a:rPr lang="ru-RU" sz="2000" b="1" dirty="0"/>
              <a:t>» </a:t>
            </a:r>
            <a:r>
              <a:rPr lang="ru-RU" sz="2000" b="1" dirty="0" err="1"/>
              <a:t>природи</a:t>
            </a:r>
            <a:r>
              <a:rPr lang="ru-RU" sz="2000" b="1" dirty="0"/>
              <a:t>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90945" y="3187650"/>
            <a:ext cx="2041718" cy="970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Бджоли</a:t>
            </a:r>
            <a:r>
              <a:rPr lang="ru-RU" sz="2000" b="1" dirty="0"/>
              <a:t> </a:t>
            </a:r>
            <a:r>
              <a:rPr lang="ru-RU" sz="2000" b="1" dirty="0" err="1"/>
              <a:t>виробляють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мед </a:t>
            </a:r>
            <a:r>
              <a:rPr lang="ru-RU" sz="2000" b="1" dirty="0"/>
              <a:t>і </a:t>
            </a:r>
            <a:r>
              <a:rPr lang="ru-RU" sz="2000" b="1" dirty="0" err="1"/>
              <a:t>віск</a:t>
            </a:r>
            <a:r>
              <a:rPr lang="ru-RU" sz="2000" b="1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31" y="4368324"/>
            <a:ext cx="2434079" cy="1639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231724" y="2920538"/>
            <a:ext cx="2035153" cy="12378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Шовкопряди</a:t>
            </a:r>
            <a:r>
              <a:rPr lang="ru-RU" sz="2000" b="1" dirty="0"/>
              <a:t> </a:t>
            </a:r>
            <a:r>
              <a:rPr lang="ru-RU" sz="2000" b="1" dirty="0" err="1"/>
              <a:t>виробляють</a:t>
            </a:r>
            <a:r>
              <a:rPr lang="ru-RU" sz="2000" b="1" dirty="0"/>
              <a:t> </a:t>
            </a:r>
            <a:r>
              <a:rPr lang="ru-RU" sz="2000" b="1" dirty="0" err="1"/>
              <a:t>шовк</a:t>
            </a:r>
            <a:r>
              <a:rPr lang="ru-RU" sz="2000" b="1" dirty="0"/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24" y="4368324"/>
            <a:ext cx="2551284" cy="16392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85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6143" y="494529"/>
            <a:ext cx="8425456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671457"/>
            <a:ext cx="1174041" cy="11865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33-34 №3-4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9657" y="1372197"/>
            <a:ext cx="9198428" cy="5219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Прочитай речення. Чи погоджуєшся ти з цією думкою? Познач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58972" y="3513280"/>
            <a:ext cx="6268502" cy="7396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Додрукуй у назвах тварин букви, що «загубилися».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Назви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комах підкресли.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58972" y="4399702"/>
            <a:ext cx="1902685" cy="6686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м_ша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9657" y="1993230"/>
            <a:ext cx="9198428" cy="695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Комахи – найчисельніша </a:t>
            </a:r>
            <a:r>
              <a:rPr lang="ru-RU" sz="3200" b="1" dirty="0" err="1"/>
              <a:t>група</a:t>
            </a:r>
            <a:r>
              <a:rPr lang="ru-RU" sz="3200" b="1" dirty="0"/>
              <a:t> </a:t>
            </a:r>
            <a:r>
              <a:rPr lang="ru-RU" sz="3200" b="1" dirty="0" err="1"/>
              <a:t>тварин</a:t>
            </a:r>
            <a:r>
              <a:rPr lang="ru-RU" sz="3200" b="1" dirty="0"/>
              <a:t> у </a:t>
            </a:r>
            <a:r>
              <a:rPr lang="ru-RU" sz="3200" b="1" dirty="0" err="1"/>
              <a:t>світі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24918" y="2891510"/>
            <a:ext cx="920367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3890" y="2898997"/>
            <a:ext cx="1023262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34448" y="2896952"/>
            <a:ext cx="436511" cy="46808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1479" y="2922813"/>
            <a:ext cx="457200" cy="4572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37064" y="2891510"/>
            <a:ext cx="436511" cy="4680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04133" y="4399702"/>
            <a:ext cx="1902685" cy="6686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р_к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27148" y="4430150"/>
            <a:ext cx="1902685" cy="638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к_м_р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58972" y="5220725"/>
            <a:ext cx="1902685" cy="6285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дж</a:t>
            </a:r>
            <a:r>
              <a:rPr lang="uk-UA" sz="3600" b="1" dirty="0" smtClean="0">
                <a:solidFill>
                  <a:schemeClr val="bg1"/>
                </a:solidFill>
              </a:rPr>
              <a:t>_ _</a:t>
            </a:r>
            <a:r>
              <a:rPr lang="uk-UA" sz="3600" b="1" dirty="0" err="1" smtClean="0">
                <a:solidFill>
                  <a:schemeClr val="bg1"/>
                </a:solidFill>
              </a:rPr>
              <a:t>ль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04132" y="5230594"/>
            <a:ext cx="1902685" cy="632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па_ _к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27147" y="5186978"/>
            <a:ext cx="1902685" cy="662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хр_щ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58972" y="4399702"/>
            <a:ext cx="1902685" cy="6686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миша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06780" y="4393871"/>
            <a:ext cx="1902685" cy="674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рак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24789" y="4430150"/>
            <a:ext cx="1902685" cy="638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комар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58971" y="5186978"/>
            <a:ext cx="1902685" cy="662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джміль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06780" y="5186978"/>
            <a:ext cx="1902685" cy="6760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павук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27148" y="5186978"/>
            <a:ext cx="1902685" cy="6623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хрущ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220322" y="4947224"/>
            <a:ext cx="132347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96143" y="5725887"/>
            <a:ext cx="1556657" cy="54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23781" y="5725887"/>
            <a:ext cx="1230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до тестів\Тварини\Джмі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6" y="4621434"/>
            <a:ext cx="2354275" cy="18070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Мурах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59" y="2891510"/>
            <a:ext cx="2396026" cy="15961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2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1122" y="494529"/>
            <a:ext cx="8732066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 свої знання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332FB1-2833-43D2-835E-2DE6B0020B94}"/>
              </a:ext>
            </a:extLst>
          </p:cNvPr>
          <p:cNvSpPr txBox="1"/>
          <p:nvPr/>
        </p:nvSpPr>
        <p:spPr>
          <a:xfrm>
            <a:off x="314013" y="1486803"/>
            <a:ext cx="3041583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Комахи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6512E0-1369-4CDD-94CB-771D883D348E}"/>
              </a:ext>
            </a:extLst>
          </p:cNvPr>
          <p:cNvSpPr txBox="1"/>
          <p:nvPr/>
        </p:nvSpPr>
        <p:spPr>
          <a:xfrm>
            <a:off x="3795455" y="1497567"/>
            <a:ext cx="247032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птахи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29C645-198C-473C-84CC-5571FD3827BD}"/>
              </a:ext>
            </a:extLst>
          </p:cNvPr>
          <p:cNvSpPr txBox="1"/>
          <p:nvPr/>
        </p:nvSpPr>
        <p:spPr>
          <a:xfrm>
            <a:off x="6407903" y="1486800"/>
            <a:ext cx="247032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тварини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26EF91C-F3F6-49A5-B1D7-D60D18ED05CC}"/>
              </a:ext>
            </a:extLst>
          </p:cNvPr>
          <p:cNvSpPr txBox="1"/>
          <p:nvPr/>
        </p:nvSpPr>
        <p:spPr>
          <a:xfrm>
            <a:off x="9082792" y="1486800"/>
            <a:ext cx="247032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звірі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1DD1B3-0E89-457D-9FB0-77D0BF9E2614}"/>
              </a:ext>
            </a:extLst>
          </p:cNvPr>
          <p:cNvSpPr txBox="1"/>
          <p:nvPr/>
        </p:nvSpPr>
        <p:spPr>
          <a:xfrm>
            <a:off x="314013" y="2620608"/>
            <a:ext cx="3041583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Кожна комаха має       ніжок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B0C7693-DEAB-459E-A9EF-3C4B9B884D5C}"/>
              </a:ext>
            </a:extLst>
          </p:cNvPr>
          <p:cNvSpPr txBox="1"/>
          <p:nvPr/>
        </p:nvSpPr>
        <p:spPr>
          <a:xfrm>
            <a:off x="3748868" y="2784271"/>
            <a:ext cx="247032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F4143E3-42B6-4D3B-96B2-5E5C8BDB3ECE}"/>
              </a:ext>
            </a:extLst>
          </p:cNvPr>
          <p:cNvSpPr txBox="1"/>
          <p:nvPr/>
        </p:nvSpPr>
        <p:spPr>
          <a:xfrm>
            <a:off x="6407902" y="2795886"/>
            <a:ext cx="247032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E1EB39E-9AC5-40D4-82B8-DAAB86EE7C48}"/>
              </a:ext>
            </a:extLst>
          </p:cNvPr>
          <p:cNvSpPr txBox="1"/>
          <p:nvPr/>
        </p:nvSpPr>
        <p:spPr>
          <a:xfrm>
            <a:off x="9082792" y="2784271"/>
            <a:ext cx="247032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7450BCDC-6EFA-412C-B197-55CC4C24794A}"/>
              </a:ext>
            </a:extLst>
          </p:cNvPr>
          <p:cNvSpPr/>
          <p:nvPr/>
        </p:nvSpPr>
        <p:spPr>
          <a:xfrm>
            <a:off x="1473911" y="3301046"/>
            <a:ext cx="365565" cy="36556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71F96CC-5CF1-4AAC-AE38-52CEE05A7A25}"/>
              </a:ext>
            </a:extLst>
          </p:cNvPr>
          <p:cNvSpPr txBox="1"/>
          <p:nvPr/>
        </p:nvSpPr>
        <p:spPr>
          <a:xfrm>
            <a:off x="314013" y="4289766"/>
            <a:ext cx="3041583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Комахи мешкають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2DF8A6-3BD9-4023-BD91-3F19687AAC64}"/>
              </a:ext>
            </a:extLst>
          </p:cNvPr>
          <p:cNvSpPr txBox="1"/>
          <p:nvPr/>
        </p:nvSpPr>
        <p:spPr>
          <a:xfrm>
            <a:off x="3795455" y="4193803"/>
            <a:ext cx="24703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 лісі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CC05234-FE42-4FD2-BAB0-0993D3C03620}"/>
              </a:ext>
            </a:extLst>
          </p:cNvPr>
          <p:cNvSpPr txBox="1"/>
          <p:nvPr/>
        </p:nvSpPr>
        <p:spPr>
          <a:xfrm>
            <a:off x="3795455" y="4957287"/>
            <a:ext cx="24703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У полі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F478B7-47C2-4F85-93D3-330347B81B91}"/>
              </a:ext>
            </a:extLst>
          </p:cNvPr>
          <p:cNvSpPr txBox="1"/>
          <p:nvPr/>
        </p:nvSpPr>
        <p:spPr>
          <a:xfrm>
            <a:off x="6612467" y="4193803"/>
            <a:ext cx="24703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 саду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9B9B8E7-097A-45D3-B73E-671AD772C5A2}"/>
              </a:ext>
            </a:extLst>
          </p:cNvPr>
          <p:cNvSpPr txBox="1"/>
          <p:nvPr/>
        </p:nvSpPr>
        <p:spPr>
          <a:xfrm>
            <a:off x="6612467" y="4957287"/>
            <a:ext cx="24703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луці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6787C9-3C58-45DB-A082-BF26ECDC18BD}"/>
              </a:ext>
            </a:extLst>
          </p:cNvPr>
          <p:cNvSpPr txBox="1"/>
          <p:nvPr/>
        </p:nvSpPr>
        <p:spPr>
          <a:xfrm>
            <a:off x="9429479" y="4193803"/>
            <a:ext cx="24703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Біля водойм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E2798A-C777-4A93-B9A6-751DFBDC71AD}"/>
              </a:ext>
            </a:extLst>
          </p:cNvPr>
          <p:cNvSpPr txBox="1"/>
          <p:nvPr/>
        </p:nvSpPr>
        <p:spPr>
          <a:xfrm>
            <a:off x="9429479" y="4957287"/>
            <a:ext cx="24703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 городі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D8CCE47-5654-4D9D-956C-EF8E8E3F2106}"/>
              </a:ext>
            </a:extLst>
          </p:cNvPr>
          <p:cNvSpPr txBox="1"/>
          <p:nvPr/>
        </p:nvSpPr>
        <p:spPr>
          <a:xfrm>
            <a:off x="6407903" y="1478874"/>
            <a:ext cx="2470325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тварини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C6BF2F-4739-49EE-9D4D-B52A5057DC74}"/>
              </a:ext>
            </a:extLst>
          </p:cNvPr>
          <p:cNvSpPr txBox="1"/>
          <p:nvPr/>
        </p:nvSpPr>
        <p:spPr>
          <a:xfrm>
            <a:off x="6407901" y="2793824"/>
            <a:ext cx="2470325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5950FC9-2CE8-4AE4-9058-55D07D2D93A8}"/>
              </a:ext>
            </a:extLst>
          </p:cNvPr>
          <p:cNvSpPr txBox="1"/>
          <p:nvPr/>
        </p:nvSpPr>
        <p:spPr>
          <a:xfrm>
            <a:off x="3795455" y="4193803"/>
            <a:ext cx="2470325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У лісі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49B4F59-84F1-47B5-91BC-06BF89D756FA}"/>
              </a:ext>
            </a:extLst>
          </p:cNvPr>
          <p:cNvSpPr txBox="1"/>
          <p:nvPr/>
        </p:nvSpPr>
        <p:spPr>
          <a:xfrm>
            <a:off x="3795453" y="4957287"/>
            <a:ext cx="2470325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У полі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CF5FD84-AAE6-4E16-8FE1-390F646FE2BC}"/>
              </a:ext>
            </a:extLst>
          </p:cNvPr>
          <p:cNvSpPr txBox="1"/>
          <p:nvPr/>
        </p:nvSpPr>
        <p:spPr>
          <a:xfrm>
            <a:off x="6612467" y="4193803"/>
            <a:ext cx="2470325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У саду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5EABB1E-54F1-4EB6-A557-C622A7FE613F}"/>
              </a:ext>
            </a:extLst>
          </p:cNvPr>
          <p:cNvSpPr txBox="1"/>
          <p:nvPr/>
        </p:nvSpPr>
        <p:spPr>
          <a:xfrm>
            <a:off x="6612467" y="4957287"/>
            <a:ext cx="2470325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uk-UA" sz="3200" b="1" dirty="0" err="1">
                <a:solidFill>
                  <a:schemeClr val="accent6">
                    <a:lumMod val="50000"/>
                  </a:schemeClr>
                </a:solidFill>
              </a:rPr>
              <a:t>луці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DB4DC57-2272-4BAC-8828-F6E1100E542C}"/>
              </a:ext>
            </a:extLst>
          </p:cNvPr>
          <p:cNvSpPr txBox="1"/>
          <p:nvPr/>
        </p:nvSpPr>
        <p:spPr>
          <a:xfrm>
            <a:off x="9429479" y="4193803"/>
            <a:ext cx="2470325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Біля водойм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A778A23-53B6-437C-A35A-F33B2853B580}"/>
              </a:ext>
            </a:extLst>
          </p:cNvPr>
          <p:cNvSpPr txBox="1"/>
          <p:nvPr/>
        </p:nvSpPr>
        <p:spPr>
          <a:xfrm>
            <a:off x="9429479" y="4957287"/>
            <a:ext cx="2470325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На городі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6A64B89-AE7B-493D-A611-12338296611A}"/>
              </a:ext>
            </a:extLst>
          </p:cNvPr>
          <p:cNvSpPr txBox="1"/>
          <p:nvPr/>
        </p:nvSpPr>
        <p:spPr>
          <a:xfrm>
            <a:off x="1441252" y="3166342"/>
            <a:ext cx="43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3401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676402" y="1382621"/>
            <a:ext cx="8762999" cy="81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висловлюваннями диких і свійських тваринок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52601" y="347326"/>
            <a:ext cx="8686800" cy="9154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21888"/>
          <a:stretch/>
        </p:blipFill>
        <p:spPr bwMode="auto">
          <a:xfrm>
            <a:off x="2502293" y="2715398"/>
            <a:ext cx="4411972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5" y="2637440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2" y="2715398"/>
            <a:ext cx="2070326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23" y="2735411"/>
            <a:ext cx="2646613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9760" y="4842201"/>
            <a:ext cx="1860670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06951" y="4794316"/>
            <a:ext cx="309748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Завдання принесли втому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13643" y="4794316"/>
            <a:ext cx="2479694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Здивувала інформація 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14265" y="4740385"/>
            <a:ext cx="2379636" cy="13556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Урок пройшов непомітно</a:t>
            </a:r>
          </a:p>
        </p:txBody>
      </p:sp>
    </p:spTree>
    <p:extLst>
      <p:ext uri="{BB962C8B-B14F-4D97-AF65-F5344CB8AC3E}">
        <p14:creationId xmlns:p14="http://schemas.microsoft.com/office/powerpoint/2010/main" val="356926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02996" y="527184"/>
            <a:ext cx="8732066" cy="8661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Прослухай </a:t>
            </a:r>
            <a:r>
              <a:rPr lang="uk-UA" sz="3600" b="1" dirty="0">
                <a:solidFill>
                  <a:schemeClr val="bg1"/>
                </a:solidFill>
              </a:rPr>
              <a:t>вірш та </a:t>
            </a:r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0230" y="2221012"/>
            <a:ext cx="5595256" cy="26557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/>
              <a:t>І знову дзвоник кличе в клас,</a:t>
            </a:r>
            <a:endParaRPr lang="ru-RU" sz="3200" dirty="0"/>
          </a:p>
          <a:p>
            <a:r>
              <a:rPr lang="uk-UA" sz="3200" dirty="0"/>
              <a:t>Знання нові чекають нас.</a:t>
            </a:r>
            <a:endParaRPr lang="ru-RU" sz="3200" dirty="0"/>
          </a:p>
          <a:p>
            <a:r>
              <a:rPr lang="uk-UA" sz="3200" dirty="0" smtClean="0"/>
              <a:t>Тож </a:t>
            </a:r>
            <a:r>
              <a:rPr lang="uk-UA" sz="3200" dirty="0"/>
              <a:t>починаємо урок </a:t>
            </a:r>
            <a:endParaRPr lang="ru-RU" sz="3200" dirty="0"/>
          </a:p>
          <a:p>
            <a:r>
              <a:rPr lang="uk-UA" sz="3200" dirty="0"/>
              <a:t>І зробимо наступний крок.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6531428" y="1981526"/>
            <a:ext cx="4921119" cy="34024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67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431472" y="1676535"/>
            <a:ext cx="9329058" cy="1523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Уяви свою «внутрішню тваринку». Погладжуй свою грудну клітину так, наче гладиш свого «котика/песика/пташку/ хом’ячка» чи іншу тваринку, і промовляй звертання до себе: 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Я з тобою, моя/мій (Алінко, Женю, Даніелю, Артеме, Тимуре тощо)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52601" y="347326"/>
            <a:ext cx="8686800" cy="12094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Вправа «Внутрішня тваринка»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21888"/>
          <a:stretch/>
        </p:blipFill>
        <p:spPr bwMode="auto">
          <a:xfrm>
            <a:off x="2526564" y="3444760"/>
            <a:ext cx="4411972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96" y="3464773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3" y="3444760"/>
            <a:ext cx="2070326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94" y="3464773"/>
            <a:ext cx="2646613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0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4142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8" y="570728"/>
            <a:ext cx="9658178" cy="7511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55015" y="1481529"/>
            <a:ext cx="6193972" cy="7990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Частиною якої природи є тварини?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Доведи </a:t>
            </a:r>
            <a:r>
              <a:rPr lang="uk-UA" sz="2400" b="1" dirty="0" smtClean="0"/>
              <a:t>свою думку</a:t>
            </a:r>
            <a:endParaRPr lang="ru-RU" sz="2400" b="1" dirty="0"/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57" y="1477082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55015" y="2354443"/>
            <a:ext cx="6188275" cy="7790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Яких тварин називають дикими?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А яких – свійськими?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685" y="3222601"/>
            <a:ext cx="4210285" cy="23438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Дикі т</a:t>
            </a:r>
            <a:r>
              <a:rPr lang="uk-UA" sz="2400" b="1" dirty="0" smtClean="0"/>
              <a:t>варини: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самі </a:t>
            </a:r>
            <a:r>
              <a:rPr lang="uk-UA" sz="2400" b="1" dirty="0"/>
              <a:t>добувають собі їжу,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захищаються </a:t>
            </a:r>
            <a:r>
              <a:rPr lang="uk-UA" sz="2400" b="1" dirty="0"/>
              <a:t>від ворогів,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самі </a:t>
            </a:r>
            <a:r>
              <a:rPr lang="uk-UA" sz="2400" b="1" dirty="0"/>
              <a:t>влаштовують житло,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 </a:t>
            </a:r>
            <a:r>
              <a:rPr lang="uk-UA" sz="2400" b="1" dirty="0"/>
              <a:t>турбуються про </a:t>
            </a:r>
            <a:r>
              <a:rPr lang="uk-UA" sz="2400" b="1" dirty="0" smtClean="0"/>
              <a:t>потомство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69971" y="3222601"/>
            <a:ext cx="3977965" cy="23438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Свійських тварин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розводять </a:t>
            </a:r>
            <a:r>
              <a:rPr lang="uk-UA" sz="2400" b="1" dirty="0"/>
              <a:t>люди,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годують </a:t>
            </a:r>
            <a:r>
              <a:rPr lang="uk-UA" sz="2400" b="1" dirty="0"/>
              <a:t>і захищають їх,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будують </a:t>
            </a:r>
            <a:r>
              <a:rPr lang="uk-UA" sz="2400" b="1" dirty="0"/>
              <a:t>для них житло, 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/>
              <a:t>піклуються </a:t>
            </a:r>
            <a:r>
              <a:rPr lang="uk-UA" sz="2400" b="1" dirty="0"/>
              <a:t>про їх </a:t>
            </a:r>
            <a:r>
              <a:rPr lang="uk-UA" sz="2400" b="1" dirty="0" smtClean="0"/>
              <a:t>потомство</a:t>
            </a:r>
            <a:r>
              <a:rPr lang="uk-UA" sz="2400" b="1" dirty="0"/>
              <a:t>.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75831" y="5640321"/>
            <a:ext cx="6188275" cy="7790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ти гадаєш, </a:t>
            </a:r>
            <a:r>
              <a:rPr lang="uk-UA" sz="2400" b="1" dirty="0">
                <a:solidFill>
                  <a:schemeClr val="bg1"/>
                </a:solidFill>
              </a:rPr>
              <a:t>навіщо </a:t>
            </a:r>
            <a:r>
              <a:rPr lang="uk-UA" sz="2400" b="1" dirty="0" smtClean="0">
                <a:solidFill>
                  <a:schemeClr val="bg1"/>
                </a:solidFill>
              </a:rPr>
              <a:t>люди розводять свійських </a:t>
            </a:r>
            <a:r>
              <a:rPr lang="uk-UA" sz="2400" b="1" dirty="0">
                <a:solidFill>
                  <a:schemeClr val="bg1"/>
                </a:solidFill>
              </a:rPr>
              <a:t>тварин?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5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8" y="570728"/>
            <a:ext cx="9658178" cy="7511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55015" y="1437985"/>
            <a:ext cx="6193972" cy="7990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Гра «Я знаю</a:t>
            </a:r>
            <a:r>
              <a:rPr lang="uk-UA" sz="2400" b="1" dirty="0" smtClean="0">
                <a:solidFill>
                  <a:schemeClr val="bg1"/>
                </a:solidFill>
              </a:rPr>
              <a:t>».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5 диких і 5 свійських </a:t>
            </a:r>
            <a:r>
              <a:rPr lang="uk-UA" sz="2400" b="1" dirty="0">
                <a:solidFill>
                  <a:schemeClr val="bg1"/>
                </a:solidFill>
              </a:rPr>
              <a:t>тварин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71" y="1477082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55015" y="2354605"/>
            <a:ext cx="6188275" cy="9111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Розглянь малюнки тварин і скажи, як можна </a:t>
            </a:r>
            <a:r>
              <a:rPr lang="uk-UA" sz="2400" b="1" dirty="0"/>
              <a:t>назвати </a:t>
            </a:r>
            <a:r>
              <a:rPr lang="uk-UA" sz="2400" b="1" dirty="0" smtClean="0"/>
              <a:t>їх одним </a:t>
            </a:r>
            <a:r>
              <a:rPr lang="uk-UA" sz="2400" b="1" dirty="0"/>
              <a:t>словом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33" y="3340001"/>
            <a:ext cx="1680554" cy="2240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97" y="3429475"/>
            <a:ext cx="1518750" cy="215126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7" y="3361935"/>
            <a:ext cx="2218804" cy="22188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105047" y="5663863"/>
            <a:ext cx="6188275" cy="9111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Сьогодні на </a:t>
            </a:r>
            <a:r>
              <a:rPr lang="uk-UA" sz="2400" b="1" dirty="0" err="1" smtClean="0"/>
              <a:t>уроці</a:t>
            </a:r>
            <a:r>
              <a:rPr lang="uk-UA" sz="2400" b="1" dirty="0" smtClean="0"/>
              <a:t> ми дізнаємось будову тіла комах і які бувають комахи.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45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7682" y="618263"/>
            <a:ext cx="8732066" cy="7751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Комахи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7685" y="1517873"/>
            <a:ext cx="5923287" cy="3590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Комахи – </a:t>
            </a:r>
            <a:r>
              <a:rPr lang="uk-UA" sz="2800" b="1" dirty="0" smtClean="0"/>
              <a:t>найчисельніша </a:t>
            </a:r>
            <a:r>
              <a:rPr lang="ru-RU" sz="2800" b="1" dirty="0" err="1"/>
              <a:t>група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 у </a:t>
            </a:r>
            <a:r>
              <a:rPr lang="ru-RU" sz="2800" b="1" dirty="0" err="1"/>
              <a:t>світі</a:t>
            </a:r>
            <a:r>
              <a:rPr lang="ru-RU" sz="2800" b="1" dirty="0"/>
              <a:t>. Та й у </a:t>
            </a:r>
            <a:r>
              <a:rPr lang="ru-RU" sz="2800" b="1" dirty="0" err="1"/>
              <a:t>лісі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найбільше</a:t>
            </a:r>
            <a:r>
              <a:rPr lang="ru-RU" sz="2800" b="1" dirty="0"/>
              <a:t>.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пишніше</a:t>
            </a:r>
            <a:r>
              <a:rPr lang="ru-RU" sz="2800" b="1" dirty="0"/>
              <a:t> </a:t>
            </a:r>
            <a:r>
              <a:rPr lang="ru-RU" sz="2800" b="1" dirty="0" err="1"/>
              <a:t>розвиваються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, то </a:t>
            </a:r>
            <a:r>
              <a:rPr lang="ru-RU" sz="2800" b="1" dirty="0" err="1"/>
              <a:t>більше</a:t>
            </a:r>
            <a:r>
              <a:rPr lang="ru-RU" sz="2800" b="1" dirty="0"/>
              <a:t> комах. Роль </a:t>
            </a:r>
            <a:r>
              <a:rPr lang="ru-RU" sz="2800" b="1" dirty="0" err="1"/>
              <a:t>їх</a:t>
            </a:r>
            <a:r>
              <a:rPr lang="ru-RU" sz="2800" b="1" dirty="0"/>
              <a:t> у </a:t>
            </a:r>
            <a:r>
              <a:rPr lang="ru-RU" sz="2800" b="1" dirty="0" err="1"/>
              <a:t>природі</a:t>
            </a:r>
            <a:r>
              <a:rPr lang="ru-RU" sz="2800" b="1" dirty="0"/>
              <a:t> </a:t>
            </a:r>
            <a:r>
              <a:rPr lang="ru-RU" sz="2800" b="1" dirty="0" err="1" smtClean="0"/>
              <a:t>величезна</a:t>
            </a:r>
            <a:r>
              <a:rPr lang="ru-RU" sz="2800" b="1" dirty="0" smtClean="0"/>
              <a:t>. </a:t>
            </a:r>
            <a:r>
              <a:rPr lang="uk-UA" sz="2800" b="1" dirty="0" smtClean="0"/>
              <a:t>Відомо </a:t>
            </a:r>
            <a:r>
              <a:rPr lang="uk-UA" sz="2800" b="1" dirty="0"/>
              <a:t>близько 1 мільйона видів комах.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" b="8627"/>
          <a:stretch/>
        </p:blipFill>
        <p:spPr>
          <a:xfrm>
            <a:off x="7228115" y="1517873"/>
            <a:ext cx="4087265" cy="370195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8868" y="5845629"/>
            <a:ext cx="966810" cy="1012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5189" y="5219826"/>
            <a:ext cx="6188275" cy="578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Гра </a:t>
            </a:r>
            <a:r>
              <a:rPr lang="uk-UA" sz="2400" b="1" dirty="0" smtClean="0">
                <a:solidFill>
                  <a:schemeClr val="bg1"/>
                </a:solidFill>
              </a:rPr>
              <a:t>«Я знаю</a:t>
            </a:r>
            <a:r>
              <a:rPr lang="uk-UA" sz="2400" b="1" dirty="0" smtClean="0">
                <a:solidFill>
                  <a:schemeClr val="bg1"/>
                </a:solidFill>
              </a:rPr>
              <a:t>». </a:t>
            </a:r>
            <a:r>
              <a:rPr lang="uk-UA" sz="2400" b="1" dirty="0" smtClean="0">
                <a:solidFill>
                  <a:schemeClr val="bg1"/>
                </a:solidFill>
              </a:rPr>
              <a:t>Назви комах, яких ти </a:t>
            </a:r>
            <a:r>
              <a:rPr lang="uk-UA" sz="2400" b="1" dirty="0" smtClean="0">
                <a:solidFill>
                  <a:schemeClr val="bg1"/>
                </a:solidFill>
              </a:rPr>
              <a:t>знаєш.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2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CE965AF-3A1F-49C2-AA07-B9DAED42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>
          <a:xfrm>
            <a:off x="2933898" y="1561586"/>
            <a:ext cx="2026863" cy="15009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08314" y="494528"/>
            <a:ext cx="9688286" cy="9892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Розглянь</a:t>
            </a:r>
            <a:r>
              <a:rPr lang="ru-RU" sz="3200" b="1" dirty="0"/>
              <a:t> </a:t>
            </a:r>
            <a:r>
              <a:rPr lang="ru-RU" sz="3200" b="1" dirty="0" err="1" smtClean="0"/>
              <a:t>зображених</a:t>
            </a:r>
            <a:r>
              <a:rPr lang="ru-RU" sz="3200" b="1" dirty="0" smtClean="0"/>
              <a:t> </a:t>
            </a:r>
            <a:r>
              <a:rPr lang="ru-RU" sz="3200" b="1" dirty="0"/>
              <a:t>комах.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Кого </a:t>
            </a:r>
            <a:r>
              <a:rPr lang="ru-RU" sz="3200" b="1" dirty="0"/>
              <a:t>з них </a:t>
            </a:r>
            <a:r>
              <a:rPr lang="ru-RU" sz="3200" b="1" dirty="0" err="1"/>
              <a:t>ти</a:t>
            </a:r>
            <a:r>
              <a:rPr lang="ru-RU" sz="3200" b="1" dirty="0"/>
              <a:t> </a:t>
            </a:r>
            <a:r>
              <a:rPr lang="ru-RU" sz="3200" b="1" dirty="0" err="1" smtClean="0"/>
              <a:t>бачив</a:t>
            </a:r>
            <a:r>
              <a:rPr lang="ru-RU" sz="3200" b="1" dirty="0" smtClean="0"/>
              <a:t>/ла </a:t>
            </a:r>
            <a:r>
              <a:rPr lang="ru-RU" sz="3200" b="1" dirty="0"/>
              <a:t>у </a:t>
            </a:r>
            <a:r>
              <a:rPr lang="ru-RU" sz="3200" b="1" dirty="0" err="1"/>
              <a:t>природі</a:t>
            </a:r>
            <a:r>
              <a:rPr lang="ru-RU" sz="3200" b="1" dirty="0"/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2660636" y="3260427"/>
            <a:ext cx="2300125" cy="8399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Колорад-ський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жук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8868" y="5921830"/>
            <a:ext cx="966810" cy="9361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F0DD907-9D56-460E-AA83-96CCEE06D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18596"/>
          <a:stretch/>
        </p:blipFill>
        <p:spPr>
          <a:xfrm>
            <a:off x="5167574" y="1557965"/>
            <a:ext cx="2121987" cy="15038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5348415" y="3268921"/>
            <a:ext cx="1760303" cy="665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Сонечко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A3F1238-4D11-4FE6-AB43-AE8EF77999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9052" r="12217" b="16636"/>
          <a:stretch/>
        </p:blipFill>
        <p:spPr>
          <a:xfrm rot="5400000">
            <a:off x="7563003" y="1517227"/>
            <a:ext cx="1518512" cy="16127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7427379" y="3202147"/>
            <a:ext cx="1701259" cy="898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Жук-олень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7B98B6A-41A8-48AB-A6EC-82D988C5B0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8302" r="17588" b="10353"/>
          <a:stretch/>
        </p:blipFill>
        <p:spPr>
          <a:xfrm rot="5400000">
            <a:off x="9717470" y="1312572"/>
            <a:ext cx="1500906" cy="20193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9598704" y="3260427"/>
            <a:ext cx="1738438" cy="665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Хрущ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807BFD6-53E6-4249-B10D-82EF241AFD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b="16697"/>
          <a:stretch/>
        </p:blipFill>
        <p:spPr>
          <a:xfrm>
            <a:off x="3840952" y="4274637"/>
            <a:ext cx="2471410" cy="14997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4251331" y="5826887"/>
            <a:ext cx="1832487" cy="5938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Коник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Пов’язане зображення">
            <a:extLst>
              <a:ext uri="{FF2B5EF4-FFF2-40B4-BE49-F238E27FC236}">
                <a16:creationId xmlns="" xmlns:a16="http://schemas.microsoft.com/office/drawing/2014/main" id="{8CFC120E-7BC7-483F-A8A9-6F003DF6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76" y="4263039"/>
            <a:ext cx="1948992" cy="152995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6991484" y="5826887"/>
            <a:ext cx="1832487" cy="5938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Махаон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13C8440-9253-4034-81F8-F5DB6033EE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9386500" y="4231302"/>
            <a:ext cx="1748602" cy="15616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C6F6A2C-D0C2-4103-B818-7149B1D3D6D5}"/>
              </a:ext>
            </a:extLst>
          </p:cNvPr>
          <p:cNvSpPr txBox="1"/>
          <p:nvPr/>
        </p:nvSpPr>
        <p:spPr>
          <a:xfrm>
            <a:off x="9684000" y="5848890"/>
            <a:ext cx="115360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муха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A72D62E-A02E-407B-82C7-8E3BFF911E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/>
        </p:blipFill>
        <p:spPr>
          <a:xfrm rot="16200000">
            <a:off x="1352392" y="3938711"/>
            <a:ext cx="1488587" cy="210985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30C44B3-921B-4349-A399-BB487E25577F}"/>
              </a:ext>
            </a:extLst>
          </p:cNvPr>
          <p:cNvSpPr txBox="1"/>
          <p:nvPr/>
        </p:nvSpPr>
        <p:spPr>
          <a:xfrm>
            <a:off x="1323595" y="5826887"/>
            <a:ext cx="179053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мурашка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2017806-B40C-4F28-85DD-C641AB377F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9130" r="5909" b="18938"/>
          <a:stretch/>
        </p:blipFill>
        <p:spPr>
          <a:xfrm>
            <a:off x="648886" y="1561586"/>
            <a:ext cx="2076037" cy="15212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87EFC65-F1A4-4497-895E-B097AA5EB70D}"/>
              </a:ext>
            </a:extLst>
          </p:cNvPr>
          <p:cNvSpPr txBox="1"/>
          <p:nvPr/>
        </p:nvSpPr>
        <p:spPr>
          <a:xfrm>
            <a:off x="870099" y="3287673"/>
            <a:ext cx="16336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бджола</a:t>
            </a:r>
          </a:p>
        </p:txBody>
      </p:sp>
    </p:spTree>
    <p:extLst>
      <p:ext uri="{BB962C8B-B14F-4D97-AF65-F5344CB8AC3E}">
        <p14:creationId xmlns:p14="http://schemas.microsoft.com/office/powerpoint/2010/main" val="25756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92109" y="428680"/>
            <a:ext cx="8732066" cy="722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 будову тіла комах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="" xmlns:a16="http://schemas.microsoft.com/office/drawing/2014/main" id="{E896A5FC-6B4B-4AF5-B2E6-195B2C9D0660}"/>
              </a:ext>
            </a:extLst>
          </p:cNvPr>
          <p:cNvSpPr/>
          <p:nvPr/>
        </p:nvSpPr>
        <p:spPr>
          <a:xfrm>
            <a:off x="6581423" y="1555296"/>
            <a:ext cx="4565548" cy="316910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Тіло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комах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трьох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частин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1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голови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) грудей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3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черевця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Комахи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шість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кінцівок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8868" y="5921830"/>
            <a:ext cx="966810" cy="9361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3 Я досліджую світ\1 УРОКИ 2023\4 Людина і природа\№089 Хто такі комахи\2024-04-20_224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" y="1664153"/>
            <a:ext cx="5312909" cy="316910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2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603</Words>
  <Application>Microsoft Office PowerPoint</Application>
  <PresentationFormat>Произвольный</PresentationFormat>
  <Paragraphs>142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69</cp:revision>
  <dcterms:created xsi:type="dcterms:W3CDTF">2018-01-05T16:38:53Z</dcterms:created>
  <dcterms:modified xsi:type="dcterms:W3CDTF">2024-04-21T17:39:20Z</dcterms:modified>
</cp:coreProperties>
</file>