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129" r:id="rId3"/>
    <p:sldId id="1128" r:id="rId4"/>
    <p:sldId id="1127" r:id="rId5"/>
    <p:sldId id="609" r:id="rId6"/>
    <p:sldId id="1103" r:id="rId7"/>
    <p:sldId id="1123" r:id="rId8"/>
    <p:sldId id="1120" r:id="rId9"/>
    <p:sldId id="1125" r:id="rId10"/>
    <p:sldId id="1090" r:id="rId11"/>
    <p:sldId id="1126" r:id="rId12"/>
    <p:sldId id="1117" r:id="rId13"/>
    <p:sldId id="1118" r:id="rId14"/>
    <p:sldId id="352" r:id="rId15"/>
    <p:sldId id="1075" r:id="rId16"/>
    <p:sldId id="113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3CC4"/>
    <a:srgbClr val="FF66FF"/>
    <a:srgbClr val="CC00CC"/>
    <a:srgbClr val="295FFF"/>
    <a:srgbClr val="78B64E"/>
    <a:srgbClr val="F5F6F9"/>
    <a:srgbClr val="F7F8FB"/>
    <a:srgbClr val="FCFCFE"/>
    <a:srgbClr val="FF5050"/>
    <a:srgbClr val="F0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e2v61hw2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1495" y="4294192"/>
            <a:ext cx="9254403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Засвоєння правил </a:t>
            </a:r>
            <a:r>
              <a:rPr lang="ru-RU" sz="4800" b="1" dirty="0" err="1">
                <a:solidFill>
                  <a:schemeClr val="bg1"/>
                </a:solidFill>
              </a:rPr>
              <a:t>мовленнєвого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етикету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під</a:t>
            </a:r>
            <a:r>
              <a:rPr lang="ru-RU" sz="4800" b="1" dirty="0">
                <a:solidFill>
                  <a:schemeClr val="bg1"/>
                </a:solidFill>
              </a:rPr>
              <a:t> час </a:t>
            </a:r>
            <a:r>
              <a:rPr lang="ru-RU" sz="4800" b="1" dirty="0" err="1">
                <a:solidFill>
                  <a:schemeClr val="bg1"/>
                </a:solidFill>
              </a:rPr>
              <a:t>знайомства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4857" y="1704259"/>
            <a:ext cx="4230269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_ЭСМИРА_Супергерой\_free_2024-01-08-11-35-52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98" y="1026740"/>
            <a:ext cx="2968316" cy="29683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7189" r="39140" b="58260"/>
          <a:stretch/>
        </p:blipFill>
        <p:spPr>
          <a:xfrm>
            <a:off x="756000" y="2943364"/>
            <a:ext cx="9612000" cy="303830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90794" y="587123"/>
            <a:ext cx="9405454" cy="6893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Запиши </a:t>
            </a:r>
            <a:r>
              <a:rPr lang="ru-RU" sz="4000" b="1" dirty="0" err="1">
                <a:solidFill>
                  <a:schemeClr val="bg1"/>
                </a:solidFill>
              </a:rPr>
              <a:t>вітання</a:t>
            </a:r>
            <a:r>
              <a:rPr lang="ru-RU" sz="4000" b="1" dirty="0">
                <a:solidFill>
                  <a:schemeClr val="bg1"/>
                </a:solidFill>
              </a:rPr>
              <a:t>. Встав </a:t>
            </a:r>
            <a:r>
              <a:rPr lang="ru-RU" sz="4000" b="1" dirty="0" err="1">
                <a:solidFill>
                  <a:schemeClr val="bg1"/>
                </a:solidFill>
              </a:rPr>
              <a:t>пропущене</a:t>
            </a:r>
            <a:r>
              <a:rPr lang="ru-RU" sz="4000" b="1" dirty="0">
                <a:solidFill>
                  <a:schemeClr val="bg1"/>
                </a:solidFill>
              </a:rPr>
              <a:t> слово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50474" y="1456402"/>
            <a:ext cx="8667561" cy="12125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/>
              <a:t>Привіт, </a:t>
            </a:r>
            <a:r>
              <a:rPr lang="ru-RU" sz="3500" dirty="0" err="1"/>
              <a:t>Ґаджику</a:t>
            </a:r>
            <a:r>
              <a:rPr lang="ru-RU" sz="3500" dirty="0"/>
              <a:t>!</a:t>
            </a:r>
          </a:p>
          <a:p>
            <a:pPr algn="ctr"/>
            <a:r>
              <a:rPr lang="ru-RU" sz="3500" dirty="0"/>
              <a:t>Мене </a:t>
            </a:r>
            <a:r>
              <a:rPr lang="ru-RU" sz="3500" dirty="0" err="1"/>
              <a:t>звати</a:t>
            </a:r>
            <a:r>
              <a:rPr lang="ru-RU" sz="3500" dirty="0"/>
              <a:t> … . Я хочу з тобою </a:t>
            </a:r>
            <a:r>
              <a:rPr lang="ru-RU" sz="3500" dirty="0" err="1"/>
              <a:t>дружити</a:t>
            </a:r>
            <a:r>
              <a:rPr lang="ru-RU" sz="3500" dirty="0"/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50474" y="1456402"/>
            <a:ext cx="8667561" cy="12125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/>
              <a:t>Привіт, </a:t>
            </a:r>
            <a:r>
              <a:rPr lang="ru-RU" sz="3500" dirty="0" err="1"/>
              <a:t>Ґаджику</a:t>
            </a:r>
            <a:r>
              <a:rPr lang="ru-RU" sz="3500" dirty="0"/>
              <a:t>!</a:t>
            </a:r>
          </a:p>
          <a:p>
            <a:pPr algn="ctr"/>
            <a:r>
              <a:rPr lang="ru-RU" sz="3500" dirty="0"/>
              <a:t>Мене </a:t>
            </a:r>
            <a:r>
              <a:rPr lang="ru-RU" sz="3500" dirty="0" err="1"/>
              <a:t>звати</a:t>
            </a:r>
            <a:r>
              <a:rPr lang="ru-RU" sz="3500" dirty="0"/>
              <a:t> </a:t>
            </a:r>
            <a:r>
              <a:rPr lang="ru-RU" sz="3500" dirty="0" err="1"/>
              <a:t>Іванко</a:t>
            </a:r>
            <a:r>
              <a:rPr lang="ru-RU" sz="3500" dirty="0"/>
              <a:t>. Я хочу з тобою </a:t>
            </a:r>
            <a:r>
              <a:rPr lang="ru-RU" sz="3500" dirty="0" err="1"/>
              <a:t>дружити</a:t>
            </a:r>
            <a:r>
              <a:rPr lang="ru-RU" sz="3500" dirty="0"/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25" t="22585" r="24417" b="60508"/>
          <a:stretch/>
        </p:blipFill>
        <p:spPr>
          <a:xfrm>
            <a:off x="3041373" y="2895371"/>
            <a:ext cx="5943601" cy="11498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25" t="40560" r="40773" b="43218"/>
          <a:stretch/>
        </p:blipFill>
        <p:spPr>
          <a:xfrm>
            <a:off x="633364" y="3907450"/>
            <a:ext cx="3966034" cy="11032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43" t="56502" r="31130" b="26646"/>
          <a:stretch/>
        </p:blipFill>
        <p:spPr>
          <a:xfrm>
            <a:off x="4581944" y="3886034"/>
            <a:ext cx="5141829" cy="11460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66" t="73296" r="29788" b="10482"/>
          <a:stretch/>
        </p:blipFill>
        <p:spPr>
          <a:xfrm>
            <a:off x="798304" y="4886675"/>
            <a:ext cx="5373895" cy="110324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5601" r="289"/>
          <a:stretch/>
        </p:blipFill>
        <p:spPr>
          <a:xfrm>
            <a:off x="9858242" y="2895371"/>
            <a:ext cx="2078692" cy="30583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987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4100" y="386918"/>
            <a:ext cx="9809843" cy="13188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Познайомся </a:t>
            </a:r>
            <a:r>
              <a:rPr lang="uk-UA" sz="2400" b="1" dirty="0">
                <a:solidFill>
                  <a:schemeClr val="bg1"/>
                </a:solidFill>
              </a:rPr>
              <a:t>з подружкою </a:t>
            </a:r>
            <a:r>
              <a:rPr lang="uk-UA" sz="2400" b="1" dirty="0" err="1">
                <a:solidFill>
                  <a:schemeClr val="bg1"/>
                </a:solidFill>
              </a:rPr>
              <a:t>Ґаджика</a:t>
            </a:r>
            <a:r>
              <a:rPr lang="uk-UA" sz="2400" b="1" dirty="0">
                <a:solidFill>
                  <a:schemeClr val="bg1"/>
                </a:solidFill>
              </a:rPr>
              <a:t> – Родзинкою. </a:t>
            </a:r>
            <a:r>
              <a:rPr lang="uk-UA" sz="24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400" b="1" dirty="0">
                <a:solidFill>
                  <a:schemeClr val="bg1"/>
                </a:solidFill>
              </a:rPr>
              <a:t>її </a:t>
            </a:r>
            <a:r>
              <a:rPr lang="uk-UA" sz="2400" b="1" dirty="0" smtClean="0">
                <a:solidFill>
                  <a:schemeClr val="bg1"/>
                </a:solidFill>
              </a:rPr>
              <a:t>вітання.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т</a:t>
            </a:r>
            <a:r>
              <a:rPr lang="uk-UA" sz="2400" b="1" dirty="0" smtClean="0">
                <a:solidFill>
                  <a:schemeClr val="bg1"/>
                </a:solidFill>
              </a:rPr>
              <a:t>и дізнаєшся </a:t>
            </a:r>
            <a:r>
              <a:rPr lang="uk-UA" sz="2400" b="1" dirty="0">
                <a:solidFill>
                  <a:schemeClr val="bg1"/>
                </a:solidFill>
              </a:rPr>
              <a:t>про Родзинку з її повідомлення?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 </a:t>
            </a:r>
            <a:r>
              <a:rPr lang="uk-UA" sz="2400" b="1" dirty="0" smtClean="0">
                <a:solidFill>
                  <a:schemeClr val="bg1"/>
                </a:solidFill>
              </a:rPr>
              <a:t>хочеш </a:t>
            </a:r>
            <a:r>
              <a:rPr lang="uk-UA" sz="2400" b="1" dirty="0">
                <a:solidFill>
                  <a:schemeClr val="bg1"/>
                </a:solidFill>
              </a:rPr>
              <a:t>дружити з цією </a:t>
            </a:r>
            <a:r>
              <a:rPr lang="uk-UA" sz="2400" b="1" dirty="0" smtClean="0">
                <a:solidFill>
                  <a:schemeClr val="bg1"/>
                </a:solidFill>
              </a:rPr>
              <a:t>дівчинкою? Чому?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9681"/>
          <a:stretch/>
        </p:blipFill>
        <p:spPr>
          <a:xfrm>
            <a:off x="1054100" y="1928236"/>
            <a:ext cx="2686190" cy="398516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Овальная выноска 8"/>
          <p:cNvSpPr/>
          <p:nvPr/>
        </p:nvSpPr>
        <p:spPr>
          <a:xfrm>
            <a:off x="4234540" y="2101252"/>
            <a:ext cx="6814458" cy="3356100"/>
          </a:xfrm>
          <a:prstGeom prst="wedgeEllipseCallout">
            <a:avLst>
              <a:gd name="adj1" fmla="val -58442"/>
              <a:gd name="adj2" fmla="val -25265"/>
            </a:avLst>
          </a:prstGeom>
          <a:solidFill>
            <a:srgbClr val="8A3CC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Привіт!</a:t>
            </a:r>
          </a:p>
          <a:p>
            <a:pPr algn="ctr"/>
            <a:r>
              <a:rPr lang="ru-RU" sz="2400" b="1" dirty="0"/>
              <a:t>Я — </a:t>
            </a:r>
            <a:r>
              <a:rPr lang="ru-RU" sz="2400" b="1" dirty="0" err="1"/>
              <a:t>Родзинка</a:t>
            </a:r>
            <a:r>
              <a:rPr lang="ru-RU" sz="2400" b="1" dirty="0"/>
              <a:t>. Для тебе у мене є</a:t>
            </a:r>
          </a:p>
          <a:p>
            <a:pPr algn="ctr"/>
            <a:r>
              <a:rPr lang="ru-RU" sz="2400" b="1" dirty="0"/>
              <a:t>загадки, </a:t>
            </a:r>
            <a:r>
              <a:rPr lang="ru-RU" sz="2400" b="1" dirty="0" err="1"/>
              <a:t>ребуси</a:t>
            </a:r>
            <a:r>
              <a:rPr lang="ru-RU" sz="2400" b="1" dirty="0"/>
              <a:t>, </a:t>
            </a:r>
            <a:r>
              <a:rPr lang="ru-RU" sz="2400" b="1" dirty="0" err="1"/>
              <a:t>кросворди</a:t>
            </a:r>
            <a:r>
              <a:rPr lang="ru-RU" sz="2400" b="1" dirty="0"/>
              <a:t> </a:t>
            </a:r>
            <a:r>
              <a:rPr lang="ru-RU" sz="2400" b="1" dirty="0" smtClean="0"/>
              <a:t>та </a:t>
            </a:r>
            <a:r>
              <a:rPr lang="ru-RU" sz="2400" b="1" dirty="0" err="1" smtClean="0"/>
              <a:t>інші</a:t>
            </a:r>
            <a:endParaRPr lang="ru-RU" sz="2400" b="1" dirty="0"/>
          </a:p>
          <a:p>
            <a:pPr algn="ctr"/>
            <a:r>
              <a:rPr lang="ru-RU" sz="2400" b="1" dirty="0" err="1"/>
              <a:t>цікавинки</a:t>
            </a:r>
            <a:r>
              <a:rPr lang="ru-RU" sz="2400" b="1" dirty="0"/>
              <a:t>.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вже</a:t>
            </a:r>
            <a:r>
              <a:rPr lang="ru-RU" sz="2400" b="1" dirty="0"/>
              <a:t> </a:t>
            </a:r>
            <a:r>
              <a:rPr lang="ru-RU" sz="2400" b="1" dirty="0" err="1"/>
              <a:t>хочеться</a:t>
            </a:r>
            <a:r>
              <a:rPr lang="ru-RU" sz="2400" b="1" dirty="0"/>
              <a:t> про </a:t>
            </a:r>
            <a:r>
              <a:rPr lang="ru-RU" sz="2400" b="1" dirty="0" smtClean="0"/>
              <a:t>них </a:t>
            </a:r>
            <a:r>
              <a:rPr lang="ru-RU" sz="2400" b="1" dirty="0" err="1" smtClean="0"/>
              <a:t>дізнатися</a:t>
            </a:r>
            <a:r>
              <a:rPr lang="ru-RU" sz="2400" b="1" dirty="0"/>
              <a:t>? </a:t>
            </a:r>
            <a:r>
              <a:rPr lang="ru-RU" sz="2400" b="1" dirty="0" err="1"/>
              <a:t>Трішечки</a:t>
            </a:r>
            <a:r>
              <a:rPr lang="ru-RU" sz="2400" b="1" dirty="0"/>
              <a:t> </a:t>
            </a:r>
            <a:r>
              <a:rPr lang="ru-RU" sz="2400" b="1" dirty="0" err="1"/>
              <a:t>терпіння</a:t>
            </a:r>
            <a:r>
              <a:rPr lang="ru-RU" sz="2400" b="1" dirty="0"/>
              <a:t>. На </a:t>
            </a:r>
            <a:r>
              <a:rPr lang="ru-RU" sz="2400" b="1" dirty="0" smtClean="0"/>
              <a:t>все </a:t>
            </a:r>
            <a:r>
              <a:rPr lang="ru-RU" sz="2400" b="1" dirty="0" err="1" smtClean="0"/>
              <a:t>свій</a:t>
            </a:r>
            <a:r>
              <a:rPr lang="ru-RU" sz="2400" b="1" dirty="0" smtClean="0"/>
              <a:t> </a:t>
            </a:r>
            <a:r>
              <a:rPr lang="ru-RU" sz="2400" b="1" dirty="0"/>
              <a:t>час!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208" y="547439"/>
            <a:ext cx="9677705" cy="1160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Познайом </a:t>
            </a:r>
            <a:r>
              <a:rPr lang="ru-RU" sz="3200" b="1" dirty="0" err="1">
                <a:solidFill>
                  <a:schemeClr val="bg1"/>
                </a:solidFill>
              </a:rPr>
              <a:t>Родзинку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своїм</a:t>
            </a:r>
            <a:r>
              <a:rPr lang="ru-RU" sz="3200" b="1" dirty="0">
                <a:solidFill>
                  <a:schemeClr val="bg1"/>
                </a:solidFill>
              </a:rPr>
              <a:t> другом </a:t>
            </a:r>
            <a:r>
              <a:rPr lang="ru-RU" sz="3200" b="1" dirty="0" err="1">
                <a:solidFill>
                  <a:schemeClr val="bg1"/>
                </a:solidFill>
              </a:rPr>
              <a:t>чи</a:t>
            </a:r>
            <a:r>
              <a:rPr lang="ru-RU" sz="3200" b="1" dirty="0">
                <a:solidFill>
                  <a:schemeClr val="bg1"/>
                </a:solidFill>
              </a:rPr>
              <a:t> подружкою. </a:t>
            </a:r>
            <a:r>
              <a:rPr lang="ru-RU" sz="3200" b="1" dirty="0" err="1">
                <a:solidFill>
                  <a:schemeClr val="bg1"/>
                </a:solidFill>
              </a:rPr>
              <a:t>Розпочни</a:t>
            </a:r>
            <a:r>
              <a:rPr lang="ru-RU" sz="3200" b="1" dirty="0">
                <a:solidFill>
                  <a:schemeClr val="bg1"/>
                </a:solidFill>
              </a:rPr>
              <a:t> так: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84207" y="1708380"/>
            <a:ext cx="9677705" cy="795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hangingPunct="0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Познайомся, Родзинко, — це мій друг (моя подружка) … 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17189" r="35085" b="65946"/>
          <a:stretch/>
        </p:blipFill>
        <p:spPr>
          <a:xfrm>
            <a:off x="1284208" y="3329698"/>
            <a:ext cx="10296000" cy="208714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082104" y="2591677"/>
            <a:ext cx="4366033" cy="64625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Запиши утворене речення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79" t="23053" r="39236" b="59944"/>
          <a:stretch/>
        </p:blipFill>
        <p:spPr>
          <a:xfrm>
            <a:off x="1929700" y="3334668"/>
            <a:ext cx="3996309" cy="1118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24" t="39075" r="24223" b="43922"/>
          <a:stretch/>
        </p:blipFill>
        <p:spPr>
          <a:xfrm>
            <a:off x="5784491" y="3334668"/>
            <a:ext cx="5781260" cy="1118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39" t="56958" r="45307" b="27750"/>
          <a:stretch/>
        </p:blipFill>
        <p:spPr>
          <a:xfrm>
            <a:off x="2082104" y="4390570"/>
            <a:ext cx="3326294" cy="10055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04" t="72176" r="45055" b="10821"/>
          <a:stretch/>
        </p:blipFill>
        <p:spPr>
          <a:xfrm>
            <a:off x="5484948" y="4334304"/>
            <a:ext cx="3266312" cy="111808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r="9681"/>
          <a:stretch/>
        </p:blipFill>
        <p:spPr>
          <a:xfrm>
            <a:off x="125569" y="2591677"/>
            <a:ext cx="1684388" cy="249891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072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6694" y="494527"/>
            <a:ext cx="10103192" cy="7233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Розіграй </a:t>
            </a:r>
            <a:r>
              <a:rPr lang="ru-RU" sz="3600" b="1" dirty="0" err="1">
                <a:solidFill>
                  <a:schemeClr val="bg1"/>
                </a:solidFill>
              </a:rPr>
              <a:t>із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друзями</a:t>
            </a:r>
            <a:r>
              <a:rPr lang="ru-RU" sz="3600" b="1" dirty="0">
                <a:solidFill>
                  <a:schemeClr val="bg1"/>
                </a:solidFill>
              </a:rPr>
              <a:t> сценку </a:t>
            </a:r>
            <a:r>
              <a:rPr lang="ru-RU" sz="3600" b="1" dirty="0" err="1">
                <a:solidFill>
                  <a:schemeClr val="bg1"/>
                </a:solidFill>
              </a:rPr>
              <a:t>знайомства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694" y="1309558"/>
            <a:ext cx="9090820" cy="403187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— Привіт! Мене </a:t>
            </a:r>
            <a:r>
              <a:rPr lang="ru-RU" sz="3200" b="1" dirty="0" err="1">
                <a:solidFill>
                  <a:srgbClr val="0070C0"/>
                </a:solidFill>
              </a:rPr>
              <a:t>звати</a:t>
            </a:r>
            <a:r>
              <a:rPr lang="ru-RU" sz="3200" b="1" dirty="0">
                <a:solidFill>
                  <a:srgbClr val="0070C0"/>
                </a:solidFill>
              </a:rPr>
              <a:t> … 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— Привіт! </a:t>
            </a:r>
            <a:r>
              <a:rPr lang="ru-RU" sz="3200" b="1" dirty="0" err="1">
                <a:solidFill>
                  <a:srgbClr val="0070C0"/>
                </a:solidFill>
              </a:rPr>
              <a:t>Приємно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познайомитися</a:t>
            </a:r>
            <a:r>
              <a:rPr lang="ru-RU" sz="3200" b="1" dirty="0">
                <a:solidFill>
                  <a:srgbClr val="0070C0"/>
                </a:solidFill>
              </a:rPr>
              <a:t>. А мене — … 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— І </a:t>
            </a:r>
            <a:r>
              <a:rPr lang="ru-RU" sz="3200" b="1" dirty="0" err="1">
                <a:solidFill>
                  <a:srgbClr val="0070C0"/>
                </a:solidFill>
              </a:rPr>
              <a:t>мені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приємно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познайомитись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— </a:t>
            </a:r>
            <a:r>
              <a:rPr lang="ru-RU" sz="3200" b="1" dirty="0" err="1">
                <a:solidFill>
                  <a:srgbClr val="0070C0"/>
                </a:solidFill>
              </a:rPr>
              <a:t>Розкажи</a:t>
            </a:r>
            <a:r>
              <a:rPr lang="ru-RU" sz="3200" b="1" dirty="0">
                <a:solidFill>
                  <a:srgbClr val="0070C0"/>
                </a:solidFill>
              </a:rPr>
              <a:t> про себе – де </a:t>
            </a:r>
            <a:r>
              <a:rPr lang="ru-RU" sz="3200" b="1" dirty="0" err="1">
                <a:solidFill>
                  <a:srgbClr val="0070C0"/>
                </a:solidFill>
              </a:rPr>
              <a:t>живеш</a:t>
            </a:r>
            <a:r>
              <a:rPr lang="ru-RU" sz="3200" b="1" dirty="0">
                <a:solidFill>
                  <a:srgbClr val="0070C0"/>
                </a:solidFill>
              </a:rPr>
              <a:t>, з ким </a:t>
            </a:r>
            <a:r>
              <a:rPr lang="ru-RU" sz="3200" b="1" dirty="0" err="1">
                <a:solidFill>
                  <a:srgbClr val="0070C0"/>
                </a:solidFill>
              </a:rPr>
              <a:t>дружиш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— Я живу … . Дружу з … 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— А я проживаю … . </a:t>
            </a:r>
            <a:r>
              <a:rPr lang="ru-RU" sz="3200" b="1" dirty="0" err="1">
                <a:solidFill>
                  <a:srgbClr val="0070C0"/>
                </a:solidFill>
              </a:rPr>
              <a:t>Мої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друзі</a:t>
            </a:r>
            <a:r>
              <a:rPr lang="ru-RU" sz="3200" b="1" dirty="0">
                <a:solidFill>
                  <a:srgbClr val="0070C0"/>
                </a:solidFill>
              </a:rPr>
              <a:t> — … 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— Давай </a:t>
            </a:r>
            <a:r>
              <a:rPr lang="ru-RU" sz="3200" b="1" dirty="0" err="1">
                <a:solidFill>
                  <a:srgbClr val="0070C0"/>
                </a:solidFill>
              </a:rPr>
              <a:t>дружити</a:t>
            </a:r>
            <a:r>
              <a:rPr lang="ru-RU" sz="3200" b="1" dirty="0">
                <a:solidFill>
                  <a:srgbClr val="0070C0"/>
                </a:solidFill>
              </a:rPr>
              <a:t>!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— Давай!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326" y="3460597"/>
            <a:ext cx="3542376" cy="307301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407565"/>
            <a:ext cx="8811364" cy="7572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7471" y="2176669"/>
            <a:ext cx="1252331" cy="12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5530" y="532066"/>
            <a:ext cx="8732066" cy="795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1929" y="1543259"/>
            <a:ext cx="4970091" cy="34163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70C0"/>
                </a:solidFill>
              </a:rPr>
              <a:t>З якими друзями познайомились на сторінках нового посібника? </a:t>
            </a:r>
            <a:r>
              <a:rPr lang="uk-UA" sz="2400" b="1" dirty="0" smtClean="0">
                <a:solidFill>
                  <a:srgbClr val="0070C0"/>
                </a:solidFill>
              </a:rPr>
              <a:t>Як </a:t>
            </a:r>
            <a:r>
              <a:rPr lang="uk-UA" sz="2400" b="1" dirty="0" smtClean="0">
                <a:solidFill>
                  <a:srgbClr val="0070C0"/>
                </a:solidFill>
              </a:rPr>
              <a:t>називається новий посібник? </a:t>
            </a:r>
            <a:endParaRPr lang="uk-UA" sz="24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Пригадай, </a:t>
            </a:r>
            <a:r>
              <a:rPr lang="uk-UA" sz="2400" b="1" dirty="0">
                <a:solidFill>
                  <a:srgbClr val="0070C0"/>
                </a:solidFill>
              </a:rPr>
              <a:t>які слова </a:t>
            </a:r>
            <a:r>
              <a:rPr lang="uk-UA" sz="2400" b="1" dirty="0" smtClean="0">
                <a:solidFill>
                  <a:srgbClr val="0070C0"/>
                </a:solidFill>
              </a:rPr>
              <a:t>будеш </a:t>
            </a:r>
            <a:r>
              <a:rPr lang="uk-UA" sz="2400" b="1" dirty="0">
                <a:solidFill>
                  <a:srgbClr val="0070C0"/>
                </a:solidFill>
              </a:rPr>
              <a:t>використовувати під час зустрічі, під час прощання, вибачення, прохання.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70C0"/>
                </a:solidFill>
              </a:rPr>
              <a:t>Як називаються всі ці слова?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692811" y="1543259"/>
            <a:ext cx="2979405" cy="3593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938166" y="1527220"/>
            <a:ext cx="2748991" cy="344839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79708" y="5107432"/>
            <a:ext cx="6334534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правому куточку сторінки 5 покажи </a:t>
            </a:r>
            <a:r>
              <a:rPr lang="uk-UA" sz="2400" b="1" dirty="0">
                <a:solidFill>
                  <a:schemeClr val="bg1"/>
                </a:solidFill>
              </a:rPr>
              <a:t>свій настрій на </a:t>
            </a:r>
            <a:r>
              <a:rPr lang="uk-UA" sz="2400" b="1" dirty="0" err="1">
                <a:solidFill>
                  <a:schemeClr val="bg1"/>
                </a:solidFill>
              </a:rPr>
              <a:t>уроці</a:t>
            </a:r>
            <a:r>
              <a:rPr lang="uk-UA" sz="2400" b="1" dirty="0">
                <a:solidFill>
                  <a:schemeClr val="bg1"/>
                </a:solidFill>
              </a:rPr>
              <a:t> на </a:t>
            </a:r>
            <a:r>
              <a:rPr lang="uk-UA" sz="2400" b="1" dirty="0" err="1">
                <a:solidFill>
                  <a:schemeClr val="bg1"/>
                </a:solidFill>
              </a:rPr>
              <a:t>смайликові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1. Навчання грамоти\1 УРОКИ 2023\2 Письмо\7 Післябукварний період\093 -  Етикет під час знайомства\2024-03-18_1716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850" y="5107432"/>
            <a:ext cx="1287492" cy="12715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75657" y="646929"/>
            <a:ext cx="9607138" cy="909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smtClean="0">
                <a:solidFill>
                  <a:schemeClr val="bg1"/>
                </a:solidFill>
              </a:rPr>
              <a:t>«</a:t>
            </a:r>
            <a:r>
              <a:rPr lang="uk-UA" sz="4000" b="1" dirty="0">
                <a:solidFill>
                  <a:schemeClr val="bg1"/>
                </a:solidFill>
              </a:rPr>
              <a:t>Ранець-м'ясорубка-кошик»</a:t>
            </a: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942" y="1895338"/>
            <a:ext cx="3041907" cy="26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03" y="1795902"/>
            <a:ext cx="2953259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4257" y="4630735"/>
            <a:ext cx="24710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Корисні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0043" y="4630734"/>
            <a:ext cx="32583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Над цим варто замислитися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8831" y="4565704"/>
            <a:ext cx="2768431" cy="12003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Це мені  потрібно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186543" y="2145774"/>
            <a:ext cx="6226820" cy="23087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3600" b="1" dirty="0">
                <a:solidFill>
                  <a:schemeClr val="bg1"/>
                </a:solidFill>
              </a:rPr>
              <a:t>В школі справу хоч яку</a:t>
            </a:r>
          </a:p>
          <a:p>
            <a:pPr algn="ctr">
              <a:lnSpc>
                <a:spcPct val="90000"/>
              </a:lnSpc>
            </a:pPr>
            <a:r>
              <a:rPr lang="uk-UA" altLang="ru-RU" sz="3600" b="1" dirty="0">
                <a:solidFill>
                  <a:schemeClr val="bg1"/>
                </a:solidFill>
              </a:rPr>
              <a:t>Починаєм по дзвінку.</a:t>
            </a:r>
          </a:p>
          <a:p>
            <a:pPr algn="ctr">
              <a:lnSpc>
                <a:spcPct val="90000"/>
              </a:lnSpc>
            </a:pPr>
            <a:r>
              <a:rPr lang="uk-UA" altLang="ru-RU" sz="3600" b="1" dirty="0">
                <a:solidFill>
                  <a:schemeClr val="bg1"/>
                </a:solidFill>
              </a:rPr>
              <a:t>Тож хвилини не втрачаєм,</a:t>
            </a:r>
          </a:p>
          <a:p>
            <a:pPr algn="ctr">
              <a:lnSpc>
                <a:spcPct val="90000"/>
              </a:lnSpc>
            </a:pPr>
            <a:r>
              <a:rPr lang="uk-UA" altLang="ru-RU" sz="3600" b="1" dirty="0">
                <a:solidFill>
                  <a:schemeClr val="bg1"/>
                </a:solidFill>
              </a:rPr>
              <a:t>Все нове запам’ятаєм.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82486" y="677249"/>
            <a:ext cx="942298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19676" y="1769037"/>
            <a:ext cx="6230593" cy="182401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Прочитай слова і назви до кожного свої асоціації, тобто з чим вони у тебе пов’язані. Може, з подіями, почуттями, уявленнями, предметами, явищами тощо.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9676" y="4053501"/>
            <a:ext cx="2788160" cy="70589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Батьки – …</a:t>
            </a:r>
            <a:endParaRPr lang="uk-UA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4989" y="4144981"/>
            <a:ext cx="2709260" cy="6190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Радість – …</a:t>
            </a:r>
            <a:endParaRPr lang="uk-UA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2006" y="4931480"/>
            <a:ext cx="2765830" cy="623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Весна – …</a:t>
            </a:r>
            <a:endParaRPr lang="uk-UA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84989" y="4962388"/>
            <a:ext cx="2558218" cy="6190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Мова – …</a:t>
            </a:r>
            <a:endParaRPr lang="uk-UA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98657" y="677249"/>
            <a:ext cx="942298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«Асоціації»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70" y="1769037"/>
            <a:ext cx="3614058" cy="361405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2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2512" y="518759"/>
            <a:ext cx="8732066" cy="798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4913" y="5447101"/>
            <a:ext cx="5591967" cy="88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Яка буква в алфавіті стоїть </a:t>
            </a:r>
            <a:r>
              <a:rPr lang="uk-UA" sz="2400" b="1" dirty="0" err="1"/>
              <a:t>блище</a:t>
            </a:r>
            <a:r>
              <a:rPr lang="uk-UA" sz="2400" b="1" dirty="0"/>
              <a:t> до початку: Б чи Д, О чи У, З чи Р?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7425" t="1504" r="9826" b="9043"/>
          <a:stretch/>
        </p:blipFill>
        <p:spPr>
          <a:xfrm>
            <a:off x="6409432" y="1571490"/>
            <a:ext cx="5297609" cy="464822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751114" y="4340419"/>
            <a:ext cx="5515766" cy="531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букви стоять після букв Є Ї М Ф?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Бульбашка прямої мови: прямокутна з округленими кутами 7">
            <a:extLst>
              <a:ext uri="{FF2B5EF4-FFF2-40B4-BE49-F238E27FC236}">
                <a16:creationId xmlns:a16="http://schemas.microsoft.com/office/drawing/2014/main" xmlns="" id="{ABC1B6E4-3492-449D-B132-EA34571D5514}"/>
              </a:ext>
            </a:extLst>
          </p:cNvPr>
          <p:cNvSpPr/>
          <p:nvPr/>
        </p:nvSpPr>
        <p:spPr>
          <a:xfrm>
            <a:off x="751114" y="1571490"/>
            <a:ext cx="5515766" cy="1269680"/>
          </a:xfrm>
          <a:prstGeom prst="wedgeRoundRectCallout">
            <a:avLst>
              <a:gd name="adj1" fmla="val -49848"/>
              <a:gd name="adj2" fmla="val 1797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таке абетка</a:t>
            </a:r>
            <a:r>
              <a:rPr lang="uk-UA" sz="2400" b="1" dirty="0">
                <a:solidFill>
                  <a:srgbClr val="0070C0"/>
                </a:solidFill>
              </a:rPr>
              <a:t>?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</a:t>
            </a:r>
            <a:r>
              <a:rPr lang="uk-UA" sz="2400" b="1" dirty="0">
                <a:solidFill>
                  <a:srgbClr val="0070C0"/>
                </a:solidFill>
              </a:rPr>
              <a:t>ще можна назвати </a:t>
            </a:r>
            <a:r>
              <a:rPr lang="uk-UA" sz="2400" b="1" dirty="0" smtClean="0">
                <a:solidFill>
                  <a:srgbClr val="0070C0"/>
                </a:solidFill>
              </a:rPr>
              <a:t>абетку?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Скільки </a:t>
            </a:r>
            <a:r>
              <a:rPr lang="uk-UA" sz="2400" b="1" dirty="0">
                <a:solidFill>
                  <a:srgbClr val="0070C0"/>
                </a:solidFill>
              </a:rPr>
              <a:t>букв в українській абетці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xmlns="" id="{DCA788A8-EBFC-4DFC-9AB3-6BE0BC4F9E6A}"/>
              </a:ext>
            </a:extLst>
          </p:cNvPr>
          <p:cNvSpPr/>
          <p:nvPr/>
        </p:nvSpPr>
        <p:spPr>
          <a:xfrm>
            <a:off x="674914" y="2922797"/>
            <a:ext cx="5515766" cy="13335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Абетка, азбука, алфавіт </a:t>
            </a:r>
            <a:r>
              <a:rPr lang="uk-UA" sz="2400" b="1" dirty="0" smtClean="0"/>
              <a:t>– це букви, розташовані в усталеному порядку. </a:t>
            </a:r>
          </a:p>
          <a:p>
            <a:pPr algn="ctr"/>
            <a:r>
              <a:rPr lang="uk-UA" sz="2400" b="1" dirty="0" smtClean="0"/>
              <a:t>В українській абетці </a:t>
            </a:r>
            <a:r>
              <a:rPr lang="uk-UA" sz="2400" b="1" dirty="0" smtClean="0">
                <a:solidFill>
                  <a:srgbClr val="FFFF00"/>
                </a:solidFill>
              </a:rPr>
              <a:t>33</a:t>
            </a:r>
            <a:r>
              <a:rPr lang="uk-UA" sz="2400" b="1" dirty="0" smtClean="0"/>
              <a:t> букви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5797" y="4915341"/>
            <a:ext cx="5515766" cy="531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букви стоять перед буквами Л Р Х?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84859" y="601161"/>
            <a:ext cx="8732066" cy="890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803682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80857" y="1832346"/>
            <a:ext cx="6150429" cy="343923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письма ми </a:t>
            </a:r>
            <a:r>
              <a:rPr lang="uk-UA" sz="2800" b="1" dirty="0" smtClean="0">
                <a:solidFill>
                  <a:schemeClr val="bg1"/>
                </a:solidFill>
              </a:rPr>
              <a:t>повторимо </a:t>
            </a:r>
            <a:r>
              <a:rPr lang="uk-UA" sz="2800" b="1" dirty="0">
                <a:solidFill>
                  <a:schemeClr val="bg1"/>
                </a:solidFill>
              </a:rPr>
              <a:t>ввічливі слова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та </a:t>
            </a:r>
            <a:r>
              <a:rPr lang="uk-UA" sz="2800" b="1" dirty="0">
                <a:solidFill>
                  <a:schemeClr val="bg1"/>
                </a:solidFill>
              </a:rPr>
              <a:t>правила їх </a:t>
            </a:r>
            <a:r>
              <a:rPr lang="uk-UA" sz="2800" b="1" dirty="0" smtClean="0">
                <a:solidFill>
                  <a:schemeClr val="bg1"/>
                </a:solidFill>
              </a:rPr>
              <a:t>уживання;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дізнаємось, чому зі словами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маємо дружити; 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запишемо</a:t>
            </a:r>
            <a:r>
              <a:rPr lang="uk-UA" sz="2800" b="1" dirty="0" smtClean="0">
                <a:solidFill>
                  <a:schemeClr val="bg1"/>
                </a:solidFill>
              </a:rPr>
              <a:t>  </a:t>
            </a:r>
            <a:r>
              <a:rPr lang="uk-UA" sz="2800" b="1" dirty="0">
                <a:solidFill>
                  <a:schemeClr val="bg1"/>
                </a:solidFill>
              </a:rPr>
              <a:t>слова </a:t>
            </a:r>
            <a:r>
              <a:rPr lang="uk-UA" sz="2800" b="1" dirty="0" smtClean="0">
                <a:solidFill>
                  <a:schemeClr val="bg1"/>
                </a:solidFill>
              </a:rPr>
              <a:t>і речення, що використовують при знайомстві.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8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1342" y="435429"/>
            <a:ext cx="9067801" cy="707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Посібник </a:t>
            </a:r>
            <a:r>
              <a:rPr lang="uk-UA" sz="3600" b="1" dirty="0">
                <a:solidFill>
                  <a:schemeClr val="bg1"/>
                </a:solidFill>
              </a:rPr>
              <a:t>«Я дружу зі словом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4" y="1388178"/>
            <a:ext cx="3133011" cy="417734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307" y="1388178"/>
            <a:ext cx="4496670" cy="41853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89858" y="1370799"/>
            <a:ext cx="3309256" cy="427888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Відтепер на уроках письма і розвитку мовлення ми будемо працювати за посібником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«</a:t>
            </a:r>
            <a:r>
              <a:rPr lang="uk-UA" sz="2000" b="1" dirty="0">
                <a:solidFill>
                  <a:srgbClr val="0070C0"/>
                </a:solidFill>
              </a:rPr>
              <a:t>Я дружу зі словом».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Розглянь </a:t>
            </a:r>
            <a:r>
              <a:rPr lang="uk-UA" sz="2000" b="1" dirty="0">
                <a:solidFill>
                  <a:srgbClr val="0070C0"/>
                </a:solidFill>
              </a:rPr>
              <a:t>обкладинку посібника, хто на ній зображений</a:t>
            </a:r>
            <a:r>
              <a:rPr lang="uk-UA" sz="2000" b="1" dirty="0" smtClean="0">
                <a:solidFill>
                  <a:srgbClr val="0070C0"/>
                </a:solidFill>
              </a:rPr>
              <a:t>?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Це </a:t>
            </a:r>
            <a:r>
              <a:rPr lang="uk-UA" sz="2000" b="1" dirty="0" smtClean="0">
                <a:solidFill>
                  <a:srgbClr val="0070C0"/>
                </a:solidFill>
              </a:rPr>
              <a:t>Родзинка </a:t>
            </a:r>
            <a:r>
              <a:rPr lang="uk-UA" sz="2000" b="1" dirty="0">
                <a:solidFill>
                  <a:srgbClr val="0070C0"/>
                </a:solidFill>
              </a:rPr>
              <a:t>і </a:t>
            </a:r>
            <a:r>
              <a:rPr lang="uk-UA" sz="2000" b="1" dirty="0" err="1" smtClean="0">
                <a:solidFill>
                  <a:srgbClr val="0070C0"/>
                </a:solidFill>
              </a:rPr>
              <a:t>Ґаджик</a:t>
            </a:r>
            <a:r>
              <a:rPr lang="uk-UA" sz="2000" b="1" dirty="0" smtClean="0">
                <a:solidFill>
                  <a:srgbClr val="0070C0"/>
                </a:solidFill>
              </a:rPr>
              <a:t>. Вони </a:t>
            </a:r>
            <a:r>
              <a:rPr lang="uk-UA" sz="2000" b="1" dirty="0">
                <a:solidFill>
                  <a:srgbClr val="0070C0"/>
                </a:solidFill>
              </a:rPr>
              <a:t>хочуть подружити </a:t>
            </a:r>
            <a:r>
              <a:rPr lang="uk-UA" sz="2000" b="1" dirty="0" smtClean="0">
                <a:solidFill>
                  <a:srgbClr val="0070C0"/>
                </a:solidFill>
              </a:rPr>
              <a:t>тебе </a:t>
            </a:r>
            <a:r>
              <a:rPr lang="uk-UA" sz="2000" b="1" dirty="0">
                <a:solidFill>
                  <a:srgbClr val="0070C0"/>
                </a:solidFill>
              </a:rPr>
              <a:t>зі словами. Найважливіші з них надруковані біля персонажів на обкладинці. </a:t>
            </a:r>
            <a:r>
              <a:rPr lang="uk-UA" sz="20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000" b="1" dirty="0">
                <a:solidFill>
                  <a:srgbClr val="0070C0"/>
                </a:solidFill>
              </a:rPr>
              <a:t>їх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90115" y="5409398"/>
            <a:ext cx="3309256" cy="6648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умовні </a:t>
            </a:r>
            <a:r>
              <a:rPr lang="uk-UA" sz="2000" b="1" dirty="0" smtClean="0">
                <a:solidFill>
                  <a:srgbClr val="0070C0"/>
                </a:solidFill>
              </a:rPr>
              <a:t>позначення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036997" y="2212684"/>
            <a:ext cx="2850203" cy="34379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6286" y="546217"/>
            <a:ext cx="9557658" cy="7600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5656" y="1847240"/>
            <a:ext cx="6897283" cy="36640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FFFF00"/>
                </a:solidFill>
              </a:rPr>
              <a:t>Вірним другом людини є СЛОВО.</a:t>
            </a:r>
          </a:p>
          <a:p>
            <a:r>
              <a:rPr lang="uk-UA" sz="2800" b="1" dirty="0"/>
              <a:t>Словами розповідаємо і запитуємо,</a:t>
            </a:r>
          </a:p>
          <a:p>
            <a:r>
              <a:rPr lang="uk-UA" sz="2800" b="1" dirty="0"/>
              <a:t>передаємо свої почуття і даємо поради.</a:t>
            </a:r>
          </a:p>
          <a:p>
            <a:r>
              <a:rPr lang="uk-UA" sz="2800" b="1" dirty="0"/>
              <a:t>Словами хвалять, а часом і сварять.</a:t>
            </a:r>
          </a:p>
          <a:p>
            <a:r>
              <a:rPr lang="uk-UA" sz="2800" b="1" dirty="0"/>
              <a:t>Слова допомагають навчатись</a:t>
            </a:r>
          </a:p>
          <a:p>
            <a:r>
              <a:rPr lang="uk-UA" sz="2800" b="1" dirty="0"/>
              <a:t>і дізнаватися багато нового й цікавого.</a:t>
            </a:r>
          </a:p>
          <a:p>
            <a:r>
              <a:rPr lang="uk-UA" sz="2800" b="1" dirty="0"/>
              <a:t>Без слова не можна прожити.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Зі словом потрібно дружити!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06283" y="5576639"/>
            <a:ext cx="8164285" cy="8350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Чому </a:t>
            </a:r>
            <a:r>
              <a:rPr lang="uk-UA" sz="2400" b="1" dirty="0">
                <a:solidFill>
                  <a:srgbClr val="0070C0"/>
                </a:solidFill>
              </a:rPr>
              <a:t>слово є вірним другом людини? Чому зі словами потрібно дружити? Як </a:t>
            </a:r>
            <a:r>
              <a:rPr lang="uk-UA" sz="2400" b="1" dirty="0" smtClean="0">
                <a:solidFill>
                  <a:srgbClr val="0070C0"/>
                </a:solidFill>
              </a:rPr>
              <a:t>ти розумієш «</a:t>
            </a:r>
            <a:r>
              <a:rPr lang="uk-UA" sz="2400" b="1" dirty="0">
                <a:solidFill>
                  <a:srgbClr val="0070C0"/>
                </a:solidFill>
              </a:rPr>
              <a:t>дружити зі словом</a:t>
            </a:r>
            <a:r>
              <a:rPr lang="uk-UA" sz="2400" b="1" dirty="0" smtClean="0">
                <a:solidFill>
                  <a:srgbClr val="0070C0"/>
                </a:solidFill>
              </a:rPr>
              <a:t>»?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6286" y="1320057"/>
            <a:ext cx="8164285" cy="4696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 чого складається мова людини? </a:t>
            </a:r>
            <a:r>
              <a:rPr lang="uk-UA" sz="2400" b="1" dirty="0">
                <a:solidFill>
                  <a:srgbClr val="0070C0"/>
                </a:solidFill>
              </a:rPr>
              <a:t>Послухай уважно вірш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36172" y="413657"/>
            <a:ext cx="9993086" cy="10839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Поясни, </a:t>
            </a:r>
            <a:r>
              <a:rPr lang="ru-RU" sz="3200" b="1" dirty="0">
                <a:solidFill>
                  <a:schemeClr val="bg1"/>
                </a:solidFill>
              </a:rPr>
              <a:t>як на кожному з </a:t>
            </a:r>
            <a:r>
              <a:rPr lang="ru-RU" sz="3200" b="1" dirty="0" err="1">
                <a:solidFill>
                  <a:schemeClr val="bg1"/>
                </a:solidFill>
              </a:rPr>
              <a:t>малюнків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відображено</a:t>
            </a:r>
            <a:r>
              <a:rPr lang="ru-RU" sz="3200" b="1" dirty="0">
                <a:solidFill>
                  <a:schemeClr val="bg1"/>
                </a:solidFill>
              </a:rPr>
              <a:t> дружбу </a:t>
            </a:r>
            <a:r>
              <a:rPr lang="ru-RU" sz="3200" b="1" dirty="0" err="1">
                <a:solidFill>
                  <a:schemeClr val="bg1"/>
                </a:solidFill>
              </a:rPr>
              <a:t>дітей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зі</a:t>
            </a:r>
            <a:r>
              <a:rPr lang="ru-RU" sz="3200" b="1" dirty="0">
                <a:solidFill>
                  <a:schemeClr val="bg1"/>
                </a:solidFill>
              </a:rPr>
              <a:t> словом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719" t="20731" r="43002" b="44397"/>
          <a:stretch/>
        </p:blipFill>
        <p:spPr>
          <a:xfrm>
            <a:off x="2623456" y="1586320"/>
            <a:ext cx="4860000" cy="230953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6313" t="56994" r="57417" b="13932"/>
          <a:stretch/>
        </p:blipFill>
        <p:spPr>
          <a:xfrm>
            <a:off x="2693990" y="3954174"/>
            <a:ext cx="4718931" cy="21277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46381" t="55432" r="34966" b="10030"/>
          <a:stretch/>
        </p:blipFill>
        <p:spPr>
          <a:xfrm>
            <a:off x="7560772" y="1608482"/>
            <a:ext cx="2196000" cy="228737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7483456" y="5447080"/>
            <a:ext cx="3368924" cy="7428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 smtClean="0"/>
              <a:t>хочеш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</a:t>
            </a:r>
            <a:r>
              <a:rPr lang="ru-RU" sz="2000" b="1" dirty="0" smtClean="0"/>
              <a:t> </a:t>
            </a:r>
            <a:r>
              <a:rPr lang="ru-RU" sz="2000" b="1" dirty="0" err="1"/>
              <a:t>дружити</a:t>
            </a:r>
            <a:r>
              <a:rPr lang="ru-RU" sz="2000" b="1" dirty="0"/>
              <a:t> </a:t>
            </a:r>
            <a:r>
              <a:rPr lang="ru-RU" sz="2000" b="1" dirty="0" err="1"/>
              <a:t>зі</a:t>
            </a:r>
            <a:r>
              <a:rPr lang="ru-RU" sz="2000" b="1" dirty="0"/>
              <a:t> словом? </a:t>
            </a:r>
            <a:r>
              <a:rPr lang="ru-RU" sz="2000" b="1" dirty="0" err="1"/>
              <a:t>Чому</a:t>
            </a:r>
            <a:r>
              <a:rPr lang="ru-RU" sz="2000" b="1" dirty="0"/>
              <a:t>?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98028"/>
            <a:ext cx="1034143" cy="8599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89625" y="4421258"/>
            <a:ext cx="284125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Слово до слова – складається мова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82509" y="3954174"/>
            <a:ext cx="2488805" cy="44267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Як розумієш вислів: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6009" y="1625847"/>
            <a:ext cx="2187447" cy="180474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70C0"/>
                </a:solidFill>
              </a:rPr>
              <a:t>Діти </a:t>
            </a:r>
            <a:r>
              <a:rPr lang="uk-UA" sz="2000" b="1" i="1" dirty="0">
                <a:solidFill>
                  <a:srgbClr val="0070C0"/>
                </a:solidFill>
              </a:rPr>
              <a:t>за допомогою слів розповідають, що побачили в лісі.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3157" y="3305029"/>
            <a:ext cx="2400299" cy="277689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Хлопчик </a:t>
            </a:r>
            <a:r>
              <a:rPr lang="uk-UA" sz="2000" b="1" dirty="0">
                <a:solidFill>
                  <a:srgbClr val="0070C0"/>
                </a:solidFill>
              </a:rPr>
              <a:t>із татом спостерігають за зоряним небом і за допомогою слів діляться своїми враженнями від побаченого.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26564" y="1586320"/>
            <a:ext cx="2151780" cy="246405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М</a:t>
            </a:r>
            <a:r>
              <a:rPr lang="uk-UA" sz="2000" b="1" dirty="0" smtClean="0">
                <a:solidFill>
                  <a:srgbClr val="0070C0"/>
                </a:solidFill>
              </a:rPr>
              <a:t>ама </a:t>
            </a:r>
            <a:r>
              <a:rPr lang="uk-UA" sz="2000" b="1" dirty="0">
                <a:solidFill>
                  <a:srgbClr val="0070C0"/>
                </a:solidFill>
              </a:rPr>
              <a:t>з сином читають книжку, в якій за допомогою слів автор передав щось цікаве.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8" grpId="0" animBg="1"/>
      <p:bldP spid="3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31622" y="500508"/>
            <a:ext cx="8732066" cy="15351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</a:rPr>
              <a:t>уроці</a:t>
            </a:r>
            <a:r>
              <a:rPr lang="ru-RU" sz="2800" b="1" dirty="0">
                <a:solidFill>
                  <a:schemeClr val="bg1"/>
                </a:solidFill>
              </a:rPr>
              <a:t> ми </a:t>
            </a:r>
            <a:r>
              <a:rPr lang="ru-RU" sz="2800" b="1" dirty="0" err="1">
                <a:solidFill>
                  <a:schemeClr val="bg1"/>
                </a:solidFill>
              </a:rPr>
              <a:t>будемо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вчитися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знайомитися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Спочатку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познайомимося</a:t>
            </a:r>
            <a:r>
              <a:rPr lang="ru-RU" sz="2800" b="1" dirty="0">
                <a:solidFill>
                  <a:schemeClr val="bg1"/>
                </a:solidFill>
              </a:rPr>
              <a:t> з </a:t>
            </a:r>
            <a:r>
              <a:rPr lang="ru-RU" sz="2800" b="1" dirty="0" err="1">
                <a:solidFill>
                  <a:schemeClr val="bg1"/>
                </a:solidFill>
              </a:rPr>
              <a:t>Ґаджиком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Ґаджик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пропонує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тобі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робити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601" r="289"/>
          <a:stretch/>
        </p:blipFill>
        <p:spPr>
          <a:xfrm>
            <a:off x="9108000" y="2188026"/>
            <a:ext cx="2412000" cy="354874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Овальная выноска 8"/>
          <p:cNvSpPr/>
          <p:nvPr/>
        </p:nvSpPr>
        <p:spPr>
          <a:xfrm>
            <a:off x="1197430" y="2285995"/>
            <a:ext cx="7044476" cy="3352803"/>
          </a:xfrm>
          <a:prstGeom prst="wedgeEllipseCallout">
            <a:avLst>
              <a:gd name="adj1" fmla="val 65016"/>
              <a:gd name="adj2" fmla="val -1426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Привіт</a:t>
            </a:r>
            <a:r>
              <a:rPr lang="ru-RU" sz="2400" b="1" dirty="0" smtClean="0"/>
              <a:t>! Я </a:t>
            </a:r>
            <a:r>
              <a:rPr lang="ru-RU" sz="2400" b="1" dirty="0"/>
              <a:t>— </a:t>
            </a:r>
            <a:r>
              <a:rPr lang="ru-RU" sz="2400" b="1" dirty="0" err="1"/>
              <a:t>Ґàджик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Мене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 smtClean="0"/>
              <a:t>цікавлять</a:t>
            </a:r>
            <a:r>
              <a:rPr lang="ru-RU" sz="2400" b="1" dirty="0"/>
              <a:t> </a:t>
            </a:r>
            <a:r>
              <a:rPr lang="ru-RU" sz="2400" b="1" dirty="0" smtClean="0"/>
              <a:t>слова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Вони </a:t>
            </a:r>
            <a:r>
              <a:rPr lang="ru-RU" sz="2400" b="1" dirty="0"/>
              <a:t>— як </a:t>
            </a:r>
            <a:r>
              <a:rPr lang="ru-RU" sz="2400" b="1" dirty="0" err="1"/>
              <a:t>деталі</a:t>
            </a:r>
            <a:r>
              <a:rPr lang="ru-RU" sz="2400" b="1" dirty="0"/>
              <a:t> конструктора.</a:t>
            </a:r>
          </a:p>
          <a:p>
            <a:pPr algn="ctr"/>
            <a:r>
              <a:rPr lang="ru-RU" sz="2400" b="1" dirty="0"/>
              <a:t>З них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скласти</a:t>
            </a:r>
            <a:r>
              <a:rPr lang="ru-RU" sz="2400" b="1" dirty="0"/>
              <a:t> все,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хочеш</a:t>
            </a:r>
            <a:endParaRPr lang="ru-RU" sz="2400" b="1" dirty="0"/>
          </a:p>
          <a:p>
            <a:pPr algn="ctr"/>
            <a:r>
              <a:rPr lang="ru-RU" sz="2400" b="1" dirty="0" err="1"/>
              <a:t>сказати</a:t>
            </a:r>
            <a:r>
              <a:rPr lang="ru-RU" sz="2400" b="1" dirty="0"/>
              <a:t>. </a:t>
            </a:r>
            <a:r>
              <a:rPr lang="ru-RU" sz="2400" b="1" dirty="0" err="1"/>
              <a:t>Кожне</a:t>
            </a:r>
            <a:r>
              <a:rPr lang="ru-RU" sz="2400" b="1" dirty="0"/>
              <a:t> слово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секрети</a:t>
            </a:r>
            <a:r>
              <a:rPr lang="ru-RU" sz="2400" b="1" dirty="0"/>
              <a:t>.</a:t>
            </a:r>
          </a:p>
          <a:p>
            <a:pPr algn="ctr"/>
            <a:r>
              <a:rPr lang="ru-RU" sz="2400" b="1" dirty="0"/>
              <a:t>Давай </a:t>
            </a:r>
            <a:r>
              <a:rPr lang="ru-RU" sz="2400" b="1" dirty="0" err="1"/>
              <a:t>дізнаватися</a:t>
            </a:r>
            <a:r>
              <a:rPr lang="ru-RU" sz="2400" b="1" dirty="0"/>
              <a:t> про них разом!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8710" y="439333"/>
            <a:ext cx="10461171" cy="8234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Привітайся з </a:t>
            </a:r>
            <a:r>
              <a:rPr lang="ru-RU" sz="3200" b="1" dirty="0" err="1">
                <a:solidFill>
                  <a:schemeClr val="bg1"/>
                </a:solidFill>
              </a:rPr>
              <a:t>Ґаджиком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Вибери</a:t>
            </a:r>
            <a:r>
              <a:rPr lang="ru-RU" sz="3200" b="1" dirty="0">
                <a:solidFill>
                  <a:schemeClr val="bg1"/>
                </a:solidFill>
              </a:rPr>
              <a:t> й обведи </a:t>
            </a:r>
            <a:r>
              <a:rPr lang="ru-RU" sz="3200" b="1" dirty="0" err="1">
                <a:solidFill>
                  <a:schemeClr val="bg1"/>
                </a:solidFill>
              </a:rPr>
              <a:t>потрібне</a:t>
            </a:r>
            <a:r>
              <a:rPr lang="ru-RU" sz="3200" b="1" dirty="0">
                <a:solidFill>
                  <a:schemeClr val="bg1"/>
                </a:solidFill>
              </a:rPr>
              <a:t> слово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098260" y="2341059"/>
            <a:ext cx="3031435" cy="70567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Здрастуй!</a:t>
            </a:r>
            <a:endParaRPr lang="ru-RU" sz="3500" dirty="0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078510" y="5525251"/>
            <a:ext cx="3031435" cy="70567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Привіт!</a:t>
            </a:r>
            <a:endParaRPr lang="ru-RU" sz="3500" dirty="0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5566534" y="2341059"/>
            <a:ext cx="3031435" cy="70567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Прощавай!</a:t>
            </a:r>
            <a:endParaRPr lang="ru-RU" sz="3500" dirty="0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2841653" y="3298388"/>
            <a:ext cx="3511826" cy="705678"/>
          </a:xfrm>
          <a:prstGeom prst="flowChartTerminator">
            <a:avLst/>
          </a:prstGeom>
          <a:solidFill>
            <a:srgbClr val="CC00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До побачення!</a:t>
            </a:r>
            <a:endParaRPr lang="ru-RU" sz="3500" dirty="0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635968" y="4461647"/>
            <a:ext cx="3389244" cy="705678"/>
          </a:xfrm>
          <a:prstGeom prst="flowChartTerminator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Добрий день!</a:t>
            </a:r>
            <a:endParaRPr lang="ru-RU" sz="3500" dirty="0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5269682" y="4363355"/>
            <a:ext cx="3625138" cy="705678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Добрий ранок!</a:t>
            </a:r>
            <a:endParaRPr lang="ru-RU" sz="3500" dirty="0"/>
          </a:p>
        </p:txBody>
      </p:sp>
      <p:sp>
        <p:nvSpPr>
          <p:cNvPr id="10" name="Овал 9"/>
          <p:cNvSpPr/>
          <p:nvPr/>
        </p:nvSpPr>
        <p:spPr>
          <a:xfrm>
            <a:off x="898710" y="2188026"/>
            <a:ext cx="3389896" cy="111036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3452" y="4170091"/>
            <a:ext cx="3756243" cy="118638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96932" y="5330476"/>
            <a:ext cx="3756243" cy="113603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957541" y="4153909"/>
            <a:ext cx="4066716" cy="112456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5601" r="289"/>
          <a:stretch/>
        </p:blipFill>
        <p:spPr>
          <a:xfrm>
            <a:off x="9108000" y="2188026"/>
            <a:ext cx="2412000" cy="354874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1219200" y="1262743"/>
            <a:ext cx="9764486" cy="78319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слова та поясни, коли </a:t>
            </a:r>
            <a:r>
              <a:rPr lang="uk-UA" sz="2000" b="1" dirty="0">
                <a:solidFill>
                  <a:srgbClr val="0070C0"/>
                </a:solidFill>
              </a:rPr>
              <a:t>вживають кожне з </a:t>
            </a:r>
            <a:r>
              <a:rPr lang="uk-UA" sz="2000" b="1" dirty="0" smtClean="0">
                <a:solidFill>
                  <a:srgbClr val="0070C0"/>
                </a:solidFill>
              </a:rPr>
              <a:t>них. Ці </a:t>
            </a:r>
            <a:r>
              <a:rPr lang="uk-UA" sz="2000" b="1" dirty="0">
                <a:solidFill>
                  <a:srgbClr val="0070C0"/>
                </a:solidFill>
              </a:rPr>
              <a:t>слова називають </a:t>
            </a:r>
            <a:r>
              <a:rPr lang="uk-UA" sz="2000" b="1" dirty="0" smtClean="0">
                <a:solidFill>
                  <a:srgbClr val="0070C0"/>
                </a:solidFill>
              </a:rPr>
              <a:t>чарівними. Чи здогадуєшся, </a:t>
            </a:r>
            <a:r>
              <a:rPr lang="uk-UA" sz="2000" b="1" dirty="0">
                <a:solidFill>
                  <a:srgbClr val="0070C0"/>
                </a:solidFill>
              </a:rPr>
              <a:t>чому їх так </a:t>
            </a:r>
            <a:r>
              <a:rPr lang="uk-UA" sz="2000" b="1" dirty="0" smtClean="0">
                <a:solidFill>
                  <a:srgbClr val="0070C0"/>
                </a:solidFill>
              </a:rPr>
              <a:t>називають.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45226</TotalTime>
  <Words>800</Words>
  <Application>Microsoft Office PowerPoint</Application>
  <PresentationFormat>Произвольный</PresentationFormat>
  <Paragraphs>123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2997</cp:revision>
  <dcterms:created xsi:type="dcterms:W3CDTF">2018-01-05T16:38:53Z</dcterms:created>
  <dcterms:modified xsi:type="dcterms:W3CDTF">2024-03-18T16:57:51Z</dcterms:modified>
</cp:coreProperties>
</file>