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005" r:id="rId3"/>
    <p:sldId id="990" r:id="rId4"/>
    <p:sldId id="1003" r:id="rId5"/>
    <p:sldId id="993" r:id="rId6"/>
    <p:sldId id="994" r:id="rId7"/>
    <p:sldId id="1002" r:id="rId8"/>
    <p:sldId id="1001" r:id="rId9"/>
    <p:sldId id="998" r:id="rId10"/>
    <p:sldId id="954" r:id="rId11"/>
    <p:sldId id="940" r:id="rId12"/>
    <p:sldId id="999" r:id="rId13"/>
    <p:sldId id="975" r:id="rId14"/>
    <p:sldId id="997" r:id="rId15"/>
    <p:sldId id="850" r:id="rId16"/>
    <p:sldId id="794" r:id="rId17"/>
    <p:sldId id="100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CE"/>
    <a:srgbClr val="FF5050"/>
    <a:srgbClr val="FF3300"/>
    <a:srgbClr val="295FFF"/>
    <a:srgbClr val="E838BA"/>
    <a:srgbClr val="463EDE"/>
    <a:srgbClr val="322ADA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2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dnq6ydjn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3055" y="4499431"/>
            <a:ext cx="9013805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chemeClr val="bg1"/>
                </a:solidFill>
              </a:rPr>
              <a:t>Любов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Голота</a:t>
            </a:r>
            <a:endParaRPr lang="uk-UA" sz="4400" b="1" i="1" dirty="0">
              <a:solidFill>
                <a:schemeClr val="bg1"/>
              </a:solidFill>
            </a:endParaRPr>
          </a:p>
          <a:p>
            <a:pPr algn="ctr"/>
            <a:r>
              <a:rPr lang="ru-RU" sz="4400" b="1" dirty="0" err="1" smtClean="0">
                <a:solidFill>
                  <a:schemeClr val="bg1"/>
                </a:solidFill>
              </a:rPr>
              <a:t>Вірш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>
                <a:solidFill>
                  <a:schemeClr val="bg1"/>
                </a:solidFill>
              </a:rPr>
              <a:t>«</a:t>
            </a:r>
            <a:r>
              <a:rPr lang="ru-RU" sz="4400" b="1" dirty="0" err="1">
                <a:solidFill>
                  <a:schemeClr val="bg1"/>
                </a:solidFill>
              </a:rPr>
              <a:t>Хто</a:t>
            </a:r>
            <a:r>
              <a:rPr lang="ru-RU" sz="4400" b="1" dirty="0">
                <a:solidFill>
                  <a:schemeClr val="bg1"/>
                </a:solidFill>
              </a:rPr>
              <a:t> в </a:t>
            </a:r>
            <a:r>
              <a:rPr lang="ru-RU" sz="4400" b="1" dirty="0" err="1">
                <a:solidFill>
                  <a:schemeClr val="bg1"/>
                </a:solidFill>
              </a:rPr>
              <a:t>хатці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живе</a:t>
            </a:r>
            <a:r>
              <a:rPr lang="ru-RU" sz="4400" b="1" dirty="0" smtClean="0">
                <a:solidFill>
                  <a:schemeClr val="bg1"/>
                </a:solidFill>
              </a:rPr>
              <a:t>»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55" y="870985"/>
            <a:ext cx="3004229" cy="3224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0571" y="1278790"/>
            <a:ext cx="4265059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93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4340" y="598378"/>
            <a:ext cx="3735810" cy="11371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вірш Любові Голоти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6270" y="598378"/>
            <a:ext cx="7351290" cy="56938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Хто в хатці живе?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Побачила вчора й злякалася трішки: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спині — хатина, під стріхою — ріжки.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Ті ріжки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ворушаться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 наче антени,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вказують шлях із хатини до мене!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Хто ж мешкає в ній — риба, птиця чи звір?!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Ой, краще швиденько заскочу у двір,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сховаюсь отут, за кущами малини,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дивитися буду на дивну хатину: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чи їздить, чи ходить, колеса чи ніжки?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 в хатці злякались — сховалися ріжки…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Я довго сиділа в малині зеленій,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дивилась на хатку, а хатка — на мене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1741202"/>
            <a:ext cx="3677610" cy="284413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57850"/>
            <a:ext cx="1188720" cy="1200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72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415" y="4410090"/>
            <a:ext cx="4167660" cy="1882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63525" indent="-263525">
              <a:buAutoNum type="arabicPeriod"/>
            </a:pPr>
            <a:r>
              <a:rPr lang="uk-UA" sz="2000" b="1" dirty="0"/>
              <a:t>За ким спостерігала дівчинка?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Які ще тварини мають роги?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Чим роги равлика відрізняються від рогів корови, оленя чи кози?</a:t>
            </a:r>
          </a:p>
          <a:p>
            <a:pPr marL="263525" indent="-263525">
              <a:buAutoNum type="arabicPeriod"/>
            </a:pPr>
            <a:r>
              <a:rPr lang="uk-UA" sz="2000" b="1" dirty="0"/>
              <a:t>У яких тварин роги небезпечні? Чому?</a:t>
            </a:r>
          </a:p>
        </p:txBody>
      </p:sp>
    </p:spTree>
    <p:extLst>
      <p:ext uri="{BB962C8B-B14F-4D97-AF65-F5344CB8AC3E}">
        <p14:creationId xmlns:p14="http://schemas.microsoft.com/office/powerpoint/2010/main" val="1273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:a16="http://schemas.microsoft.com/office/drawing/2014/main" xmlns="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63041" y="728656"/>
            <a:ext cx="9254288" cy="9286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закличку</a:t>
            </a:r>
            <a:r>
              <a:rPr lang="ru-RU" sz="3600" b="1" dirty="0">
                <a:solidFill>
                  <a:schemeClr val="bg1"/>
                </a:solidFill>
              </a:rPr>
              <a:t> разом </a:t>
            </a:r>
            <a:r>
              <a:rPr lang="ru-RU" sz="3600" b="1" dirty="0" err="1">
                <a:solidFill>
                  <a:schemeClr val="bg1"/>
                </a:solidFill>
              </a:rPr>
              <a:t>із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Щебетунчиком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9610" y="1814601"/>
            <a:ext cx="475536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Равлику-павлику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 fontAlgn="base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вистав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свої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ріжки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ctr" fontAlgn="base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два,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мені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два</a:t>
            </a:r>
          </a:p>
          <a:p>
            <a:pPr algn="ctr" fontAlgn="base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поділимось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обидва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2516950"/>
            <a:ext cx="2715270" cy="32752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620" y="1814602"/>
            <a:ext cx="2815795" cy="279407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20690"/>
            <a:ext cx="1188720" cy="1337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9610" y="4855204"/>
            <a:ext cx="4862637" cy="850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Вивчи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закличку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Розкажи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своїм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друзям</a:t>
            </a:r>
            <a:r>
              <a:rPr lang="ru-RU" sz="2400" b="1" dirty="0" smtClean="0">
                <a:solidFill>
                  <a:schemeClr val="bg1"/>
                </a:solidFill>
              </a:rPr>
              <a:t> та </a:t>
            </a:r>
            <a:r>
              <a:rPr lang="ru-RU" sz="2400" b="1" dirty="0" err="1" smtClean="0">
                <a:solidFill>
                  <a:schemeClr val="bg1"/>
                </a:solidFill>
              </a:rPr>
              <a:t>равлику</a:t>
            </a:r>
            <a:r>
              <a:rPr lang="ru-RU" sz="2400" b="1" dirty="0" smtClean="0">
                <a:solidFill>
                  <a:schemeClr val="bg1"/>
                </a:solidFill>
              </a:rPr>
              <a:t> при </a:t>
            </a:r>
            <a:r>
              <a:rPr lang="ru-RU" sz="2400" b="1" dirty="0" err="1" smtClean="0">
                <a:solidFill>
                  <a:schemeClr val="bg1"/>
                </a:solidFill>
              </a:rPr>
              <a:t>зустрічі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85" r="5319"/>
          <a:stretch/>
        </p:blipFill>
        <p:spPr>
          <a:xfrm>
            <a:off x="9464040" y="4152899"/>
            <a:ext cx="2259128" cy="2348124"/>
          </a:xfrm>
          <a:prstGeom prst="rect">
            <a:avLst/>
          </a:prstGeom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19350" y="560045"/>
            <a:ext cx="9712269" cy="10515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Диктант</a:t>
            </a:r>
            <a:r>
              <a:rPr lang="uk-UA" sz="3600" b="1" dirty="0">
                <a:solidFill>
                  <a:schemeClr val="bg1"/>
                </a:solidFill>
              </a:rPr>
              <a:t>. Надрукуй </a:t>
            </a:r>
            <a:r>
              <a:rPr lang="uk-UA" sz="3600" b="1" dirty="0" smtClean="0">
                <a:solidFill>
                  <a:schemeClr val="bg1"/>
                </a:solidFill>
              </a:rPr>
              <a:t>продиктовані слова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леточка тетрадная - 78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3072" r="14480" b="73479"/>
          <a:stretch/>
        </p:blipFill>
        <p:spPr bwMode="auto">
          <a:xfrm>
            <a:off x="919349" y="1790698"/>
            <a:ext cx="10076311" cy="222096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3" name="TextBox 22"/>
          <p:cNvSpPr txBox="1"/>
          <p:nvPr/>
        </p:nvSpPr>
        <p:spPr>
          <a:xfrm>
            <a:off x="1160413" y="1911509"/>
            <a:ext cx="242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Равлик,</a:t>
            </a:r>
            <a:endParaRPr lang="uk-UA" sz="4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720" y="1957676"/>
            <a:ext cx="17945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кущ, 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78671" y="1927975"/>
            <a:ext cx="19936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повзе,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2300" y="1912056"/>
            <a:ext cx="19936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>
                <a:solidFill>
                  <a:srgbClr val="002060"/>
                </a:solidFill>
              </a:rPr>
              <a:t>ріжки.</a:t>
            </a:r>
            <a:endParaRPr lang="uk-UA" sz="45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9020" y="1722118"/>
            <a:ext cx="179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9349" y="4152898"/>
            <a:ext cx="65827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звукову схему слова,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 якому звуків більше, ніж букв. Поясни, чому.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14" grpId="0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4152" y="428786"/>
            <a:ext cx="7256109" cy="851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Стратегія «</a:t>
            </a:r>
            <a:r>
              <a:rPr lang="uk-UA" sz="4000" b="1" dirty="0" err="1">
                <a:solidFill>
                  <a:schemeClr val="bg1"/>
                </a:solidFill>
              </a:rPr>
              <a:t>Сенкан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84152" y="1345566"/>
            <a:ext cx="1400735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Тема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37" y="205740"/>
            <a:ext cx="3436353" cy="242316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84152" y="2153748"/>
            <a:ext cx="1400735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Опис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4152" y="2961930"/>
            <a:ext cx="1400735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Дія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4152" y="3770112"/>
            <a:ext cx="3939653" cy="10235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Почуття з приводу </a:t>
            </a:r>
            <a:r>
              <a:rPr lang="ru-RU" sz="3200" b="1" dirty="0" err="1"/>
              <a:t>обговорюваного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4152" y="4998548"/>
            <a:ext cx="4099328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Перефразування </a:t>
            </a:r>
            <a:r>
              <a:rPr lang="ru-RU" sz="3200" b="1" dirty="0" err="1"/>
              <a:t>суті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36921" y="1417320"/>
            <a:ext cx="2201266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200" b="1" dirty="0"/>
              <a:t>Равлик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29277" y="2153746"/>
            <a:ext cx="3711039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err="1"/>
              <a:t>Малий</a:t>
            </a:r>
            <a:r>
              <a:rPr lang="ru-RU" sz="3200" b="1" dirty="0"/>
              <a:t>, </a:t>
            </a:r>
            <a:r>
              <a:rPr lang="ru-RU" sz="3200" b="1" dirty="0" err="1"/>
              <a:t>слизький</a:t>
            </a:r>
            <a:endParaRPr lang="ru-RU" sz="3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36921" y="2961930"/>
            <a:ext cx="4635730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err="1"/>
              <a:t>Повзе</a:t>
            </a:r>
            <a:r>
              <a:rPr lang="ru-RU" sz="3200" b="1" dirty="0"/>
              <a:t>, </a:t>
            </a:r>
            <a:r>
              <a:rPr lang="ru-RU" sz="3200" b="1" dirty="0" err="1"/>
              <a:t>несе</a:t>
            </a:r>
            <a:r>
              <a:rPr lang="ru-RU" sz="3200" b="1" dirty="0"/>
              <a:t>, </a:t>
            </a:r>
            <a:r>
              <a:rPr lang="ru-RU" sz="3200" b="1" dirty="0" err="1"/>
              <a:t>ховається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29277" y="3770112"/>
            <a:ext cx="4643373" cy="10512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err="1"/>
              <a:t>Равлик</a:t>
            </a:r>
            <a:r>
              <a:rPr lang="ru-RU" sz="3200" b="1" dirty="0"/>
              <a:t> </a:t>
            </a:r>
            <a:r>
              <a:rPr lang="ru-RU" sz="3200" b="1" dirty="0" err="1"/>
              <a:t>сидить</a:t>
            </a:r>
            <a:r>
              <a:rPr lang="ru-RU" sz="3200" b="1" dirty="0"/>
              <a:t> в </a:t>
            </a:r>
            <a:r>
              <a:rPr lang="ru-RU" sz="3200" b="1" dirty="0" err="1"/>
              <a:t>малині</a:t>
            </a:r>
            <a:r>
              <a:rPr lang="ru-RU" sz="3200" b="1" dirty="0"/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36920" y="4982919"/>
            <a:ext cx="2201267" cy="603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err="1"/>
              <a:t>Слимак</a:t>
            </a:r>
            <a:r>
              <a:rPr lang="ru-RU" sz="3200" b="1" dirty="0"/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0" y="4555378"/>
            <a:ext cx="2077726" cy="20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55116" y="655758"/>
            <a:ext cx="8811364" cy="818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2592" y="2181225"/>
            <a:ext cx="1247776" cy="1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1682" y="469231"/>
            <a:ext cx="8755124" cy="7994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1547397"/>
            <a:ext cx="5077326" cy="3323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кого читали на 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нового дізналися про равлика?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бажанню,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напам’ять загадку 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Читалочки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 </a:t>
            </a:r>
            <a:r>
              <a:rPr lang="uk-UA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закличку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Щебетунчика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814" y="612687"/>
            <a:ext cx="8795336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8385988" y="2016167"/>
            <a:ext cx="2384897" cy="26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777931" y="2016166"/>
            <a:ext cx="2384896" cy="27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77" y="2016167"/>
            <a:ext cx="2253170" cy="27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011004" y="4914120"/>
            <a:ext cx="1918750" cy="11237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67380" y="4815047"/>
            <a:ext cx="2158067" cy="112371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всі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зрозумів</a:t>
            </a:r>
            <a:r>
              <a:rPr lang="ru-RU" sz="2000" b="1" dirty="0" smtClean="0">
                <a:solidFill>
                  <a:schemeClr val="bg1"/>
                </a:solidFill>
              </a:rPr>
              <a:t>(ла)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85988" y="4815047"/>
            <a:ext cx="2248576" cy="11237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3024" y="1406249"/>
            <a:ext cx="10006916" cy="4426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Отже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урок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закінчено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Подаруй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ромашку-смайлик,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оцінюючи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свою роботу 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5920" y="266152"/>
            <a:ext cx="893826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96205" y="2046042"/>
            <a:ext cx="5662785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Дзвенить струмочком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рідна мова,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Усі слова знайомі в ній,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Але читати кожне слово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 мові правильно зумій.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920049" y="1286556"/>
            <a:ext cx="7152795" cy="648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Плесни у долоні, якщо ти …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20050" y="2807539"/>
            <a:ext cx="4143442" cy="58551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2</a:t>
            </a:r>
            <a:r>
              <a:rPr lang="uk-UA" sz="2800" dirty="0"/>
              <a:t>) </a:t>
            </a:r>
            <a:r>
              <a:rPr lang="uk-UA" sz="2800" dirty="0" smtClean="0"/>
              <a:t>вмієш </a:t>
            </a:r>
            <a:r>
              <a:rPr lang="uk-UA" sz="2800" dirty="0"/>
              <a:t>добре плавати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20050" y="3586436"/>
            <a:ext cx="4143441" cy="575500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3</a:t>
            </a:r>
            <a:r>
              <a:rPr lang="uk-UA" sz="2800" dirty="0"/>
              <a:t>) швидко </a:t>
            </a:r>
            <a:r>
              <a:rPr lang="uk-UA" sz="2800" dirty="0" smtClean="0"/>
              <a:t>бігаєш;</a:t>
            </a:r>
            <a:endParaRPr lang="ru-RU" sz="2800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920048" y="4436710"/>
            <a:ext cx="4143443" cy="563119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4</a:t>
            </a:r>
            <a:r>
              <a:rPr lang="uk-UA" sz="2800" dirty="0"/>
              <a:t>) </a:t>
            </a:r>
            <a:r>
              <a:rPr lang="uk-UA" sz="2800" dirty="0" smtClean="0"/>
              <a:t>маєш гарний </a:t>
            </a:r>
            <a:r>
              <a:rPr lang="uk-UA" sz="2800" dirty="0"/>
              <a:t>настрій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920050" y="5229200"/>
            <a:ext cx="7900645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5</a:t>
            </a:r>
            <a:r>
              <a:rPr lang="uk-UA" sz="2800"/>
              <a:t>) </a:t>
            </a:r>
            <a:r>
              <a:rPr lang="uk-UA" sz="2800" dirty="0"/>
              <a:t>м</a:t>
            </a:r>
            <a:r>
              <a:rPr lang="uk-UA" sz="2800" smtClean="0"/>
              <a:t>аєш </a:t>
            </a:r>
            <a:r>
              <a:rPr lang="uk-UA" sz="2800" dirty="0" smtClean="0"/>
              <a:t>Батьківщину, що починається </a:t>
            </a:r>
            <a:r>
              <a:rPr lang="uk-UA" sz="2800" dirty="0"/>
              <a:t>на </a:t>
            </a:r>
            <a:r>
              <a:rPr lang="uk-UA" sz="2800" dirty="0" smtClean="0"/>
              <a:t>букву У.</a:t>
            </a:r>
            <a:endParaRPr lang="ru-RU" sz="28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920049" y="2046042"/>
            <a:ext cx="4143442" cy="597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dirty="0" smtClean="0"/>
              <a:t>1</a:t>
            </a:r>
            <a:r>
              <a:rPr lang="uk-UA" sz="2800" dirty="0"/>
              <a:t>) </a:t>
            </a:r>
            <a:r>
              <a:rPr lang="uk-UA" sz="2800" dirty="0" smtClean="0"/>
              <a:t>маєш </a:t>
            </a:r>
            <a:r>
              <a:rPr lang="uk-UA" sz="2800" dirty="0"/>
              <a:t>карі очі</a:t>
            </a:r>
            <a:r>
              <a:rPr lang="uk-UA" sz="2800" dirty="0" smtClean="0"/>
              <a:t>;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285" y="1286556"/>
            <a:ext cx="2380137" cy="44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1620" y="405926"/>
            <a:ext cx="9284026" cy="851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вірш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14024" y="1257300"/>
            <a:ext cx="6624536" cy="511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А, Бе, </a:t>
            </a:r>
            <a:r>
              <a:rPr lang="ru-RU" sz="3200" b="1" dirty="0" err="1"/>
              <a:t>Ве</a:t>
            </a:r>
            <a:r>
              <a:rPr lang="ru-RU" sz="3200" b="1" dirty="0"/>
              <a:t>, </a:t>
            </a:r>
            <a:r>
              <a:rPr lang="ru-RU" sz="3200" b="1" dirty="0" err="1"/>
              <a:t>Ге</a:t>
            </a:r>
            <a:r>
              <a:rPr lang="ru-RU" sz="3200" b="1" dirty="0"/>
              <a:t>, </a:t>
            </a:r>
            <a:r>
              <a:rPr lang="ru-RU" sz="3200" b="1" dirty="0" err="1"/>
              <a:t>Ґе</a:t>
            </a:r>
            <a:r>
              <a:rPr lang="ru-RU" sz="3200" b="1" dirty="0"/>
              <a:t>, Де, Е —</a:t>
            </a:r>
          </a:p>
          <a:p>
            <a:r>
              <a:rPr lang="ru-RU" sz="3200" b="1" dirty="0" err="1"/>
              <a:t>літер</a:t>
            </a:r>
            <a:r>
              <a:rPr lang="ru-RU" sz="3200" b="1" dirty="0"/>
              <a:t> перших </a:t>
            </a:r>
            <a:r>
              <a:rPr lang="ru-RU" sz="3200" b="1" dirty="0" err="1"/>
              <a:t>сім</a:t>
            </a:r>
            <a:r>
              <a:rPr lang="ru-RU" sz="3200" b="1" dirty="0"/>
              <a:t> </a:t>
            </a:r>
            <a:r>
              <a:rPr lang="ru-RU" sz="3200" b="1" dirty="0" err="1"/>
              <a:t>іде</a:t>
            </a:r>
            <a:r>
              <a:rPr lang="ru-RU" sz="3200" b="1" dirty="0"/>
              <a:t>.</a:t>
            </a:r>
          </a:p>
          <a:p>
            <a:r>
              <a:rPr lang="ru-RU" sz="3200" b="1" dirty="0"/>
              <a:t>Є, Же, </a:t>
            </a:r>
            <a:r>
              <a:rPr lang="ru-RU" sz="3200" b="1" dirty="0" err="1"/>
              <a:t>Зе</a:t>
            </a:r>
            <a:r>
              <a:rPr lang="ru-RU" sz="3200" b="1" dirty="0"/>
              <a:t>, И, І, Ї, </a:t>
            </a:r>
            <a:r>
              <a:rPr lang="ru-RU" sz="3200" b="1" dirty="0" err="1"/>
              <a:t>іЙ</a:t>
            </a:r>
            <a:r>
              <a:rPr lang="ru-RU" sz="3200" b="1" dirty="0"/>
              <a:t> —</a:t>
            </a:r>
          </a:p>
          <a:p>
            <a:r>
              <a:rPr lang="ru-RU" sz="3200" b="1" dirty="0" err="1"/>
              <a:t>це</a:t>
            </a:r>
            <a:r>
              <a:rPr lang="ru-RU" sz="3200" b="1" dirty="0"/>
              <a:t> порядок </a:t>
            </a:r>
            <a:r>
              <a:rPr lang="ru-RU" sz="3200" b="1" dirty="0" err="1"/>
              <a:t>їх</a:t>
            </a:r>
            <a:r>
              <a:rPr lang="ru-RU" sz="3200" b="1" dirty="0"/>
              <a:t> </a:t>
            </a:r>
            <a:r>
              <a:rPr lang="ru-RU" sz="3200" b="1" dirty="0" err="1"/>
              <a:t>такий</a:t>
            </a:r>
            <a:r>
              <a:rPr lang="ru-RU" sz="3200" b="1" dirty="0"/>
              <a:t>.</a:t>
            </a:r>
          </a:p>
          <a:p>
            <a:r>
              <a:rPr lang="ru-RU" sz="3200" b="1" dirty="0"/>
              <a:t>Ка, </a:t>
            </a:r>
            <a:r>
              <a:rPr lang="ru-RU" sz="3200" b="1" dirty="0" err="1"/>
              <a:t>еЛ</a:t>
            </a:r>
            <a:r>
              <a:rPr lang="ru-RU" sz="3200" b="1" dirty="0"/>
              <a:t>, </a:t>
            </a:r>
            <a:r>
              <a:rPr lang="ru-RU" sz="3200" b="1" dirty="0" err="1"/>
              <a:t>еМ</a:t>
            </a:r>
            <a:r>
              <a:rPr lang="ru-RU" sz="3200" b="1" dirty="0"/>
              <a:t>, </a:t>
            </a:r>
            <a:r>
              <a:rPr lang="ru-RU" sz="3200" b="1" dirty="0" err="1"/>
              <a:t>еН</a:t>
            </a:r>
            <a:r>
              <a:rPr lang="ru-RU" sz="3200" b="1" dirty="0"/>
              <a:t>, О, </a:t>
            </a:r>
            <a:r>
              <a:rPr lang="ru-RU" sz="3200" b="1" dirty="0" err="1"/>
              <a:t>Пе</a:t>
            </a:r>
            <a:r>
              <a:rPr lang="ru-RU" sz="3200" b="1" dirty="0"/>
              <a:t>, </a:t>
            </a:r>
            <a:r>
              <a:rPr lang="ru-RU" sz="3200" b="1" dirty="0" err="1"/>
              <a:t>еР</a:t>
            </a:r>
            <a:r>
              <a:rPr lang="ru-RU" sz="3200" b="1" dirty="0"/>
              <a:t> —</a:t>
            </a:r>
          </a:p>
          <a:p>
            <a:r>
              <a:rPr lang="ru-RU" sz="3200" b="1" dirty="0" err="1"/>
              <a:t>знаємо</a:t>
            </a:r>
            <a:r>
              <a:rPr lang="ru-RU" sz="3200" b="1" dirty="0"/>
              <a:t> про </a:t>
            </a:r>
            <a:r>
              <a:rPr lang="ru-RU" sz="3200" b="1" dirty="0" err="1"/>
              <a:t>це</a:t>
            </a:r>
            <a:r>
              <a:rPr lang="ru-RU" sz="3200" b="1" dirty="0"/>
              <a:t> </a:t>
            </a:r>
            <a:r>
              <a:rPr lang="ru-RU" sz="3200" b="1" dirty="0" err="1"/>
              <a:t>тепер</a:t>
            </a:r>
            <a:r>
              <a:rPr lang="ru-RU" sz="3200" b="1" dirty="0"/>
              <a:t>,</a:t>
            </a:r>
          </a:p>
          <a:p>
            <a:r>
              <a:rPr lang="ru-RU" sz="3200" b="1" dirty="0" err="1"/>
              <a:t>еС</a:t>
            </a:r>
            <a:r>
              <a:rPr lang="ru-RU" sz="3200" b="1" dirty="0"/>
              <a:t>, Те, У, </a:t>
            </a:r>
            <a:r>
              <a:rPr lang="ru-RU" sz="3200" b="1" dirty="0" err="1"/>
              <a:t>еФ</a:t>
            </a:r>
            <a:r>
              <a:rPr lang="ru-RU" sz="3200" b="1" dirty="0"/>
              <a:t>, Ха, </a:t>
            </a:r>
            <a:r>
              <a:rPr lang="ru-RU" sz="3200" b="1" dirty="0" err="1"/>
              <a:t>Це</a:t>
            </a:r>
            <a:r>
              <a:rPr lang="ru-RU" sz="3200" b="1" dirty="0"/>
              <a:t>, Че —</a:t>
            </a:r>
          </a:p>
          <a:p>
            <a:r>
              <a:rPr lang="ru-RU" sz="3200" b="1" dirty="0"/>
              <a:t>з </a:t>
            </a:r>
            <a:r>
              <a:rPr lang="ru-RU" sz="3200" b="1" dirty="0" err="1"/>
              <a:t>голови</a:t>
            </a:r>
            <a:r>
              <a:rPr lang="ru-RU" sz="3200" b="1" dirty="0"/>
              <a:t> </a:t>
            </a:r>
            <a:r>
              <a:rPr lang="ru-RU" sz="3200" b="1" dirty="0" err="1"/>
              <a:t>це</a:t>
            </a:r>
            <a:r>
              <a:rPr lang="ru-RU" sz="3200" b="1" dirty="0"/>
              <a:t> не </a:t>
            </a:r>
            <a:r>
              <a:rPr lang="ru-RU" sz="3200" b="1" dirty="0" err="1"/>
              <a:t>втече</a:t>
            </a:r>
            <a:r>
              <a:rPr lang="ru-RU" sz="3200" b="1" dirty="0"/>
              <a:t>.</a:t>
            </a:r>
          </a:p>
          <a:p>
            <a:r>
              <a:rPr lang="ru-RU" sz="3200" b="1" dirty="0"/>
              <a:t>Ша, Ща, ь (</a:t>
            </a:r>
            <a:r>
              <a:rPr lang="ru-RU" sz="3200" b="1" dirty="0" err="1"/>
              <a:t>м'який</a:t>
            </a:r>
            <a:r>
              <a:rPr lang="ru-RU" sz="3200" b="1" dirty="0"/>
              <a:t> знак), Ю, Я —</a:t>
            </a:r>
          </a:p>
          <a:p>
            <a:r>
              <a:rPr lang="ru-RU" sz="3200" b="1" dirty="0" err="1"/>
              <a:t>це</a:t>
            </a:r>
            <a:r>
              <a:rPr lang="ru-RU" sz="3200" b="1" dirty="0"/>
              <a:t> вся </a:t>
            </a:r>
            <a:r>
              <a:rPr lang="ru-RU" sz="3200" b="1" dirty="0" err="1"/>
              <a:t>азбучна</a:t>
            </a:r>
            <a:r>
              <a:rPr lang="ru-RU" sz="3200" b="1" dirty="0"/>
              <a:t> </a:t>
            </a:r>
            <a:r>
              <a:rPr lang="ru-RU" sz="3200" b="1" dirty="0" err="1"/>
              <a:t>сім'я</a:t>
            </a:r>
            <a:r>
              <a:rPr lang="ru-RU" sz="3200" b="1" dirty="0"/>
              <a:t>.</a:t>
            </a:r>
            <a:endParaRPr lang="ru-RU" sz="32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6" b="44049"/>
          <a:stretch/>
        </p:blipFill>
        <p:spPr>
          <a:xfrm>
            <a:off x="684863" y="1480054"/>
            <a:ext cx="3903431" cy="4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799" y="1407648"/>
            <a:ext cx="5116024" cy="535452"/>
          </a:xfrm>
          <a:prstGeom prst="rect">
            <a:avLst/>
          </a:prstGeom>
          <a:solidFill>
            <a:srgbClr val="322AD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таке абетка?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425" t="1504" r="9826" b="9043"/>
          <a:stretch/>
        </p:blipFill>
        <p:spPr>
          <a:xfrm>
            <a:off x="5989319" y="1384786"/>
            <a:ext cx="5392503" cy="473148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03571"/>
            <a:ext cx="105410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8227" y="503956"/>
            <a:ext cx="8732066" cy="799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Алфавіт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4100" y="5971878"/>
            <a:ext cx="9210040" cy="617815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алфавіт кілька разів і спробуй вивчити його напам’ять.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799" y="1954530"/>
            <a:ext cx="5116023" cy="891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Абетка – це букви, розташовані в певному порядку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799" y="2846068"/>
            <a:ext cx="5116024" cy="605792"/>
          </a:xfrm>
          <a:prstGeom prst="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кількість </a:t>
            </a:r>
            <a:r>
              <a:rPr lang="uk-UA" sz="2400" b="1" dirty="0" smtClean="0">
                <a:solidFill>
                  <a:schemeClr val="bg1"/>
                </a:solidFill>
              </a:rPr>
              <a:t>букв у </a:t>
            </a:r>
            <a:r>
              <a:rPr lang="uk-UA" sz="2400" b="1" dirty="0" smtClean="0">
                <a:solidFill>
                  <a:schemeClr val="bg1"/>
                </a:solidFill>
              </a:rPr>
              <a:t>ній?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799" y="3440502"/>
            <a:ext cx="5116024" cy="788744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букв для позначення 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6 голосних звуків? Прочитай їх.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798" y="4240676"/>
            <a:ext cx="5116025" cy="8799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букви </a:t>
            </a:r>
            <a:r>
              <a:rPr lang="uk-UA" sz="2400" b="1" dirty="0" smtClean="0">
                <a:solidFill>
                  <a:schemeClr val="bg1"/>
                </a:solidFill>
              </a:rPr>
              <a:t>для позначення приголосних звуків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5799" y="5120640"/>
            <a:ext cx="5116025" cy="87996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ти знаєш про букви зеленого й фіолетового кольорів.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1773" y="549362"/>
            <a:ext cx="8732066" cy="7540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Для </a:t>
            </a:r>
            <a:r>
              <a:rPr lang="ru-RU" sz="3600" b="1" dirty="0" err="1" smtClean="0">
                <a:solidFill>
                  <a:schemeClr val="bg1"/>
                </a:solidFill>
              </a:rPr>
              <a:t>чого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потрібна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абетка</a:t>
            </a:r>
            <a:r>
              <a:rPr lang="ru-RU" sz="3600" b="1" dirty="0" smtClean="0">
                <a:solidFill>
                  <a:schemeClr val="bg1"/>
                </a:solidFill>
              </a:rPr>
              <a:t>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454" y="1473439"/>
            <a:ext cx="6435090" cy="3967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/>
              <a:t>     За </a:t>
            </a:r>
            <a:r>
              <a:rPr lang="ru-RU" sz="2400" b="1" dirty="0" err="1" smtClean="0"/>
              <a:t>абеткою</a:t>
            </a:r>
            <a:r>
              <a:rPr lang="ru-RU" sz="2400" b="1" dirty="0" smtClean="0"/>
              <a:t> </a:t>
            </a:r>
            <a:r>
              <a:rPr lang="ru-RU" sz="2400" b="1" dirty="0" err="1"/>
              <a:t>розміщують</a:t>
            </a:r>
            <a:r>
              <a:rPr lang="ru-RU" sz="2400" b="1" dirty="0"/>
              <a:t> слова в </a:t>
            </a:r>
            <a:r>
              <a:rPr lang="ru-RU" sz="2400" b="1" dirty="0" err="1"/>
              <a:t>довідниках</a:t>
            </a:r>
            <a:r>
              <a:rPr lang="ru-RU" sz="2400" b="1" dirty="0"/>
              <a:t>, словниках, </a:t>
            </a:r>
            <a:r>
              <a:rPr lang="ru-RU" sz="2400" b="1" dirty="0" err="1"/>
              <a:t>енциклопедіях</a:t>
            </a:r>
            <a:r>
              <a:rPr lang="ru-RU" sz="2400" b="1" dirty="0"/>
              <a:t>, </a:t>
            </a:r>
            <a:r>
              <a:rPr lang="ru-RU" sz="2400" b="1" dirty="0" err="1"/>
              <a:t>складають</a:t>
            </a:r>
            <a:r>
              <a:rPr lang="ru-RU" sz="2400" b="1" dirty="0"/>
              <a:t> списки людей, </a:t>
            </a:r>
            <a:r>
              <a:rPr lang="ru-RU" sz="2400" b="1" dirty="0" err="1"/>
              <a:t>різні</a:t>
            </a:r>
            <a:r>
              <a:rPr lang="ru-RU" sz="2400" b="1" dirty="0"/>
              <a:t> каталоги </a:t>
            </a:r>
            <a:r>
              <a:rPr lang="ru-RU" sz="2400" b="1" dirty="0" err="1"/>
              <a:t>тощо</a:t>
            </a:r>
            <a:r>
              <a:rPr lang="ru-RU" sz="2400" b="1" dirty="0"/>
              <a:t>.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полегшує</a:t>
            </a:r>
            <a:r>
              <a:rPr lang="ru-RU" sz="2400" b="1" dirty="0"/>
              <a:t> </a:t>
            </a:r>
            <a:r>
              <a:rPr lang="ru-RU" sz="2400" b="1" dirty="0" err="1"/>
              <a:t>знаходження</a:t>
            </a:r>
            <a:r>
              <a:rPr lang="ru-RU" sz="2400" b="1" dirty="0"/>
              <a:t> </a:t>
            </a:r>
            <a:r>
              <a:rPr lang="ru-RU" sz="2400" b="1" dirty="0" err="1"/>
              <a:t>потрібної</a:t>
            </a:r>
            <a:r>
              <a:rPr lang="ru-RU" sz="2400" b="1" dirty="0"/>
              <a:t> </a:t>
            </a:r>
            <a:r>
              <a:rPr lang="ru-RU" sz="2400" b="1" dirty="0" err="1"/>
              <a:t>інформації</a:t>
            </a:r>
            <a:r>
              <a:rPr lang="ru-RU" sz="2400" b="1" dirty="0"/>
              <a:t>.</a:t>
            </a:r>
          </a:p>
          <a:p>
            <a:pPr algn="just"/>
            <a:r>
              <a:rPr lang="ru-RU" sz="2400" b="1" dirty="0"/>
              <a:t>     </a:t>
            </a:r>
            <a:r>
              <a:rPr lang="ru-RU" sz="2400" b="1" dirty="0" err="1"/>
              <a:t>Розташовуючи</a:t>
            </a:r>
            <a:r>
              <a:rPr lang="ru-RU" sz="2400" b="1" dirty="0"/>
              <a:t> слова за </a:t>
            </a:r>
            <a:r>
              <a:rPr lang="ru-RU" sz="2400" b="1" dirty="0" err="1"/>
              <a:t>алфавітом</a:t>
            </a:r>
            <a:r>
              <a:rPr lang="ru-RU" sz="2400" b="1" dirty="0"/>
              <a:t>, </a:t>
            </a:r>
            <a:r>
              <a:rPr lang="ru-RU" sz="2400" b="1" dirty="0" err="1"/>
              <a:t>ураховують</a:t>
            </a:r>
            <a:r>
              <a:rPr lang="ru-RU" sz="2400" b="1" dirty="0"/>
              <a:t> не </a:t>
            </a:r>
            <a:r>
              <a:rPr lang="ru-RU" sz="2400" b="1" dirty="0" err="1"/>
              <a:t>тільки</a:t>
            </a:r>
            <a:r>
              <a:rPr lang="ru-RU" sz="2400" b="1" dirty="0"/>
              <a:t> </a:t>
            </a:r>
            <a:r>
              <a:rPr lang="ru-RU" sz="2400" b="1" dirty="0" err="1"/>
              <a:t>перші</a:t>
            </a:r>
            <a:r>
              <a:rPr lang="ru-RU" sz="2400" b="1" dirty="0"/>
              <a:t> </a:t>
            </a:r>
            <a:r>
              <a:rPr lang="ru-RU" sz="2400" b="1" dirty="0" err="1"/>
              <a:t>букви</a:t>
            </a:r>
            <a:r>
              <a:rPr lang="ru-RU" sz="2400" b="1" dirty="0"/>
              <a:t>, але й </a:t>
            </a:r>
            <a:r>
              <a:rPr lang="ru-RU" sz="2400" b="1" dirty="0" err="1"/>
              <a:t>усі</a:t>
            </a:r>
            <a:r>
              <a:rPr lang="ru-RU" sz="2400" b="1" dirty="0"/>
              <a:t> </a:t>
            </a:r>
            <a:r>
              <a:rPr lang="ru-RU" sz="2400" b="1" dirty="0" err="1"/>
              <a:t>наступні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just"/>
            <a:r>
              <a:rPr lang="ru-RU" sz="2400" b="1" dirty="0"/>
              <a:t> </a:t>
            </a:r>
            <a:r>
              <a:rPr lang="ru-RU" sz="2400" b="1" dirty="0" smtClean="0"/>
              <a:t>     </a:t>
            </a:r>
            <a:r>
              <a:rPr lang="ru-RU" sz="2400" b="1" dirty="0" err="1" smtClean="0"/>
              <a:t>Сучасна</a:t>
            </a:r>
            <a:r>
              <a:rPr lang="ru-RU" sz="2400" b="1" dirty="0" smtClean="0"/>
              <a:t> </a:t>
            </a:r>
            <a:r>
              <a:rPr lang="ru-RU" sz="2400" b="1" dirty="0" err="1"/>
              <a:t>українська</a:t>
            </a:r>
            <a:r>
              <a:rPr lang="ru-RU" sz="2400" b="1" dirty="0"/>
              <a:t> </a:t>
            </a:r>
            <a:r>
              <a:rPr lang="ru-RU" sz="2400" b="1" dirty="0" err="1"/>
              <a:t>абетка</a:t>
            </a:r>
            <a:r>
              <a:rPr lang="ru-RU" sz="2400" b="1" dirty="0"/>
              <a:t> є </a:t>
            </a:r>
            <a:r>
              <a:rPr lang="ru-RU" sz="2400" b="1" dirty="0" err="1"/>
              <a:t>кириличною</a:t>
            </a:r>
            <a:r>
              <a:rPr lang="ru-RU" sz="2400" b="1" dirty="0"/>
              <a:t> й </a:t>
            </a:r>
            <a:r>
              <a:rPr lang="ru-RU" sz="2400" b="1" dirty="0" err="1"/>
              <a:t>складається</a:t>
            </a:r>
            <a:r>
              <a:rPr lang="ru-RU" sz="2400" b="1" dirty="0"/>
              <a:t> з 33 </a:t>
            </a:r>
            <a:r>
              <a:rPr lang="ru-RU" sz="2400" b="1" dirty="0" err="1"/>
              <a:t>літер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вживаються</a:t>
            </a:r>
            <a:r>
              <a:rPr lang="ru-RU" sz="2400" b="1" dirty="0"/>
              <a:t> для </a:t>
            </a:r>
            <a:r>
              <a:rPr lang="ru-RU" sz="2400" b="1" dirty="0" err="1"/>
              <a:t>позначення</a:t>
            </a:r>
            <a:r>
              <a:rPr lang="ru-RU" sz="2400" b="1" dirty="0"/>
              <a:t> на </a:t>
            </a:r>
            <a:r>
              <a:rPr lang="ru-RU" sz="2400" b="1" dirty="0" err="1"/>
              <a:t>письмі</a:t>
            </a:r>
            <a:r>
              <a:rPr lang="ru-RU" sz="2400" b="1" dirty="0"/>
              <a:t> 48 </a:t>
            </a:r>
            <a:r>
              <a:rPr lang="ru-RU" sz="2400" b="1" dirty="0" err="1"/>
              <a:t>звуків</a:t>
            </a:r>
            <a:r>
              <a:rPr lang="ru-RU" sz="2400" b="1" dirty="0"/>
              <a:t>.</a:t>
            </a:r>
          </a:p>
        </p:txBody>
      </p:sp>
      <p:pic>
        <p:nvPicPr>
          <p:cNvPr id="1026" name="Picture 2" descr="БІБЛІОТЕКА – Краматорська ЗОШ №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r="9664"/>
          <a:stretch/>
        </p:blipFill>
        <p:spPr bwMode="auto">
          <a:xfrm>
            <a:off x="7319846" y="1485900"/>
            <a:ext cx="4407660" cy="37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46807" y="1510992"/>
            <a:ext cx="37061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28060" y="1485900"/>
            <a:ext cx="35618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89170" y="1485900"/>
            <a:ext cx="35618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50280" y="1485900"/>
            <a:ext cx="31771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Г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17421" y="1947565"/>
            <a:ext cx="31771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Ґ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1452" y="1906310"/>
            <a:ext cx="39145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05960" y="1897112"/>
            <a:ext cx="34977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Є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8597" y="1885682"/>
            <a:ext cx="44114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Ж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96890" y="1880949"/>
            <a:ext cx="2664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І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46807" y="2337881"/>
            <a:ext cx="35779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67552" y="2323951"/>
            <a:ext cx="3786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23676" y="2319218"/>
            <a:ext cx="3786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334855" y="2296358"/>
            <a:ext cx="3786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12594" y="2758023"/>
            <a:ext cx="34817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197016" y="2758022"/>
            <a:ext cx="3369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989170" y="2676931"/>
            <a:ext cx="3529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У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67833" y="3134786"/>
            <a:ext cx="35458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Х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856766" y="3138596"/>
            <a:ext cx="38664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Ц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439151" y="3580288"/>
            <a:ext cx="4603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Ш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43448" y="3580287"/>
            <a:ext cx="36099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69544" y="5274350"/>
            <a:ext cx="4757961" cy="955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Розглянь розташування книг на полицях в бібліотеці. Як вони розміщені?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Які букви абетки пропущені?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2596" y="502033"/>
            <a:ext cx="8732066" cy="7666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7" y="1456402"/>
            <a:ext cx="2794861" cy="496415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355596" y="1456402"/>
          <a:ext cx="8136904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2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43628" y="1474258"/>
            <a:ext cx="150874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22404" y="3202450"/>
            <a:ext cx="155119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36666" y="4858634"/>
            <a:ext cx="146668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3828" y="1474258"/>
            <a:ext cx="168385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жа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16036" y="1546266"/>
            <a:ext cx="240040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джа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894023" y="1546266"/>
            <a:ext cx="13933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ча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91278" y="3202450"/>
            <a:ext cx="173297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жо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48027" y="4786626"/>
            <a:ext cx="16754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жу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91478" y="3202450"/>
            <a:ext cx="244951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джо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20236" y="4858634"/>
            <a:ext cx="239200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джу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53081" y="3202450"/>
            <a:ext cx="144783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чо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992354" y="4858634"/>
            <a:ext cx="136928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  <a:cs typeface="+mn-cs"/>
              </a:rPr>
              <a:t>чу</a:t>
            </a:r>
            <a:endParaRPr lang="ru-RU" sz="9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32195" y="582906"/>
            <a:ext cx="9291294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Перевірка домашнього читання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48512" y="1504109"/>
            <a:ext cx="6074478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виразно </a:t>
            </a:r>
            <a:r>
              <a:rPr lang="uk-UA" sz="2400" b="1" dirty="0" smtClean="0">
                <a:solidFill>
                  <a:schemeClr val="bg1"/>
                </a:solidFill>
              </a:rPr>
              <a:t>текст</a:t>
            </a:r>
            <a:endParaRPr lang="uk-UA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1 клас\1. Навчання грамоти\1 УРОКИ 2023\1 Читання\6 Блок я ц ю є ї ф щ дз дж апостроф\092 - Робота з дитячою книгою\2024-03-14_222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5" y="2157412"/>
            <a:ext cx="9291294" cy="407193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3146" y="2119901"/>
            <a:ext cx="5563388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удосконалимо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виразного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відгадувати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загадки,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відповідати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змістом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прочитаного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78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8225" y="445745"/>
            <a:ext cx="8850714" cy="857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Підготовка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читання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вірша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20690"/>
            <a:ext cx="1188720" cy="1337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75" y="1972299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8377" y="2419351"/>
            <a:ext cx="4179796" cy="23384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Теремок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повзе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везе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власник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багатий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слизький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рогатий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1972299"/>
            <a:ext cx="2632754" cy="28258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18173" y="4070504"/>
            <a:ext cx="1938335" cy="6872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Равлик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38225" y="4866364"/>
            <a:ext cx="8850714" cy="13726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Розкажи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знаєш</a:t>
            </a:r>
            <a:r>
              <a:rPr lang="ru-RU" sz="2400" b="1" dirty="0" smtClean="0">
                <a:solidFill>
                  <a:schemeClr val="bg1"/>
                </a:solidFill>
              </a:rPr>
              <a:t> про </a:t>
            </a:r>
            <a:r>
              <a:rPr lang="ru-RU" sz="2400" b="1" dirty="0" err="1" smtClean="0">
                <a:solidFill>
                  <a:schemeClr val="bg1"/>
                </a:solidFill>
              </a:rPr>
              <a:t>равлика</a:t>
            </a:r>
            <a:r>
              <a:rPr lang="ru-RU" sz="2400" b="1" dirty="0" smtClean="0">
                <a:solidFill>
                  <a:schemeClr val="bg1"/>
                </a:solidFill>
              </a:rPr>
              <a:t>? </a:t>
            </a:r>
            <a:r>
              <a:rPr lang="uk-UA" sz="2400" b="1" dirty="0" smtClean="0">
                <a:solidFill>
                  <a:schemeClr val="bg1"/>
                </a:solidFill>
              </a:rPr>
              <a:t>Чи доводилося тобі спостерігати за ним?  Де це було?  В яку пору року? Чи брав(ла) його у руки?</a:t>
            </a:r>
            <a:r>
              <a:rPr lang="uk-UA" sz="2400" b="1" dirty="0">
                <a:solidFill>
                  <a:schemeClr val="bg1"/>
                </a:solidFill>
              </a:rPr>
              <a:t> Як поводив себе равлик при цьому?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32896" y="1303020"/>
            <a:ext cx="6122484" cy="850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Прочитай </a:t>
            </a:r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відгадай</a:t>
            </a:r>
            <a:r>
              <a:rPr lang="ru-RU" sz="2400" b="1" dirty="0">
                <a:solidFill>
                  <a:schemeClr val="bg1"/>
                </a:solidFill>
              </a:rPr>
              <a:t> загадку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Читалочки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Вивчи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її</a:t>
            </a:r>
            <a:r>
              <a:rPr lang="ru-RU" sz="2400" b="1" dirty="0" smtClean="0">
                <a:solidFill>
                  <a:schemeClr val="bg1"/>
                </a:solidFill>
              </a:rPr>
              <a:t>, загадай </a:t>
            </a:r>
            <a:r>
              <a:rPr lang="ru-RU" sz="2400" b="1" dirty="0" err="1" smtClean="0">
                <a:solidFill>
                  <a:schemeClr val="bg1"/>
                </a:solidFill>
              </a:rPr>
              <a:t>своїм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друзям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53283</TotalTime>
  <Words>782</Words>
  <Application>Microsoft Office PowerPoint</Application>
  <PresentationFormat>Произвольный</PresentationFormat>
  <Paragraphs>161</Paragraphs>
  <Slides>17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3444</cp:revision>
  <dcterms:created xsi:type="dcterms:W3CDTF">2018-01-05T16:38:53Z</dcterms:created>
  <dcterms:modified xsi:type="dcterms:W3CDTF">2024-03-17T12:28:03Z</dcterms:modified>
</cp:coreProperties>
</file>