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009" r:id="rId3"/>
    <p:sldId id="1011" r:id="rId4"/>
    <p:sldId id="1001" r:id="rId5"/>
    <p:sldId id="994" r:id="rId6"/>
    <p:sldId id="1010" r:id="rId7"/>
    <p:sldId id="1002" r:id="rId8"/>
    <p:sldId id="1012" r:id="rId9"/>
    <p:sldId id="998" r:id="rId10"/>
    <p:sldId id="1015" r:id="rId11"/>
    <p:sldId id="954" r:id="rId12"/>
    <p:sldId id="1013" r:id="rId13"/>
    <p:sldId id="1014" r:id="rId14"/>
    <p:sldId id="1000" r:id="rId15"/>
    <p:sldId id="1016" r:id="rId16"/>
    <p:sldId id="1017" r:id="rId17"/>
    <p:sldId id="850" r:id="rId18"/>
    <p:sldId id="101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5FFF"/>
    <a:srgbClr val="E838BA"/>
    <a:srgbClr val="EF71CE"/>
    <a:srgbClr val="463ED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2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31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nes9dv4a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0180" y="4397258"/>
            <a:ext cx="9229343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Людмил</a:t>
            </a:r>
            <a:r>
              <a:rPr lang="uk-UA" sz="4800" b="1" dirty="0">
                <a:solidFill>
                  <a:schemeClr val="bg1"/>
                </a:solidFill>
              </a:rPr>
              <a:t>а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Борщевськ</a:t>
            </a:r>
            <a:r>
              <a:rPr lang="uk-UA" sz="4800" b="1" dirty="0" smtClean="0">
                <a:solidFill>
                  <a:schemeClr val="bg1"/>
                </a:solidFill>
              </a:rPr>
              <a:t>а.</a:t>
            </a: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Папужка</a:t>
            </a:r>
            <a:r>
              <a:rPr lang="uk-UA" sz="4800" b="1" dirty="0" smtClean="0">
                <a:solidFill>
                  <a:schemeClr val="bg1"/>
                </a:solidFill>
              </a:rPr>
              <a:t> 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0810" y="1321985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90" y="1062990"/>
            <a:ext cx="2442701" cy="302895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520" y="565946"/>
            <a:ext cx="10172700" cy="9999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</a:t>
            </a:r>
            <a:r>
              <a:rPr lang="ru-RU" sz="4000" b="1" dirty="0" smtClean="0">
                <a:solidFill>
                  <a:schemeClr val="bg1"/>
                </a:solidFill>
              </a:rPr>
              <a:t>итай </a:t>
            </a:r>
            <a:r>
              <a:rPr lang="ru-RU" sz="4000" b="1" dirty="0" err="1" smtClean="0">
                <a:solidFill>
                  <a:schemeClr val="bg1"/>
                </a:solidFill>
              </a:rPr>
              <a:t>швидко</a:t>
            </a:r>
            <a:r>
              <a:rPr lang="ru-RU" sz="4000" b="1" dirty="0" smtClean="0">
                <a:solidFill>
                  <a:schemeClr val="bg1"/>
                </a:solidFill>
              </a:rPr>
              <a:t> слова з тексту «</a:t>
            </a:r>
            <a:r>
              <a:rPr lang="ru-RU" sz="4000" b="1" dirty="0" err="1" smtClean="0">
                <a:solidFill>
                  <a:schemeClr val="bg1"/>
                </a:solidFill>
              </a:rPr>
              <a:t>Папужка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061853" y="1674801"/>
            <a:ext cx="2269148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тато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061852" y="2375317"/>
            <a:ext cx="2269149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клітка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061853" y="3092121"/>
            <a:ext cx="2269148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сів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061852" y="3792637"/>
            <a:ext cx="2269149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шафа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061852" y="4558447"/>
            <a:ext cx="2269149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довго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5698692" y="1756192"/>
            <a:ext cx="2456345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гілка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5698693" y="2375317"/>
            <a:ext cx="2456344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дерево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698693" y="3092121"/>
            <a:ext cx="2456344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знову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5698692" y="3792637"/>
            <a:ext cx="2456345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5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син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5698694" y="4558447"/>
            <a:ext cx="2456344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корм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8512653" y="1674801"/>
            <a:ext cx="2588566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папуга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8512653" y="2375317"/>
            <a:ext cx="2588567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наллю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8512652" y="3092121"/>
            <a:ext cx="2588567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вода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512653" y="3792637"/>
            <a:ext cx="2588567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чиста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8512653" y="4558447"/>
            <a:ext cx="2588566" cy="81365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вівса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5" y="2375317"/>
            <a:ext cx="2147248" cy="290168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61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3434" y="405924"/>
            <a:ext cx="8732066" cy="7142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текст. </a:t>
            </a:r>
            <a:r>
              <a:rPr lang="ru-RU" sz="3600" b="1" dirty="0" smtClean="0">
                <a:solidFill>
                  <a:schemeClr val="bg1"/>
                </a:solidFill>
              </a:rPr>
              <a:t>Поясни </a:t>
            </a:r>
            <a:r>
              <a:rPr lang="ru-RU" sz="3600" b="1" dirty="0">
                <a:solidFill>
                  <a:schemeClr val="bg1"/>
                </a:solidFill>
              </a:rPr>
              <a:t>заголовок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4098" y="1030303"/>
            <a:ext cx="10469881" cy="5693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Папужка</a:t>
            </a:r>
            <a:endParaRPr lang="uk-UA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     Тато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відкрив дверці клітки, і папужка вилетів у кімнату.</a:t>
            </a:r>
          </a:p>
          <a:p>
            <a:pPr algn="just"/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     Він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весело закричав і сів на шафу. Потім перелетів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на вікно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і довго спостерігав, як стрибають горобці по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гілках дерева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Тату, а як ти його зловиш, щоб знову посадити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в клітку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? — запитав Тарасик.</a:t>
            </a:r>
          </a:p>
          <a:p>
            <a:pPr algn="just"/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Е, синку, щоб тварини тебе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слухались, треба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хитрощі знати. Я папужку випустив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голодним. А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тепер </a:t>
            </a:r>
            <a:r>
              <a:rPr lang="uk-UA" sz="2600" b="1" dirty="0" err="1">
                <a:solidFill>
                  <a:schemeClr val="accent2">
                    <a:lumMod val="75000"/>
                  </a:schemeClr>
                </a:solidFill>
              </a:rPr>
              <a:t>приберу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 клітку, </a:t>
            </a:r>
            <a:r>
              <a:rPr lang="uk-UA" sz="2600" b="1" dirty="0" err="1">
                <a:solidFill>
                  <a:schemeClr val="accent2">
                    <a:lumMod val="75000"/>
                  </a:schemeClr>
                </a:solidFill>
              </a:rPr>
              <a:t>насиплю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 корму в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годівничку, наллю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чистої водички, і він сам полетить у клітку,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— розповідав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тато.</a:t>
            </a:r>
          </a:p>
          <a:p>
            <a:pPr algn="just"/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     Так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і сталося. Папужка, хоч і спостерігав за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горобцями, а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й свою клітку не залишав без уваги. Тільки-но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тато насипав вівса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в годівничку, папужка злетів з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вікна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— і </a:t>
            </a:r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в клітку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. А тато закрив дверці.</a:t>
            </a:r>
          </a:p>
          <a:p>
            <a:pPr algn="r"/>
            <a:r>
              <a:rPr lang="uk-UA" sz="2600" b="1" i="1" dirty="0">
                <a:solidFill>
                  <a:schemeClr val="accent2">
                    <a:lumMod val="75000"/>
                  </a:schemeClr>
                </a:solidFill>
              </a:rPr>
              <a:t>За Людмилою Борщевською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18062" y="1798016"/>
            <a:ext cx="6814758" cy="3806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uk-UA" sz="2800" dirty="0"/>
              <a:t>Де відбувалися події – на вулиці чи в кімнаті?</a:t>
            </a:r>
          </a:p>
          <a:p>
            <a:pPr marL="354013" indent="-354013">
              <a:buAutoNum type="arabicPeriod"/>
            </a:pPr>
            <a:r>
              <a:rPr lang="uk-UA" sz="2800" dirty="0"/>
              <a:t>Що робив тато?</a:t>
            </a:r>
          </a:p>
          <a:p>
            <a:pPr marL="354013" indent="-354013">
              <a:buAutoNum type="arabicPeriod"/>
            </a:pPr>
            <a:r>
              <a:rPr lang="uk-UA" sz="2800" dirty="0"/>
              <a:t>Про що запитав у тата хлопчик?</a:t>
            </a:r>
          </a:p>
          <a:p>
            <a:pPr marL="354013" indent="-354013">
              <a:buAutoNum type="arabicPeriod"/>
            </a:pPr>
            <a:r>
              <a:rPr lang="uk-UA" sz="2800" dirty="0"/>
              <a:t>Як звати хлопчика?</a:t>
            </a:r>
          </a:p>
          <a:p>
            <a:pPr marL="354013" indent="-354013">
              <a:buAutoNum type="arabicPeriod"/>
            </a:pPr>
            <a:r>
              <a:rPr lang="uk-UA" sz="2800" dirty="0"/>
              <a:t>Про які хитрощі розповів синові тато?</a:t>
            </a:r>
          </a:p>
          <a:p>
            <a:pPr marL="354013" indent="-354013">
              <a:buAutoNum type="arabicPeriod"/>
            </a:pPr>
            <a:r>
              <a:rPr lang="uk-UA" sz="2800" dirty="0"/>
              <a:t>Який корм насипав тато папужці?</a:t>
            </a:r>
          </a:p>
          <a:p>
            <a:pPr marL="354013" indent="-354013">
              <a:buAutoNum type="arabicPeriod"/>
            </a:pPr>
            <a:r>
              <a:rPr lang="uk-UA" sz="2800" dirty="0"/>
              <a:t>Як повів себе папужка?</a:t>
            </a:r>
            <a:endParaRPr lang="uk-UA" sz="2800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705959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6856" y="508962"/>
            <a:ext cx="8732066" cy="9083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="" xmlns:a16="http://schemas.microsoft.com/office/drawing/2014/main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795" y="1493210"/>
            <a:ext cx="3719544" cy="483419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25831" y="445747"/>
            <a:ext cx="10397288" cy="8915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 smtClean="0">
                <a:solidFill>
                  <a:schemeClr val="bg1"/>
                </a:solidFill>
              </a:rPr>
              <a:t>розповідь до малюнка, відповівши на запитання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4100" y="1493210"/>
            <a:ext cx="5735320" cy="43475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bg1"/>
                </a:solidFill>
              </a:rPr>
              <a:t>На </a:t>
            </a:r>
            <a:r>
              <a:rPr lang="uk-UA" sz="2400" b="1" dirty="0">
                <a:solidFill>
                  <a:schemeClr val="bg1"/>
                </a:solidFill>
              </a:rPr>
              <a:t>чому стоїть клітка? Хто в ній живе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Що вирішив зробити тато?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зробив папуга? </a:t>
            </a:r>
            <a:r>
              <a:rPr lang="uk-UA" sz="2400" b="1" dirty="0" smtClean="0">
                <a:solidFill>
                  <a:schemeClr val="bg1"/>
                </a:solidFill>
              </a:rPr>
              <a:t>Куди він дивився?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bg1"/>
                </a:solidFill>
              </a:rPr>
              <a:t>Про </a:t>
            </a:r>
            <a:r>
              <a:rPr lang="uk-UA" sz="2400" b="1" dirty="0">
                <a:solidFill>
                  <a:schemeClr val="bg1"/>
                </a:solidFill>
              </a:rPr>
              <a:t>що турбувався Тарасик?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 smtClean="0"/>
              <a:t>Який</a:t>
            </a:r>
            <a:r>
              <a:rPr lang="ru-RU" sz="2400" b="1" dirty="0" smtClean="0"/>
              <a:t> </a:t>
            </a:r>
            <a:r>
              <a:rPr lang="ru-RU" sz="2400" b="1" dirty="0"/>
              <a:t>секрет знав </a:t>
            </a:r>
            <a:r>
              <a:rPr lang="ru-RU" sz="2400" b="1" dirty="0" err="1"/>
              <a:t>тато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повернути</a:t>
            </a:r>
            <a:r>
              <a:rPr lang="ru-RU" sz="2400" b="1" dirty="0"/>
              <a:t> </a:t>
            </a:r>
            <a:r>
              <a:rPr lang="ru-RU" sz="2400" b="1" dirty="0" err="1"/>
              <a:t>папугу</a:t>
            </a:r>
            <a:r>
              <a:rPr lang="ru-RU" sz="2400" b="1" dirty="0"/>
              <a:t> в </a:t>
            </a:r>
            <a:r>
              <a:rPr lang="ru-RU" sz="2400" b="1" dirty="0" err="1"/>
              <a:t>клітку</a:t>
            </a:r>
            <a:r>
              <a:rPr lang="ru-RU" sz="2400" b="1" dirty="0"/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bg1"/>
                </a:solidFill>
              </a:rPr>
              <a:t>Як </a:t>
            </a:r>
            <a:r>
              <a:rPr lang="uk-UA" sz="2400" b="1" dirty="0">
                <a:solidFill>
                  <a:schemeClr val="bg1"/>
                </a:solidFill>
              </a:rPr>
              <a:t>закінчилась ця історія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відомі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якісь</a:t>
            </a:r>
            <a:r>
              <a:rPr lang="ru-RU" sz="2400" b="1" dirty="0"/>
              <a:t> </a:t>
            </a:r>
            <a:r>
              <a:rPr lang="ru-RU" sz="2400" b="1" dirty="0" err="1"/>
              <a:t>секрети</a:t>
            </a:r>
            <a:r>
              <a:rPr lang="ru-RU" sz="2400" b="1" dirty="0"/>
              <a:t> про </a:t>
            </a:r>
            <a:r>
              <a:rPr lang="ru-RU" sz="2400" b="1" dirty="0" err="1"/>
              <a:t>птахів</a:t>
            </a:r>
            <a:r>
              <a:rPr lang="ru-RU" sz="2400" b="1" dirty="0"/>
              <a:t>? </a:t>
            </a:r>
            <a:r>
              <a:rPr lang="ru-RU" sz="2400" b="1" dirty="0" err="1"/>
              <a:t>Розкажи</a:t>
            </a:r>
            <a:r>
              <a:rPr lang="ru-RU" sz="2400" b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/>
              <a:t>Чи можна зустріти папуг  в лісах України?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0446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19350" y="560045"/>
            <a:ext cx="9712269" cy="10515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леточка тетрадная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3072" r="14480" b="73479"/>
          <a:stretch/>
        </p:blipFill>
        <p:spPr bwMode="auto">
          <a:xfrm>
            <a:off x="937330" y="2312776"/>
            <a:ext cx="9656274" cy="212837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23" name="TextBox 22"/>
          <p:cNvSpPr txBox="1"/>
          <p:nvPr/>
        </p:nvSpPr>
        <p:spPr>
          <a:xfrm>
            <a:off x="1075522" y="2376437"/>
            <a:ext cx="2833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002060"/>
                </a:solidFill>
              </a:rPr>
              <a:t>Горобець,</a:t>
            </a:r>
            <a:endParaRPr lang="uk-UA" sz="48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9059" y="2422604"/>
            <a:ext cx="17945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ґава,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89993" y="2418329"/>
            <a:ext cx="2157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синиця,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2119" y="2394901"/>
            <a:ext cx="2057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дятел,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522" y="2183092"/>
            <a:ext cx="2559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=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412" y="1721427"/>
            <a:ext cx="943319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зимуючих птахів України. Надрукуй їх назви за абеткою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0668" y="3357027"/>
            <a:ext cx="658277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звукову схему слова,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 якому звуків </a:t>
            </a:r>
            <a:r>
              <a:rPr lang="uk-UA" sz="2400" b="1" dirty="0" smtClean="0">
                <a:solidFill>
                  <a:schemeClr val="bg1"/>
                </a:solidFill>
              </a:rPr>
              <a:t>менше</a:t>
            </a:r>
            <a:r>
              <a:rPr lang="uk-UA" sz="2400" b="1" dirty="0" smtClean="0">
                <a:solidFill>
                  <a:schemeClr val="bg1"/>
                </a:solidFill>
              </a:rPr>
              <a:t>, ніж букв. Поясни, чому.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0127" y="4576738"/>
            <a:ext cx="198006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горобець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19743" y="4538654"/>
            <a:ext cx="14732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дятел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Тварини\Дятел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r="17598"/>
          <a:stretch/>
        </p:blipFill>
        <p:spPr bwMode="auto">
          <a:xfrm>
            <a:off x="7396640" y="2260766"/>
            <a:ext cx="1620000" cy="22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5522" y="3075990"/>
            <a:ext cx="2057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сорока.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657" y="4576738"/>
            <a:ext cx="117039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ґава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33" name="Picture 9" descr="https://upload.wikimedia.org/wikipedia/commons/thumb/4/42/Sroka_Pica_Pica_II.jpg/640px-Sroka_Pica_Pica_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41" y="2274146"/>
            <a:ext cx="2853604" cy="22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140399" y="4600160"/>
            <a:ext cx="14732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синиця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D:\Картинки до тестів\Тварини\Ворона-сіра-або-ґа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0" y="2237281"/>
            <a:ext cx="2196066" cy="2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thumb/2/2d/Parus_major_m.jpg/270px-Parus_major_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r="2795"/>
          <a:stretch/>
        </p:blipFill>
        <p:spPr bwMode="auto">
          <a:xfrm>
            <a:off x="5027944" y="2260544"/>
            <a:ext cx="2376000" cy="21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706834" y="4586552"/>
            <a:ext cx="14732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сорока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35" name="Picture 11" descr="https://upload.wikimedia.org/wikipedia/commons/thumb/9/98/Tree_Sparrow_August_2007_Osaka_Japan.jpg/1200px-Tree_Sparrow_August_2007_Osaka_Japa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r="19636"/>
          <a:stretch/>
        </p:blipFill>
        <p:spPr bwMode="auto">
          <a:xfrm>
            <a:off x="2447999" y="2237280"/>
            <a:ext cx="2624319" cy="22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3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14" grpId="0"/>
      <p:bldP spid="15" grpId="0"/>
      <p:bldP spid="12" grpId="0" animBg="1"/>
      <p:bldP spid="13" grpId="0" animBg="1"/>
      <p:bldP spid="20" grpId="0" animBg="1"/>
      <p:bldP spid="21" grpId="0"/>
      <p:bldP spid="17" grpId="0" animBg="1"/>
      <p:bldP spid="19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1682" y="469231"/>
            <a:ext cx="8755124" cy="7994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1" y="1547397"/>
            <a:ext cx="5077326" cy="3323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кого читали на </a:t>
            </a:r>
            <a:r>
              <a:rPr lang="uk-UA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які хитрощі дізналися з тексту? 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бажанню,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напам’ять загадку </a:t>
            </a:r>
            <a:r>
              <a:rPr lang="uk-UA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Читалочки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 загадки чи вірші про птахів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14676" y="499004"/>
            <a:ext cx="8811364" cy="8407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4824" y="2209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814" y="612687"/>
            <a:ext cx="8795336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8385988" y="2016167"/>
            <a:ext cx="2384897" cy="26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1777931" y="2016166"/>
            <a:ext cx="2384896" cy="27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77" y="2016167"/>
            <a:ext cx="2253170" cy="27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011004" y="4914120"/>
            <a:ext cx="1918750" cy="11237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67380" y="4815047"/>
            <a:ext cx="2158067" cy="112371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всі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зрозумів</a:t>
            </a:r>
            <a:r>
              <a:rPr lang="ru-RU" sz="2000" b="1" dirty="0" smtClean="0">
                <a:solidFill>
                  <a:schemeClr val="bg1"/>
                </a:solidFill>
              </a:rPr>
              <a:t>(ла)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85988" y="4815047"/>
            <a:ext cx="2248576" cy="11237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3024" y="1406249"/>
            <a:ext cx="10006916" cy="4426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Отже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урок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закінчено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Подаруй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ромашку-смайлик,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оцінюючи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свою роботу 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8093" y="463445"/>
            <a:ext cx="893826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96205" y="2046042"/>
            <a:ext cx="5662785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Дзвенить струмочком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рідна мова,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Усі слова знайомі в ній,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Але читати кожне слово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 мові правильно зумій.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920049" y="1286556"/>
            <a:ext cx="7152795" cy="6481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b="1" dirty="0" smtClean="0"/>
              <a:t>Плесни у долоні, якщо ти …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920050" y="2807539"/>
            <a:ext cx="4143442" cy="58551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2</a:t>
            </a:r>
            <a:r>
              <a:rPr lang="uk-UA" sz="2800" dirty="0"/>
              <a:t>) </a:t>
            </a:r>
            <a:r>
              <a:rPr lang="uk-UA" sz="2800" dirty="0" smtClean="0"/>
              <a:t>вмієш </a:t>
            </a:r>
            <a:r>
              <a:rPr lang="uk-UA" sz="2800" dirty="0"/>
              <a:t>добре </a:t>
            </a:r>
            <a:r>
              <a:rPr lang="uk-UA" sz="2800" dirty="0" smtClean="0"/>
              <a:t>співати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20050" y="3586436"/>
            <a:ext cx="4143441" cy="575500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3</a:t>
            </a:r>
            <a:r>
              <a:rPr lang="uk-UA" sz="2800" dirty="0"/>
              <a:t>) </a:t>
            </a:r>
            <a:r>
              <a:rPr lang="uk-UA" sz="2800" dirty="0" smtClean="0"/>
              <a:t>вмієш плавати;</a:t>
            </a:r>
            <a:endParaRPr lang="ru-RU" sz="2800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920048" y="4436710"/>
            <a:ext cx="4143443" cy="563119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4</a:t>
            </a:r>
            <a:r>
              <a:rPr lang="uk-UA" sz="2800" dirty="0"/>
              <a:t>) </a:t>
            </a:r>
            <a:r>
              <a:rPr lang="uk-UA" sz="2800" dirty="0" smtClean="0"/>
              <a:t>маєш гарний </a:t>
            </a:r>
            <a:r>
              <a:rPr lang="uk-UA" sz="2800" dirty="0"/>
              <a:t>настрій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920050" y="5229200"/>
            <a:ext cx="7900645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5</a:t>
            </a:r>
            <a:r>
              <a:rPr lang="uk-UA" sz="2800" dirty="0"/>
              <a:t>) </a:t>
            </a:r>
            <a:r>
              <a:rPr lang="uk-UA" sz="2800" dirty="0" smtClean="0"/>
              <a:t>Твоя Батьківщина – Україна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920049" y="2046042"/>
            <a:ext cx="4143442" cy="597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1</a:t>
            </a:r>
            <a:r>
              <a:rPr lang="uk-UA" sz="2800" dirty="0"/>
              <a:t>) </a:t>
            </a:r>
            <a:r>
              <a:rPr lang="uk-UA" sz="2800" dirty="0" smtClean="0"/>
              <a:t>маєш </a:t>
            </a:r>
            <a:r>
              <a:rPr lang="uk-UA" sz="2800" dirty="0" smtClean="0"/>
              <a:t>світлі </a:t>
            </a:r>
            <a:r>
              <a:rPr lang="uk-UA" sz="2800" dirty="0"/>
              <a:t>очі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35" y="1360967"/>
            <a:ext cx="2380137" cy="447674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41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799" y="1339068"/>
            <a:ext cx="5116024" cy="53545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таке абетка?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425" t="1504" r="9826" b="9043"/>
          <a:stretch/>
        </p:blipFill>
        <p:spPr>
          <a:xfrm>
            <a:off x="5989319" y="1384786"/>
            <a:ext cx="5392503" cy="473148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03571"/>
            <a:ext cx="105410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8227" y="503956"/>
            <a:ext cx="8732066" cy="799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Алфавіт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797" y="5200504"/>
            <a:ext cx="5033473" cy="902970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Щоб 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розташувати слова за абеткою, її треба знати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напам’ять.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799" y="1885950"/>
            <a:ext cx="5116023" cy="891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Абетка – це букви, розташовані в певному порядку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799" y="2777488"/>
            <a:ext cx="5116024" cy="605792"/>
          </a:xfrm>
          <a:prstGeom prst="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буква стоїть після букви К, С, Ч?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799" y="3371922"/>
            <a:ext cx="5116024" cy="605718"/>
          </a:xfrm>
          <a:prstGeom prst="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буква стоїть перед Г, О, Ц, Ю?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5797" y="3977640"/>
            <a:ext cx="5116025" cy="1234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слово треба поставити за абеткою раніше: </a:t>
            </a:r>
            <a:r>
              <a:rPr lang="uk-UA" sz="2400" b="1" dirty="0" smtClean="0"/>
              <a:t>равлик </a:t>
            </a:r>
            <a:r>
              <a:rPr lang="uk-UA" sz="2400" b="1" dirty="0"/>
              <a:t>– </a:t>
            </a:r>
            <a:r>
              <a:rPr lang="uk-UA" sz="2400" b="1" dirty="0" smtClean="0"/>
              <a:t>папуга, Марічка – Миколка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01205" y="1410395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latin typeface="Cambria" pitchFamily="18" charset="0"/>
              </a:rPr>
              <a:t>пік</a:t>
            </a:r>
            <a:endParaRPr lang="uk-UA" sz="4500" b="1" dirty="0">
              <a:latin typeface="Cambr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01205" y="2356067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latin typeface="Cambria" pitchFamily="18" charset="0"/>
              </a:rPr>
              <a:t>пік</a:t>
            </a:r>
            <a:endParaRPr lang="uk-UA" sz="4500" b="1" dirty="0">
              <a:latin typeface="Cambria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64553" y="3301739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latin typeface="Cambria" pitchFamily="18" charset="0"/>
              </a:rPr>
              <a:t>пік</a:t>
            </a:r>
            <a:endParaRPr lang="uk-UA" sz="4500" b="1" dirty="0">
              <a:latin typeface="Cambria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63549" y="5193083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latin typeface="Cambria" pitchFamily="18" charset="0"/>
              </a:rPr>
              <a:t>пік</a:t>
            </a:r>
            <a:endParaRPr lang="uk-UA" sz="4500" b="1" dirty="0">
              <a:latin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64552" y="4247411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latin typeface="Cambria" pitchFamily="18" charset="0"/>
              </a:rPr>
              <a:t>пек</a:t>
            </a:r>
            <a:endParaRPr lang="uk-UA" sz="4500" b="1" dirty="0"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66825" y="3301739"/>
            <a:ext cx="1799051" cy="790221"/>
          </a:xfrm>
          <a:prstGeom prst="roundRect">
            <a:avLst/>
          </a:prstGeom>
          <a:solidFill>
            <a:srgbClr val="FF3300"/>
          </a:solidFill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Cambria" pitchFamily="18" charset="0"/>
              </a:rPr>
              <a:t>пар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66826" y="2356066"/>
            <a:ext cx="1799051" cy="790221"/>
          </a:xfrm>
          <a:prstGeom prst="roundRect">
            <a:avLst/>
          </a:prstGeom>
          <a:solidFill>
            <a:srgbClr val="FF3300"/>
          </a:solidFill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Cambria" pitchFamily="18" charset="0"/>
              </a:rPr>
              <a:t>пас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66825" y="4247410"/>
            <a:ext cx="1799051" cy="790221"/>
          </a:xfrm>
          <a:prstGeom prst="roundRect">
            <a:avLst/>
          </a:prstGeom>
          <a:solidFill>
            <a:srgbClr val="FF3300"/>
          </a:solidFill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Cambria" pitchFamily="18" charset="0"/>
              </a:rPr>
              <a:t>пал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66830" y="1410395"/>
            <a:ext cx="1799051" cy="790221"/>
          </a:xfrm>
          <a:prstGeom prst="roundRect">
            <a:avLst/>
          </a:prstGeom>
          <a:solidFill>
            <a:srgbClr val="FF3300"/>
          </a:solidFill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Cambria" pitchFamily="18" charset="0"/>
              </a:rPr>
              <a:t>пар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32455" y="1410395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Cambria" pitchFamily="18" charset="0"/>
              </a:rPr>
              <a:t>пес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32449" y="5193083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solidFill>
                  <a:schemeClr val="bg1"/>
                </a:solidFill>
                <a:latin typeface="Cambria" pitchFamily="18" charset="0"/>
              </a:rPr>
              <a:t>пес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32450" y="4247409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 err="1" smtClean="0">
                <a:solidFill>
                  <a:schemeClr val="bg1"/>
                </a:solidFill>
                <a:latin typeface="Cambria" pitchFamily="18" charset="0"/>
              </a:rPr>
              <a:t>пен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32451" y="3301739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solidFill>
                  <a:schemeClr val="bg1"/>
                </a:solidFill>
                <a:latin typeface="Cambria" pitchFamily="18" charset="0"/>
              </a:rPr>
              <a:t>пес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32455" y="2356065"/>
            <a:ext cx="1799051" cy="7902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solidFill>
                  <a:schemeClr val="bg1"/>
                </a:solidFill>
                <a:latin typeface="Cambria" pitchFamily="18" charset="0"/>
              </a:rPr>
              <a:t>пес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66825" y="5193083"/>
            <a:ext cx="1799051" cy="790221"/>
          </a:xfrm>
          <a:prstGeom prst="roundRect">
            <a:avLst/>
          </a:prstGeom>
          <a:solidFill>
            <a:srgbClr val="FF3300"/>
          </a:solidFill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latin typeface="Cambria" pitchFamily="18" charset="0"/>
              </a:rPr>
              <a:t>пар</a:t>
            </a:r>
            <a:endParaRPr lang="uk-UA" sz="4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219" name="Picture 3" descr="C:\Users\пк\Desktop\КАРТИНКИ\діти картинки\хлопчики та дівчатка\bf6e6606f1843ca5a40d6571f27f01a3.jpg"/>
          <p:cNvPicPr>
            <a:picLocks noChangeAspect="1" noChangeArrowheads="1"/>
          </p:cNvPicPr>
          <p:nvPr/>
        </p:nvPicPr>
        <p:blipFill rotWithShape="1">
          <a:blip r:embed="rId2" cstate="print"/>
          <a:srcRect r="2722" b="1256"/>
          <a:stretch/>
        </p:blipFill>
        <p:spPr bwMode="auto">
          <a:xfrm flipH="1">
            <a:off x="10031506" y="3570160"/>
            <a:ext cx="2023730" cy="316320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768690" y="462666"/>
            <a:ext cx="8732066" cy="80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«Не зіб’юсь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Аудиосказка Баниласка Буква П слушать онлайн детям или скачать бесплатно ~ 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0" y="2751175"/>
            <a:ext cx="3246120" cy="34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17290" y="1410394"/>
            <a:ext cx="2931700" cy="134078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швидко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склади,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стараючись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збитись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під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час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прочитання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2697" y="414519"/>
            <a:ext cx="8732066" cy="813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355596" y="1456402"/>
          <a:ext cx="8136904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783890" y="1474258"/>
            <a:ext cx="122822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аг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54042" y="3202450"/>
            <a:ext cx="128791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ґо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1226" y="4858634"/>
            <a:ext cx="163756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му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6763" y="1474258"/>
            <a:ext cx="131799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за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08214" y="1546266"/>
            <a:ext cx="241604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адж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894023" y="1546266"/>
            <a:ext cx="13933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ча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10606" y="3202450"/>
            <a:ext cx="149432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ло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48027" y="4786626"/>
            <a:ext cx="167546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жу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91478" y="3202450"/>
            <a:ext cx="244951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джо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27587" y="4858634"/>
            <a:ext cx="137730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ук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40353" y="3202450"/>
            <a:ext cx="147328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ол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97351" y="4858634"/>
            <a:ext cx="115929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ні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4340" y="598378"/>
            <a:ext cx="3735810" cy="11371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вірш Любові Голоти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46270" y="598378"/>
            <a:ext cx="7351290" cy="56938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Хто в хатці живе?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Побачила вчора й злякалася трішки: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 спині — хатина, під стріхою — ріжки.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Ті ріжки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ворушаться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, наче антени,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вказують шлях із хатини до мене!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Хто ж мешкає в ній — риба, птиця чи звір?!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Ой, краще швиденько заскочу у двір,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сховаюсь отут, за кущами малини,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дивитися буду на дивну хатину: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чи їздить, чи ходить, колеса чи ніжки?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Та в хатці злякались — сховалися ріжки…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Я довго сиділа в малині зеленій,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дивилась на хатку, а хатка — на мене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1741202"/>
            <a:ext cx="3677610" cy="284413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57850"/>
            <a:ext cx="1188720" cy="1200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72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415" y="4410090"/>
            <a:ext cx="4167660" cy="18821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63525" indent="-263525">
              <a:buAutoNum type="arabicPeriod"/>
            </a:pPr>
            <a:r>
              <a:rPr lang="uk-UA" sz="2000" b="1" dirty="0"/>
              <a:t>За ким спостерігала дівчинка?</a:t>
            </a:r>
          </a:p>
          <a:p>
            <a:pPr marL="263525" indent="-263525">
              <a:buAutoNum type="arabicPeriod"/>
            </a:pPr>
            <a:r>
              <a:rPr lang="uk-UA" sz="2000" b="1" dirty="0"/>
              <a:t>Які ще тварини мають роги?</a:t>
            </a:r>
          </a:p>
          <a:p>
            <a:pPr marL="263525" indent="-263525">
              <a:buAutoNum type="arabicPeriod"/>
            </a:pPr>
            <a:r>
              <a:rPr lang="uk-UA" sz="2000" b="1" dirty="0"/>
              <a:t>Чим роги равлика відрізняються від рогів корови, оленя чи кози?</a:t>
            </a:r>
          </a:p>
          <a:p>
            <a:pPr marL="263525" indent="-263525">
              <a:buAutoNum type="arabicPeriod"/>
            </a:pPr>
            <a:r>
              <a:rPr lang="uk-UA" sz="2000" b="1" dirty="0"/>
              <a:t>У яких тварин роги небезпечні? Чому?</a:t>
            </a:r>
          </a:p>
        </p:txBody>
      </p:sp>
    </p:spTree>
    <p:extLst>
      <p:ext uri="{BB962C8B-B14F-4D97-AF65-F5344CB8AC3E}">
        <p14:creationId xmlns:p14="http://schemas.microsoft.com/office/powerpoint/2010/main" val="165989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03936" y="526143"/>
            <a:ext cx="8732066" cy="9483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«Відшукай слово»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0" y="3408150"/>
            <a:ext cx="1659867" cy="267720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00658" y="1505465"/>
            <a:ext cx="8277732" cy="67766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Серед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однакових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букв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знайди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зайві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Утвори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з них слово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68139" y="3193960"/>
            <a:ext cx="2517399" cy="715100"/>
          </a:xfrm>
          <a:prstGeom prst="roundRect">
            <a:avLst/>
          </a:prstGeom>
          <a:solidFill>
            <a:srgbClr val="FF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папуга</a:t>
            </a:r>
            <a:endParaRPr lang="ru-RU" sz="4000" b="1" dirty="0"/>
          </a:p>
        </p:txBody>
      </p:sp>
      <p:pic>
        <p:nvPicPr>
          <p:cNvPr id="2052" name="Picture 4" descr="Векторный рисунок попугай (67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t="6483" r="12889" b="8211"/>
          <a:stretch/>
        </p:blipFill>
        <p:spPr bwMode="auto">
          <a:xfrm>
            <a:off x="8726586" y="3213931"/>
            <a:ext cx="2503607" cy="306564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503936" y="2274571"/>
            <a:ext cx="8732066" cy="8458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/>
              <a:t>вввпвввавввпвввувввгввваввв</a:t>
            </a:r>
            <a:endParaRPr lang="ru-RU" sz="4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47518" y="4106204"/>
            <a:ext cx="458724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Це-папуга</a:t>
            </a:r>
            <a:r>
              <a:rPr lang="ru-RU" sz="2800" b="1" dirty="0"/>
              <a:t>.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знають</a:t>
            </a:r>
            <a:r>
              <a:rPr lang="ru-RU" sz="2800" b="1" dirty="0" smtClean="0"/>
              <a:t>,</a:t>
            </a:r>
          </a:p>
          <a:p>
            <a:pPr algn="ctr"/>
            <a:r>
              <a:rPr lang="ru-RU" sz="2800" b="1" dirty="0" smtClean="0"/>
              <a:t>Диво-</a:t>
            </a:r>
            <a:r>
              <a:rPr lang="ru-RU" sz="2800" b="1" dirty="0" err="1" smtClean="0"/>
              <a:t>птахом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називають</a:t>
            </a:r>
            <a:r>
              <a:rPr lang="ru-RU" sz="2800" b="1" dirty="0" smtClean="0"/>
              <a:t>.</a:t>
            </a:r>
          </a:p>
          <a:p>
            <a:pPr algn="ctr"/>
            <a:r>
              <a:rPr lang="ru-RU" sz="2800" b="1" dirty="0" smtClean="0"/>
              <a:t>Тим </a:t>
            </a:r>
            <a:r>
              <a:rPr lang="ru-RU" sz="2800" b="1" dirty="0" err="1"/>
              <a:t>папуга</a:t>
            </a:r>
            <a:r>
              <a:rPr lang="ru-RU" sz="2800" b="1" dirty="0"/>
              <a:t> </a:t>
            </a:r>
            <a:r>
              <a:rPr lang="ru-RU" sz="2800" b="1" dirty="0" err="1"/>
              <a:t>знаменитий</a:t>
            </a:r>
            <a:r>
              <a:rPr lang="ru-RU" sz="2800" b="1" dirty="0" smtClean="0"/>
              <a:t>,</a:t>
            </a:r>
          </a:p>
          <a:p>
            <a:pPr algn="ctr"/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/>
              <a:t>уміє</a:t>
            </a:r>
            <a:r>
              <a:rPr lang="ru-RU" sz="2800" b="1" dirty="0"/>
              <a:t> </a:t>
            </a:r>
            <a:r>
              <a:rPr lang="ru-RU" sz="2800" b="1" dirty="0" err="1"/>
              <a:t>говорити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96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3146" y="2119901"/>
            <a:ext cx="5563388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тексту,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відгадувати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загадки,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189" y="2201060"/>
            <a:ext cx="3142563" cy="283687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34491" y="525756"/>
            <a:ext cx="9388654" cy="9258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4000" b="1" dirty="0">
                <a:solidFill>
                  <a:schemeClr val="bg1"/>
                </a:solidFill>
              </a:rPr>
              <a:t>і </a:t>
            </a:r>
            <a:r>
              <a:rPr lang="ru-RU" sz="4000" b="1" dirty="0" err="1">
                <a:solidFill>
                  <a:schemeClr val="bg1"/>
                </a:solidFill>
              </a:rPr>
              <a:t>відгадай</a:t>
            </a:r>
            <a:r>
              <a:rPr lang="ru-RU" sz="4000" b="1" dirty="0">
                <a:solidFill>
                  <a:schemeClr val="bg1"/>
                </a:solidFill>
              </a:rPr>
              <a:t> загадку </a:t>
            </a:r>
            <a:r>
              <a:rPr lang="ru-RU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0" y="1675119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52651" y="2128837"/>
            <a:ext cx="6111239" cy="298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веселка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кольоровий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має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здібності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мови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Слово птаху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лиш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скажіть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він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повторить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вмить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2651" y="5277991"/>
            <a:ext cx="950594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Поміркуй</a:t>
            </a:r>
            <a:r>
              <a:rPr lang="ru-RU" sz="2800" b="1" dirty="0" smtClean="0"/>
              <a:t>, </a:t>
            </a:r>
            <a:r>
              <a:rPr lang="ru-RU" sz="2800" b="1" dirty="0" err="1"/>
              <a:t>чому</a:t>
            </a:r>
            <a:r>
              <a:rPr lang="ru-RU" sz="2800" b="1" dirty="0"/>
              <a:t> автор назвав текст «</a:t>
            </a:r>
            <a:r>
              <a:rPr lang="ru-RU" sz="2800" b="1" dirty="0" err="1"/>
              <a:t>Папужка</a:t>
            </a:r>
            <a:r>
              <a:rPr lang="ru-RU" sz="2800" b="1" dirty="0"/>
              <a:t>»,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а </a:t>
            </a:r>
            <a:r>
              <a:rPr lang="ru-RU" sz="2800" b="1" dirty="0"/>
              <a:t>не «</a:t>
            </a:r>
            <a:r>
              <a:rPr lang="ru-RU" sz="2800" b="1" dirty="0" err="1"/>
              <a:t>Папуга</a:t>
            </a:r>
            <a:r>
              <a:rPr lang="ru-RU" sz="2800" b="1" dirty="0" smtClean="0"/>
              <a:t>»?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370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53318</TotalTime>
  <Words>871</Words>
  <Application>Microsoft Office PowerPoint</Application>
  <PresentationFormat>Произвольный</PresentationFormat>
  <Paragraphs>176</Paragraphs>
  <Slides>18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3459</cp:revision>
  <dcterms:created xsi:type="dcterms:W3CDTF">2018-01-05T16:38:53Z</dcterms:created>
  <dcterms:modified xsi:type="dcterms:W3CDTF">2024-03-17T16:41:01Z</dcterms:modified>
</cp:coreProperties>
</file>