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1128" r:id="rId3"/>
    <p:sldId id="1131" r:id="rId4"/>
    <p:sldId id="1139" r:id="rId5"/>
    <p:sldId id="1090" r:id="rId6"/>
    <p:sldId id="1136" r:id="rId7"/>
    <p:sldId id="609" r:id="rId8"/>
    <p:sldId id="1126" r:id="rId9"/>
    <p:sldId id="1123" r:id="rId10"/>
    <p:sldId id="352" r:id="rId11"/>
    <p:sldId id="1075" r:id="rId12"/>
    <p:sldId id="114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CC"/>
    <a:srgbClr val="295FFF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7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w877pbnv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75657" y="4712841"/>
            <a:ext cx="989511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Написання </a:t>
            </a:r>
            <a:r>
              <a:rPr lang="ru-RU" sz="6000" b="1" dirty="0" err="1">
                <a:solidFill>
                  <a:schemeClr val="bg1"/>
                </a:solidFill>
              </a:rPr>
              <a:t>слів</a:t>
            </a:r>
            <a:r>
              <a:rPr lang="ru-RU" sz="6000" b="1" dirty="0">
                <a:solidFill>
                  <a:schemeClr val="bg1"/>
                </a:solidFill>
              </a:rPr>
              <a:t> з буквою </a:t>
            </a:r>
            <a:r>
              <a:rPr lang="ru-RU" sz="6000" b="1" dirty="0" smtClean="0">
                <a:solidFill>
                  <a:schemeClr val="bg1"/>
                </a:solidFill>
              </a:rPr>
              <a:t>ґ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857" y="1704259"/>
            <a:ext cx="4230269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ncrypted-tbn0.gstatic.com/images?q=tbn:ANd9GcQBFrJb6IPfFo9quNNtPgieDLYxsOD-nSjRHdJmhO_XGCwhu7vYh4RvgxP1RjtalnOMlI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0" y="1130348"/>
            <a:ext cx="3843610" cy="293131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15121" y="483764"/>
            <a:ext cx="8811364" cy="855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2016" y="2166729"/>
            <a:ext cx="1265583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4259" y="494529"/>
            <a:ext cx="8732066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247" y="1622949"/>
            <a:ext cx="4970091" cy="2246769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500" b="1" dirty="0" err="1" smtClean="0">
                <a:solidFill>
                  <a:srgbClr val="0070C0"/>
                </a:solidFill>
              </a:rPr>
              <a:t>Які</a:t>
            </a:r>
            <a:r>
              <a:rPr lang="ru-RU" sz="3500" b="1" dirty="0" smtClean="0">
                <a:solidFill>
                  <a:srgbClr val="0070C0"/>
                </a:solidFill>
              </a:rPr>
              <a:t> слова </a:t>
            </a:r>
            <a:r>
              <a:rPr lang="ru-RU" sz="3500" b="1" dirty="0">
                <a:solidFill>
                  <a:srgbClr val="0070C0"/>
                </a:solidFill>
              </a:rPr>
              <a:t>з буквою «</a:t>
            </a:r>
            <a:r>
              <a:rPr lang="ru-RU" sz="3500" b="1" dirty="0" err="1">
                <a:solidFill>
                  <a:srgbClr val="0070C0"/>
                </a:solidFill>
              </a:rPr>
              <a:t>ґе</a:t>
            </a:r>
            <a:r>
              <a:rPr lang="ru-RU" sz="3500" b="1" dirty="0">
                <a:solidFill>
                  <a:srgbClr val="0070C0"/>
                </a:solidFill>
              </a:rPr>
              <a:t>» </a:t>
            </a:r>
            <a:r>
              <a:rPr lang="ru-RU" sz="3500" b="1" dirty="0" err="1" smtClean="0">
                <a:solidFill>
                  <a:srgbClr val="0070C0"/>
                </a:solidFill>
              </a:rPr>
              <a:t>ти</a:t>
            </a:r>
            <a:r>
              <a:rPr lang="ru-RU" sz="3500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 err="1" smtClean="0">
                <a:solidFill>
                  <a:srgbClr val="0070C0"/>
                </a:solidFill>
              </a:rPr>
              <a:t>знаєш</a:t>
            </a:r>
            <a:r>
              <a:rPr lang="ru-RU" sz="35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500" b="1" dirty="0" err="1" smtClean="0">
                <a:solidFill>
                  <a:srgbClr val="0070C0"/>
                </a:solidFill>
              </a:rPr>
              <a:t>Розкажи</a:t>
            </a:r>
            <a:r>
              <a:rPr lang="ru-RU" sz="3500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 err="1" smtClean="0">
                <a:solidFill>
                  <a:srgbClr val="0070C0"/>
                </a:solidFill>
              </a:rPr>
              <a:t>скоромовку</a:t>
            </a:r>
            <a:r>
              <a:rPr lang="ru-RU" sz="3500" b="1" dirty="0" smtClean="0">
                <a:solidFill>
                  <a:srgbClr val="0070C0"/>
                </a:solidFill>
              </a:rPr>
              <a:t> про </a:t>
            </a:r>
            <a:r>
              <a:rPr lang="ru-RU" sz="3500" b="1" dirty="0" err="1" smtClean="0">
                <a:solidFill>
                  <a:srgbClr val="0070C0"/>
                </a:solidFill>
              </a:rPr>
              <a:t>ґаву</a:t>
            </a:r>
            <a:r>
              <a:rPr lang="uk-UA" sz="3500" b="1" dirty="0" smtClean="0">
                <a:solidFill>
                  <a:srgbClr val="0070C0"/>
                </a:solidFill>
              </a:rPr>
              <a:t>.</a:t>
            </a:r>
            <a:endParaRPr lang="uk-UA" sz="35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729" y="1822306"/>
            <a:ext cx="2748991" cy="344839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079708" y="5107432"/>
            <a:ext cx="6334534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правому куточку сторінки 7 покажи </a:t>
            </a:r>
            <a:r>
              <a:rPr lang="uk-UA" sz="2400" b="1" dirty="0">
                <a:solidFill>
                  <a:schemeClr val="bg1"/>
                </a:solidFill>
              </a:rPr>
              <a:t>свій настрій на </a:t>
            </a:r>
            <a:r>
              <a:rPr lang="uk-UA" sz="2400" b="1" dirty="0" err="1">
                <a:solidFill>
                  <a:schemeClr val="bg1"/>
                </a:solidFill>
              </a:rPr>
              <a:t>уроці</a:t>
            </a:r>
            <a:r>
              <a:rPr lang="uk-UA" sz="2400" b="1" dirty="0">
                <a:solidFill>
                  <a:schemeClr val="bg1"/>
                </a:solidFill>
              </a:rPr>
              <a:t> на </a:t>
            </a:r>
            <a:r>
              <a:rPr lang="uk-UA" sz="2400" b="1" dirty="0" err="1">
                <a:solidFill>
                  <a:schemeClr val="bg1"/>
                </a:solidFill>
              </a:rPr>
              <a:t>смайликові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1 клас\1. Навчання грамоти\1 УРОКИ 2023\2 Письмо\7 Післябукварний період\093 -  Етикет під час знайомства\2024-03-18_1716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50" y="5107432"/>
            <a:ext cx="1287492" cy="12715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75657" y="646929"/>
            <a:ext cx="9607138" cy="909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smtClean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chemeClr val="bg1"/>
                </a:solidFill>
              </a:rPr>
              <a:t>Ранець-м'ясорубка-кошик»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942" y="1895338"/>
            <a:ext cx="3041907" cy="26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03" y="1795902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4257" y="4630735"/>
            <a:ext cx="24710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0043" y="4630734"/>
            <a:ext cx="325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8831" y="4565704"/>
            <a:ext cx="2768431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686" y="348343"/>
            <a:ext cx="9906000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Психологічна настанова «</a:t>
            </a:r>
            <a:r>
              <a:rPr lang="uk-UA" sz="3600" b="1" dirty="0" err="1">
                <a:solidFill>
                  <a:schemeClr val="bg1"/>
                </a:solidFill>
              </a:rPr>
              <a:t>Самоналаштування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CC69F1-7989-4491-B279-39EA47DDB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3" t="855" r="940" b="10036"/>
          <a:stretch/>
        </p:blipFill>
        <p:spPr>
          <a:xfrm>
            <a:off x="4879760" y="1490459"/>
            <a:ext cx="3080657" cy="45010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0A701217-7F48-43F5-92D1-69182BB1107A}"/>
              </a:ext>
            </a:extLst>
          </p:cNvPr>
          <p:cNvSpPr/>
          <p:nvPr/>
        </p:nvSpPr>
        <p:spPr>
          <a:xfrm>
            <a:off x="691722" y="1700888"/>
            <a:ext cx="3875315" cy="196265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зможу сьогодні добре працювати на уроці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B104335E-6F81-476E-AFE4-5579330F6739}"/>
              </a:ext>
            </a:extLst>
          </p:cNvPr>
          <p:cNvSpPr/>
          <p:nvPr/>
        </p:nvSpPr>
        <p:spPr>
          <a:xfrm>
            <a:off x="1210274" y="3879162"/>
            <a:ext cx="2838212" cy="196265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– творча особистість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06F74FCF-307F-42DA-88C8-634A2C3F26AF}"/>
              </a:ext>
            </a:extLst>
          </p:cNvPr>
          <p:cNvSpPr/>
          <p:nvPr/>
        </p:nvSpPr>
        <p:spPr>
          <a:xfrm>
            <a:off x="8122220" y="2100943"/>
            <a:ext cx="3612579" cy="238943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бажаю успіхів на уроці і собі,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 </a:t>
            </a:r>
            <a:r>
              <a:rPr lang="uk-UA" sz="2400" b="1" dirty="0">
                <a:solidFill>
                  <a:schemeClr val="bg1"/>
                </a:solidFill>
              </a:rPr>
              <a:t>всім однокласникам</a:t>
            </a:r>
          </a:p>
        </p:txBody>
      </p:sp>
    </p:spTree>
    <p:extLst>
      <p:ext uri="{BB962C8B-B14F-4D97-AF65-F5344CB8AC3E}">
        <p14:creationId xmlns:p14="http://schemas.microsoft.com/office/powerpoint/2010/main" val="8879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3497" y="551161"/>
            <a:ext cx="9142513" cy="651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036366A-5CD0-4245-9D86-4D82986752A6}"/>
              </a:ext>
            </a:extLst>
          </p:cNvPr>
          <p:cNvSpPr/>
          <p:nvPr/>
        </p:nvSpPr>
        <p:spPr>
          <a:xfrm>
            <a:off x="6399821" y="2715147"/>
            <a:ext cx="1860647" cy="599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ґава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99821" y="1462986"/>
            <a:ext cx="419618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Пташка </a:t>
            </a:r>
            <a:r>
              <a:rPr lang="ru-RU" sz="2800" b="1" dirty="0" err="1">
                <a:solidFill>
                  <a:schemeClr val="bg1"/>
                </a:solidFill>
              </a:rPr>
              <a:t>чорна</a:t>
            </a:r>
            <a:r>
              <a:rPr lang="ru-RU" sz="2800" b="1" dirty="0">
                <a:solidFill>
                  <a:schemeClr val="bg1"/>
                </a:solidFill>
              </a:rPr>
              <a:t>, як смола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Перша — Ґ, </a:t>
            </a:r>
            <a:r>
              <a:rPr lang="ru-RU" sz="2800" b="1" dirty="0" err="1">
                <a:solidFill>
                  <a:schemeClr val="bg1"/>
                </a:solidFill>
              </a:rPr>
              <a:t>остання</a:t>
            </a:r>
            <a:r>
              <a:rPr lang="ru-RU" sz="2800" b="1" dirty="0">
                <a:solidFill>
                  <a:schemeClr val="bg1"/>
                </a:solidFill>
              </a:rPr>
              <a:t> — 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81" y="3430650"/>
            <a:ext cx="3128376" cy="2393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2609" y="1462986"/>
            <a:ext cx="457507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Пришитий </a:t>
            </a:r>
            <a:r>
              <a:rPr lang="ru-RU" sz="2800" b="1" dirty="0" err="1">
                <a:solidFill>
                  <a:schemeClr val="bg1"/>
                </a:solidFill>
              </a:rPr>
              <a:t>він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піджака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А перша буква ось </a:t>
            </a:r>
            <a:r>
              <a:rPr lang="ru-RU" sz="2800" b="1" dirty="0" err="1">
                <a:solidFill>
                  <a:schemeClr val="bg1"/>
                </a:solidFill>
              </a:rPr>
              <a:t>така</a:t>
            </a:r>
            <a:r>
              <a:rPr lang="ru-RU" sz="2800" b="1" dirty="0">
                <a:solidFill>
                  <a:schemeClr val="bg1"/>
                </a:solidFill>
              </a:rPr>
              <a:t> — Ґ.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976" y="3390524"/>
            <a:ext cx="2154711" cy="2197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6905" y="2729646"/>
            <a:ext cx="21732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ґудзик</a:t>
            </a:r>
            <a:r>
              <a:rPr lang="ru-RU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80857" y="1962975"/>
            <a:ext cx="5636068" cy="296251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письма ми </a:t>
            </a:r>
            <a:r>
              <a:rPr lang="ru-RU" sz="2800" b="1" dirty="0" err="1" smtClean="0">
                <a:solidFill>
                  <a:schemeClr val="bg1"/>
                </a:solidFill>
              </a:rPr>
              <a:t>пригадаємо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слова з буквою «ґ»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Побудуємо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</a:rPr>
              <a:t>поданим</a:t>
            </a:r>
            <a:r>
              <a:rPr lang="ru-RU" sz="2800" b="1" dirty="0">
                <a:solidFill>
                  <a:schemeClr val="bg1"/>
                </a:solidFill>
              </a:rPr>
              <a:t> початком і </a:t>
            </a:r>
            <a:r>
              <a:rPr lang="ru-RU" sz="2800" b="1" dirty="0" err="1" smtClean="0">
                <a:solidFill>
                  <a:schemeClr val="bg1"/>
                </a:solidFill>
              </a:rPr>
              <a:t>малюнками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800" b="1" dirty="0" err="1" smtClean="0"/>
              <a:t>Запишемо</a:t>
            </a:r>
            <a:r>
              <a:rPr lang="uk-UA" sz="2800" b="1" dirty="0" smtClean="0"/>
              <a:t> друкований текст рукописними літерами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17848" r="37431" b="73425"/>
          <a:stretch/>
        </p:blipFill>
        <p:spPr>
          <a:xfrm>
            <a:off x="792000" y="2016000"/>
            <a:ext cx="9864000" cy="10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7786" y="503587"/>
            <a:ext cx="8590985" cy="802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Каліграфічна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розминка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72" t="19819" r="68611" b="74448"/>
          <a:stretch/>
        </p:blipFill>
        <p:spPr>
          <a:xfrm>
            <a:off x="854765" y="2356481"/>
            <a:ext cx="646044" cy="3993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13" t="20104" r="60802" b="75187"/>
          <a:stretch/>
        </p:blipFill>
        <p:spPr>
          <a:xfrm>
            <a:off x="3451508" y="2392885"/>
            <a:ext cx="827910" cy="327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79" t="20103" r="53441" b="69799"/>
          <a:stretch/>
        </p:blipFill>
        <p:spPr>
          <a:xfrm>
            <a:off x="7090479" y="2369166"/>
            <a:ext cx="765314" cy="7034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72" t="19819" r="68611" b="74448"/>
          <a:stretch/>
        </p:blipFill>
        <p:spPr>
          <a:xfrm>
            <a:off x="1623566" y="2356483"/>
            <a:ext cx="646044" cy="3993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72" t="19819" r="68611" b="74448"/>
          <a:stretch/>
        </p:blipFill>
        <p:spPr>
          <a:xfrm>
            <a:off x="2449039" y="2356480"/>
            <a:ext cx="646044" cy="399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13" t="20104" r="60802" b="75187"/>
          <a:stretch/>
        </p:blipFill>
        <p:spPr>
          <a:xfrm>
            <a:off x="4613810" y="2382008"/>
            <a:ext cx="827910" cy="3279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79" t="20103" r="53441" b="69799"/>
          <a:stretch/>
        </p:blipFill>
        <p:spPr>
          <a:xfrm>
            <a:off x="8277003" y="2368914"/>
            <a:ext cx="765314" cy="70342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0742" y="1502970"/>
            <a:ext cx="87636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Пригадай </a:t>
            </a:r>
            <a:r>
              <a:rPr lang="uk-UA" sz="2400" b="1" dirty="0">
                <a:solidFill>
                  <a:srgbClr val="0070C0"/>
                </a:solidFill>
              </a:rPr>
              <a:t>написання букви </a:t>
            </a:r>
            <a:r>
              <a:rPr lang="uk-UA" sz="2400" b="1" i="1" dirty="0">
                <a:solidFill>
                  <a:srgbClr val="0070C0"/>
                </a:solidFill>
              </a:rPr>
              <a:t>ґ </a:t>
            </a:r>
            <a:r>
              <a:rPr lang="uk-UA" sz="2400" b="1" dirty="0">
                <a:solidFill>
                  <a:srgbClr val="0070C0"/>
                </a:solidFill>
              </a:rPr>
              <a:t>та </a:t>
            </a:r>
            <a:r>
              <a:rPr lang="uk-UA" sz="2400" b="1" dirty="0" smtClean="0">
                <a:solidFill>
                  <a:srgbClr val="0070C0"/>
                </a:solidFill>
              </a:rPr>
              <a:t>з’єднання </a:t>
            </a:r>
            <a:r>
              <a:rPr lang="uk-UA" sz="2400" b="1" dirty="0">
                <a:solidFill>
                  <a:srgbClr val="0070C0"/>
                </a:solidFill>
              </a:rPr>
              <a:t>її з іншими літерами.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13" t="20104" r="60802" b="75187"/>
          <a:stretch/>
        </p:blipFill>
        <p:spPr>
          <a:xfrm>
            <a:off x="5863028" y="2356480"/>
            <a:ext cx="827910" cy="3279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79" t="20103" r="53441" b="69799"/>
          <a:stretch/>
        </p:blipFill>
        <p:spPr>
          <a:xfrm>
            <a:off x="9590318" y="2378801"/>
            <a:ext cx="765314" cy="7034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5546" r="-227"/>
          <a:stretch/>
        </p:blipFill>
        <p:spPr>
          <a:xfrm>
            <a:off x="10414371" y="373838"/>
            <a:ext cx="1440000" cy="21058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377" y="3234818"/>
            <a:ext cx="1513198" cy="12509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806" y="3234819"/>
            <a:ext cx="1239482" cy="12394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17159" t="34089" r="52135" b="32730"/>
          <a:stretch/>
        </p:blipFill>
        <p:spPr>
          <a:xfrm>
            <a:off x="5462825" y="3234818"/>
            <a:ext cx="2057947" cy="12509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4321" y="3234819"/>
            <a:ext cx="1569241" cy="12509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1096792" y="493443"/>
            <a:ext cx="8732066" cy="923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Ґаджик </a:t>
            </a:r>
            <a:r>
              <a:rPr lang="ru-RU" sz="2800" b="1" dirty="0" err="1">
                <a:solidFill>
                  <a:schemeClr val="bg1"/>
                </a:solidFill>
              </a:rPr>
              <a:t>ніс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назви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малюнків</a:t>
            </a:r>
            <a:r>
              <a:rPr lang="ru-RU" sz="2800" b="1" dirty="0">
                <a:solidFill>
                  <a:schemeClr val="bg1"/>
                </a:solidFill>
              </a:rPr>
              <a:t> і загубив букву в </a:t>
            </a:r>
            <a:r>
              <a:rPr lang="ru-RU" sz="2800" b="1" dirty="0" smtClean="0">
                <a:solidFill>
                  <a:schemeClr val="bg1"/>
                </a:solidFill>
              </a:rPr>
              <a:t>словах. </a:t>
            </a:r>
            <a:r>
              <a:rPr lang="ru-RU" sz="2800" b="1" dirty="0" err="1" smtClean="0">
                <a:solidFill>
                  <a:schemeClr val="bg1"/>
                </a:solidFill>
              </a:rPr>
              <a:t>Допоможи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йому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повернути</a:t>
            </a:r>
            <a:r>
              <a:rPr lang="ru-RU" sz="2800" b="1" dirty="0">
                <a:solidFill>
                  <a:schemeClr val="bg1"/>
                </a:solidFill>
              </a:rPr>
              <a:t> букву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0742" y="4587998"/>
            <a:ext cx="1546833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</a:rPr>
              <a:t>а_рус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9795" y="4572849"/>
            <a:ext cx="1428180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</a:rPr>
              <a:t>дзи_а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2825" y="4557777"/>
            <a:ext cx="2014585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_</a:t>
            </a:r>
            <a:r>
              <a:rPr lang="uk-UA" sz="3200" b="1" dirty="0" err="1" smtClean="0">
                <a:solidFill>
                  <a:srgbClr val="0070C0"/>
                </a:solidFill>
              </a:rPr>
              <a:t>анок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66571" y="4595899"/>
            <a:ext cx="1723747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_</a:t>
            </a:r>
            <a:r>
              <a:rPr lang="uk-UA" sz="3200" b="1" dirty="0" err="1" smtClean="0">
                <a:solidFill>
                  <a:srgbClr val="0070C0"/>
                </a:solidFill>
              </a:rPr>
              <a:t>удзики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7343" y="4584470"/>
            <a:ext cx="44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2547" y="4522552"/>
            <a:ext cx="44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6481" y="4522551"/>
            <a:ext cx="44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3161" y="4595899"/>
            <a:ext cx="44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18255" r="37832" b="73891"/>
          <a:stretch/>
        </p:blipFill>
        <p:spPr>
          <a:xfrm>
            <a:off x="1296000" y="5256000"/>
            <a:ext cx="9828000" cy="97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96" t="19962" r="37094" b="69481"/>
          <a:stretch/>
        </p:blipFill>
        <p:spPr>
          <a:xfrm>
            <a:off x="1399577" y="5559396"/>
            <a:ext cx="1908313" cy="7354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26" t="35084" r="41775" b="54359"/>
          <a:stretch/>
        </p:blipFill>
        <p:spPr>
          <a:xfrm>
            <a:off x="3589498" y="5502974"/>
            <a:ext cx="4012098" cy="7354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49" t="51205" r="52612" b="38238"/>
          <a:stretch/>
        </p:blipFill>
        <p:spPr>
          <a:xfrm>
            <a:off x="7883204" y="5529578"/>
            <a:ext cx="2531167" cy="73549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108530" y="493443"/>
            <a:ext cx="8732066" cy="900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Запиши слова, </a:t>
            </a:r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ніс</a:t>
            </a:r>
            <a:r>
              <a:rPr lang="ru-RU" sz="2800" b="1" dirty="0">
                <a:solidFill>
                  <a:schemeClr val="bg1"/>
                </a:solidFill>
              </a:rPr>
              <a:t> Ґаджик. </a:t>
            </a:r>
            <a:r>
              <a:rPr lang="ru-RU" sz="2800" b="1" dirty="0" err="1" smtClean="0">
                <a:solidFill>
                  <a:schemeClr val="bg1"/>
                </a:solidFill>
              </a:rPr>
              <a:t>Побудуй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звукові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схеми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слів</a:t>
            </a:r>
            <a:r>
              <a:rPr lang="ru-RU" sz="2800" b="1" dirty="0" smtClean="0">
                <a:solidFill>
                  <a:schemeClr val="bg1"/>
                </a:solidFill>
              </a:rPr>
              <a:t>, у </a:t>
            </a:r>
            <a:r>
              <a:rPr lang="ru-RU" sz="2800" b="1" dirty="0" err="1" smtClean="0">
                <a:solidFill>
                  <a:schemeClr val="bg1"/>
                </a:solidFill>
              </a:rPr>
              <a:t>яких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звуків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менше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ніж</a:t>
            </a:r>
            <a:r>
              <a:rPr lang="ru-RU" sz="2800" b="1" dirty="0" smtClean="0">
                <a:solidFill>
                  <a:schemeClr val="bg1"/>
                </a:solidFill>
              </a:rPr>
              <a:t> букв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90780" y="5027168"/>
            <a:ext cx="1813352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– </a:t>
            </a:r>
            <a:r>
              <a:rPr lang="uk-UA" sz="3600" b="1" dirty="0" smtClean="0">
                <a:solidFill>
                  <a:srgbClr val="FF0000"/>
                </a:solidFill>
              </a:rPr>
              <a:t>о  </a:t>
            </a:r>
            <a:r>
              <a:rPr lang="uk-UA" sz="3600" b="1" dirty="0" smtClean="0">
                <a:solidFill>
                  <a:srgbClr val="0070C0"/>
                </a:solidFill>
              </a:rPr>
              <a:t>– </a:t>
            </a:r>
            <a:r>
              <a:rPr lang="uk-UA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9777" y="5021730"/>
            <a:ext cx="244105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– </a:t>
            </a:r>
            <a:r>
              <a:rPr lang="uk-UA" sz="3600" b="1" dirty="0" smtClean="0">
                <a:solidFill>
                  <a:srgbClr val="FF0000"/>
                </a:solidFill>
              </a:rPr>
              <a:t>о  </a:t>
            </a:r>
            <a:r>
              <a:rPr lang="uk-UA" sz="3600" b="1" dirty="0" smtClean="0">
                <a:solidFill>
                  <a:srgbClr val="0070C0"/>
                </a:solidFill>
              </a:rPr>
              <a:t>– </a:t>
            </a:r>
            <a:r>
              <a:rPr lang="uk-UA" sz="3600" b="1" dirty="0" smtClean="0">
                <a:solidFill>
                  <a:srgbClr val="FF0000"/>
                </a:solidFill>
              </a:rPr>
              <a:t>о  </a:t>
            </a:r>
            <a:r>
              <a:rPr lang="uk-UA" sz="3600" b="1" dirty="0" smtClean="0">
                <a:solidFill>
                  <a:srgbClr val="0070C0"/>
                </a:solidFill>
              </a:rPr>
              <a:t>– </a:t>
            </a:r>
            <a:r>
              <a:rPr lang="uk-UA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7189" r="39566" b="66037"/>
          <a:stretch/>
        </p:blipFill>
        <p:spPr>
          <a:xfrm>
            <a:off x="828000" y="2943364"/>
            <a:ext cx="9468000" cy="20758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4100" y="492701"/>
            <a:ext cx="9730809" cy="12623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Продовж </a:t>
            </a:r>
            <a:r>
              <a:rPr lang="ru-RU" sz="3600" b="1" dirty="0" err="1">
                <a:solidFill>
                  <a:schemeClr val="bg1"/>
                </a:solidFill>
              </a:rPr>
              <a:t>речення</a:t>
            </a:r>
            <a:r>
              <a:rPr lang="ru-RU" sz="3600" b="1" dirty="0">
                <a:solidFill>
                  <a:schemeClr val="bg1"/>
                </a:solidFill>
              </a:rPr>
              <a:t> одним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Ґаджикових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слів</a:t>
            </a:r>
            <a:r>
              <a:rPr lang="ru-RU" sz="3600" b="1" dirty="0">
                <a:solidFill>
                  <a:schemeClr val="bg1"/>
                </a:solidFill>
              </a:rPr>
              <a:t>. Запиши </a:t>
            </a:r>
            <a:r>
              <a:rPr lang="ru-RU" sz="3600" b="1" dirty="0" err="1">
                <a:solidFill>
                  <a:schemeClr val="bg1"/>
                </a:solidFill>
              </a:rPr>
              <a:t>його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57122" y="1951031"/>
            <a:ext cx="6757092" cy="8358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Тато</a:t>
            </a:r>
            <a:r>
              <a:rPr lang="ru-RU" sz="3200" b="1" dirty="0"/>
              <a:t> </a:t>
            </a:r>
            <a:r>
              <a:rPr lang="ru-RU" sz="3200" b="1" dirty="0" err="1"/>
              <a:t>подарував</a:t>
            </a:r>
            <a:r>
              <a:rPr lang="ru-RU" sz="3200" b="1" dirty="0"/>
              <a:t> </a:t>
            </a:r>
            <a:r>
              <a:rPr lang="ru-RU" sz="3200" b="1" dirty="0" err="1"/>
              <a:t>Наталі</a:t>
            </a:r>
            <a:r>
              <a:rPr lang="ru-RU" sz="3200" b="1" dirty="0"/>
              <a:t> … 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57122" y="1951032"/>
            <a:ext cx="6757091" cy="8358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Тато</a:t>
            </a:r>
            <a:r>
              <a:rPr lang="ru-RU" sz="3200" b="1" dirty="0"/>
              <a:t> </a:t>
            </a:r>
            <a:r>
              <a:rPr lang="ru-RU" sz="3200" b="1" dirty="0" err="1"/>
              <a:t>подарував</a:t>
            </a:r>
            <a:r>
              <a:rPr lang="ru-RU" sz="3200" b="1" dirty="0"/>
              <a:t> </a:t>
            </a:r>
            <a:r>
              <a:rPr lang="ru-RU" sz="3200" b="1" dirty="0" err="1"/>
              <a:t>Наталі</a:t>
            </a:r>
            <a:r>
              <a:rPr lang="ru-RU" sz="3200" b="1" dirty="0"/>
              <a:t> </a:t>
            </a:r>
            <a:r>
              <a:rPr lang="ru-RU" sz="3200" b="1" dirty="0" err="1" smtClean="0"/>
              <a:t>дзиґу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16" t="45641" r="35838" b="42422"/>
          <a:stretch/>
        </p:blipFill>
        <p:spPr>
          <a:xfrm>
            <a:off x="1450473" y="2943364"/>
            <a:ext cx="2024269" cy="8316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46" t="61314" r="27251" b="22688"/>
          <a:stretch/>
        </p:blipFill>
        <p:spPr>
          <a:xfrm>
            <a:off x="3736123" y="2943665"/>
            <a:ext cx="5771322" cy="11145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46" t="82020" r="53415" b="7423"/>
          <a:stretch/>
        </p:blipFill>
        <p:spPr>
          <a:xfrm>
            <a:off x="914052" y="4263887"/>
            <a:ext cx="2599576" cy="75537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171" y="4058220"/>
            <a:ext cx="2363260" cy="23632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776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9557" y="585473"/>
            <a:ext cx="8232857" cy="11473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вірш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Ігоря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Січовика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Підкресли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слова з буквою </a:t>
            </a:r>
            <a:r>
              <a:rPr lang="ru-RU" sz="3200" b="1" dirty="0" smtClean="0">
                <a:solidFill>
                  <a:schemeClr val="bg1"/>
                </a:solidFill>
              </a:rPr>
              <a:t>ґ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1763" y="1874076"/>
            <a:ext cx="4509524" cy="4396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71463"/>
            <a:r>
              <a:rPr lang="uk-UA" sz="3200" b="1" dirty="0"/>
              <a:t>Що за ґвалт зчинився</a:t>
            </a:r>
          </a:p>
          <a:p>
            <a:pPr indent="271463"/>
            <a:r>
              <a:rPr lang="uk-UA" sz="3200" b="1" dirty="0"/>
              <a:t>на подвір’ї зранку?</a:t>
            </a:r>
          </a:p>
          <a:p>
            <a:pPr indent="271463"/>
            <a:r>
              <a:rPr lang="uk-UA" sz="3200" b="1" dirty="0">
                <a:solidFill>
                  <a:srgbClr val="FFFF00"/>
                </a:solidFill>
              </a:rPr>
              <a:t>Загубила ґудзик</a:t>
            </a:r>
          </a:p>
          <a:p>
            <a:pPr indent="271463"/>
            <a:r>
              <a:rPr lang="uk-UA" sz="3200" b="1" dirty="0" smtClean="0">
                <a:solidFill>
                  <a:srgbClr val="FFFF00"/>
                </a:solidFill>
              </a:rPr>
              <a:t>Ґава </a:t>
            </a:r>
            <a:r>
              <a:rPr lang="uk-UA" sz="3200" b="1" dirty="0">
                <a:solidFill>
                  <a:srgbClr val="FFFF00"/>
                </a:solidFill>
              </a:rPr>
              <a:t>біля ґанку.</a:t>
            </a:r>
          </a:p>
          <a:p>
            <a:pPr indent="271463"/>
            <a:r>
              <a:rPr lang="uk-UA" sz="3200" b="1" dirty="0"/>
              <a:t>З гаража за нею</a:t>
            </a:r>
          </a:p>
          <a:p>
            <a:pPr indent="271463"/>
            <a:r>
              <a:rPr lang="uk-UA" sz="3200" b="1" dirty="0" smtClean="0"/>
              <a:t>Ґедзь </a:t>
            </a:r>
            <a:r>
              <a:rPr lang="uk-UA" sz="3200" b="1" dirty="0"/>
              <a:t>спостерігав</a:t>
            </a:r>
          </a:p>
          <a:p>
            <a:pPr indent="271463"/>
            <a:r>
              <a:rPr lang="uk-UA" sz="3200" b="1" dirty="0"/>
              <a:t>і порадив Ґаві</a:t>
            </a:r>
          </a:p>
          <a:p>
            <a:pPr indent="271463"/>
            <a:r>
              <a:rPr lang="uk-UA" sz="3200" b="1" dirty="0" smtClean="0"/>
              <a:t>не </a:t>
            </a:r>
            <a:r>
              <a:rPr lang="uk-UA" sz="3200" b="1" dirty="0"/>
              <a:t>ловити ґав.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750629" y="2601687"/>
            <a:ext cx="86399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11852" y="3570515"/>
            <a:ext cx="125871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627980" y="4088091"/>
            <a:ext cx="87771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77165" y="4072266"/>
            <a:ext cx="9212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88663" y="5030499"/>
            <a:ext cx="96196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26531" y="5497287"/>
            <a:ext cx="62935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560194" y="5998030"/>
            <a:ext cx="5620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7189" r="62415" b="65946"/>
          <a:stretch/>
        </p:blipFill>
        <p:spPr>
          <a:xfrm>
            <a:off x="629557" y="2605887"/>
            <a:ext cx="5616000" cy="208714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01" t="22502" r="30908" b="60554"/>
          <a:stretch/>
        </p:blipFill>
        <p:spPr>
          <a:xfrm>
            <a:off x="804296" y="2605887"/>
            <a:ext cx="5136528" cy="11230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01" t="39487" r="30908" b="42956"/>
          <a:stretch/>
        </p:blipFill>
        <p:spPr>
          <a:xfrm>
            <a:off x="804296" y="3570273"/>
            <a:ext cx="5136528" cy="116371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29557" y="1874076"/>
            <a:ext cx="5589693" cy="6462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Спиши виділене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Поділи слова з буквою ґ на склади.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7" name="AutoShape 2" descr="Вірші, загадки, чистомовки про гудз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fs01.vseosvita.ua/01002dso-db54/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333276"/>
            <a:ext cx="2309320" cy="155774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c.vseosvita.ua/000qg9-e451/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29" y="5866919"/>
            <a:ext cx="965485" cy="7532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/>
          <a:srcRect l="17159" t="34089" r="52135" b="32730"/>
          <a:stretch/>
        </p:blipFill>
        <p:spPr>
          <a:xfrm>
            <a:off x="1491993" y="4636664"/>
            <a:ext cx="3297348" cy="20042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2" name="Дуга 31"/>
          <p:cNvSpPr/>
          <p:nvPr/>
        </p:nvSpPr>
        <p:spPr>
          <a:xfrm rot="7618369">
            <a:off x="3487799" y="2472450"/>
            <a:ext cx="943893" cy="104013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8141276">
            <a:off x="4118294" y="1733617"/>
            <a:ext cx="1887031" cy="174453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7618369">
            <a:off x="535368" y="3426761"/>
            <a:ext cx="943893" cy="104013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7618369">
            <a:off x="1178461" y="3369075"/>
            <a:ext cx="943893" cy="104013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8559243">
            <a:off x="3376807" y="3088818"/>
            <a:ext cx="1656386" cy="137372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559243">
            <a:off x="4515546" y="3434778"/>
            <a:ext cx="1386535" cy="89258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0465" y="391651"/>
            <a:ext cx="10111944" cy="1165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Родзинка хоче підказати, де ґудзик. Для </a:t>
            </a:r>
            <a:r>
              <a:rPr lang="uk-UA" sz="2800" b="1" dirty="0" smtClean="0">
                <a:solidFill>
                  <a:schemeClr val="bg1"/>
                </a:solidFill>
              </a:rPr>
              <a:t>цього треба </a:t>
            </a:r>
            <a:r>
              <a:rPr lang="uk-UA" sz="2800" b="1" dirty="0">
                <a:solidFill>
                  <a:schemeClr val="bg1"/>
                </a:solidFill>
              </a:rPr>
              <a:t>розгадати її кросворд. Допоможи </a:t>
            </a:r>
            <a:r>
              <a:rPr lang="uk-UA" sz="2800" b="1" dirty="0" smtClean="0">
                <a:solidFill>
                  <a:schemeClr val="bg1"/>
                </a:solidFill>
              </a:rPr>
              <a:t>ґаві дістатися </a:t>
            </a:r>
            <a:r>
              <a:rPr lang="uk-UA" sz="2800" b="1" dirty="0">
                <a:solidFill>
                  <a:schemeClr val="bg1"/>
                </a:solidFill>
              </a:rPr>
              <a:t>до ґудзика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9681"/>
          <a:stretch/>
        </p:blipFill>
        <p:spPr>
          <a:xfrm>
            <a:off x="334360" y="1615439"/>
            <a:ext cx="2495926" cy="37028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47" y="3385458"/>
            <a:ext cx="7964662" cy="26669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621254" y="1615439"/>
            <a:ext cx="7372109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1. Друга </a:t>
            </a:r>
            <a:r>
              <a:rPr lang="ru-RU" sz="3200" b="1" dirty="0" err="1">
                <a:solidFill>
                  <a:srgbClr val="0070C0"/>
                </a:solidFill>
              </a:rPr>
              <a:t>Родзинки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звати</a:t>
            </a:r>
            <a:r>
              <a:rPr lang="ru-RU" sz="3200" b="1" dirty="0" smtClean="0">
                <a:solidFill>
                  <a:srgbClr val="0070C0"/>
                </a:solidFill>
              </a:rPr>
              <a:t> (Ґ д ж а и к).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2. </a:t>
            </a:r>
            <a:r>
              <a:rPr lang="ru-RU" sz="3200" b="1" dirty="0" err="1">
                <a:solidFill>
                  <a:srgbClr val="0070C0"/>
                </a:solidFill>
              </a:rPr>
              <a:t>Рослини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садять</a:t>
            </a:r>
            <a:r>
              <a:rPr lang="ru-RU" sz="3200" b="1" dirty="0">
                <a:solidFill>
                  <a:srgbClr val="0070C0"/>
                </a:solidFill>
              </a:rPr>
              <a:t> у </a:t>
            </a:r>
            <a:r>
              <a:rPr lang="ru-RU" sz="3200" b="1" dirty="0" err="1">
                <a:solidFill>
                  <a:srgbClr val="0070C0"/>
                </a:solidFill>
              </a:rPr>
              <a:t>родючий</a:t>
            </a:r>
            <a:r>
              <a:rPr lang="ru-RU" sz="3200" b="1" dirty="0">
                <a:solidFill>
                  <a:srgbClr val="0070C0"/>
                </a:solidFill>
              </a:rPr>
              <a:t> (р ґ у т н).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3. </a:t>
            </a:r>
            <a:r>
              <a:rPr lang="ru-RU" sz="3200" b="1" dirty="0" err="1">
                <a:solidFill>
                  <a:srgbClr val="0070C0"/>
                </a:solidFill>
              </a:rPr>
              <a:t>Ґудзика</a:t>
            </a:r>
            <a:r>
              <a:rPr lang="ru-RU" sz="3200" b="1" dirty="0">
                <a:solidFill>
                  <a:srgbClr val="0070C0"/>
                </a:solidFill>
              </a:rPr>
              <a:t> загубила (а в а ґ).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7657" y="5338284"/>
            <a:ext cx="398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 Ґ   а  д   ж  и  к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1672" y="4834164"/>
            <a:ext cx="291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 ґ   р  у   н   т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5791" y="4378277"/>
            <a:ext cx="256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 ґ   а   в  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868622" y="1995371"/>
            <a:ext cx="3146035" cy="3794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9692" y="589760"/>
            <a:ext cx="9606021" cy="11256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Вивчи </a:t>
            </a:r>
            <a:r>
              <a:rPr lang="ru-RU" sz="3200" b="1" dirty="0" err="1">
                <a:solidFill>
                  <a:schemeClr val="bg1"/>
                </a:solidFill>
              </a:rPr>
              <a:t>скоромовку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Позмагайся</a:t>
            </a:r>
            <a:r>
              <a:rPr lang="ru-RU" sz="3200" b="1" dirty="0">
                <a:solidFill>
                  <a:schemeClr val="bg1"/>
                </a:solidFill>
              </a:rPr>
              <a:t> з </a:t>
            </a:r>
            <a:r>
              <a:rPr lang="ru-RU" sz="3200" b="1" dirty="0" err="1">
                <a:solidFill>
                  <a:schemeClr val="bg1"/>
                </a:solidFill>
              </a:rPr>
              <a:t>друзями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хто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швидше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її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розкаже</a:t>
            </a:r>
            <a:r>
              <a:rPr lang="ru-RU" sz="3200" b="1" dirty="0">
                <a:solidFill>
                  <a:schemeClr val="bg1"/>
                </a:solidFill>
              </a:rPr>
              <a:t> й не </a:t>
            </a:r>
            <a:r>
              <a:rPr lang="ru-RU" sz="3200" b="1" dirty="0" err="1">
                <a:solidFill>
                  <a:schemeClr val="bg1"/>
                </a:solidFill>
              </a:rPr>
              <a:t>зіб’ється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9422" y="2055029"/>
            <a:ext cx="5029200" cy="31208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/>
              <a:t>Зготувала ґава</a:t>
            </a:r>
          </a:p>
          <a:p>
            <a:r>
              <a:rPr lang="ru-RU" sz="4500"/>
              <a:t>смачну запіканку.</a:t>
            </a:r>
          </a:p>
          <a:p>
            <a:r>
              <a:rPr lang="ru-RU" sz="4500"/>
              <a:t>Годувала ґава</a:t>
            </a:r>
          </a:p>
          <a:p>
            <a:r>
              <a:rPr lang="ru-RU" sz="4500"/>
              <a:t>ґавенят на ґанку.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1 клас\1. Навчання грамоти\1 УРОКИ 2023\2 Письмо\7 Післябукварний період\094 - Написання слів з буквою ґ\2024-03-18_193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2" y="2055029"/>
            <a:ext cx="3294794" cy="32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45070</TotalTime>
  <Words>399</Words>
  <Application>Microsoft Office PowerPoint</Application>
  <PresentationFormat>Произвольный</PresentationFormat>
  <Paragraphs>84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3004</cp:revision>
  <dcterms:created xsi:type="dcterms:W3CDTF">2018-01-05T16:38:53Z</dcterms:created>
  <dcterms:modified xsi:type="dcterms:W3CDTF">2024-03-19T08:15:59Z</dcterms:modified>
</cp:coreProperties>
</file>