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998" r:id="rId3"/>
    <p:sldId id="999" r:id="rId4"/>
    <p:sldId id="1000" r:id="rId5"/>
    <p:sldId id="986" r:id="rId6"/>
    <p:sldId id="979" r:id="rId7"/>
    <p:sldId id="995" r:id="rId8"/>
    <p:sldId id="997" r:id="rId9"/>
    <p:sldId id="1002" r:id="rId10"/>
    <p:sldId id="996" r:id="rId11"/>
    <p:sldId id="1003" r:id="rId12"/>
    <p:sldId id="100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  <a:srgbClr val="EF71CE"/>
    <a:srgbClr val="322ADA"/>
    <a:srgbClr val="E838BA"/>
    <a:srgbClr val="295FFF"/>
    <a:srgbClr val="463EDE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6552" y="4605933"/>
            <a:ext cx="901380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Робота з </a:t>
            </a:r>
            <a:r>
              <a:rPr lang="ru-RU" sz="4800" b="1" dirty="0" err="1" smtClean="0">
                <a:solidFill>
                  <a:schemeClr val="bg1"/>
                </a:solidFill>
              </a:rPr>
              <a:t>дитячою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книгою 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4920" y="1268965"/>
            <a:ext cx="3360715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 smtClean="0">
                <a:solidFill>
                  <a:schemeClr val="bg1"/>
                </a:solidFill>
              </a:rPr>
              <a:t>період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D:\1 клас\1. Навчання грамоти\1 УРОКИ 2023\1 Читання\7 Післябукварний період\094 - Робота з дитячою книгою\2024-03-20_163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83" y="888625"/>
            <a:ext cx="2341017" cy="342048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Утвори пестливі слова від слів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07376" y="1504103"/>
            <a:ext cx="2300986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джерело </a:t>
            </a:r>
            <a:r>
              <a:rPr lang="uk-UA" sz="3200" b="1" dirty="0" smtClean="0">
                <a:solidFill>
                  <a:schemeClr val="bg1"/>
                </a:solidFill>
              </a:rPr>
              <a:t>–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52779" y="1534458"/>
            <a:ext cx="2533904" cy="632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джерельце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8808" y="2315784"/>
            <a:ext cx="2289556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сніг –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52779" y="2337777"/>
            <a:ext cx="2095912" cy="632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сніжок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18805" y="3040965"/>
            <a:ext cx="2289559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лід </a:t>
            </a:r>
            <a:r>
              <a:rPr lang="uk-UA" sz="3200" b="1" dirty="0" smtClean="0">
                <a:solidFill>
                  <a:schemeClr val="bg1"/>
                </a:solidFill>
              </a:rPr>
              <a:t>–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63874" y="3040967"/>
            <a:ext cx="2095912" cy="632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льодок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8806" y="3792282"/>
            <a:ext cx="2289556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ріка </a:t>
            </a:r>
            <a:r>
              <a:rPr lang="uk-UA" sz="3200" b="1" dirty="0" smtClean="0">
                <a:solidFill>
                  <a:schemeClr val="bg1"/>
                </a:solidFill>
              </a:rPr>
              <a:t>–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68255" y="3792282"/>
            <a:ext cx="3603313" cy="632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річка, річечка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07376" y="4537879"/>
            <a:ext cx="2254382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хмара </a:t>
            </a:r>
            <a:r>
              <a:rPr lang="uk-UA" sz="3200" b="1" dirty="0" smtClean="0">
                <a:solidFill>
                  <a:schemeClr val="bg1"/>
                </a:solidFill>
              </a:rPr>
              <a:t>–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97535" y="4547671"/>
            <a:ext cx="3574033" cy="632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хмарка, хмаринка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2" descr="Капітошка&quot; - Літин КЗДО №1 ВЕСЕЛКА комунальний заклад дошкільної осві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" y="1446950"/>
            <a:ext cx="3720833" cy="382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58203" y="5408153"/>
            <a:ext cx="7622807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Перегляд мультфільму «</a:t>
            </a:r>
            <a:r>
              <a:rPr lang="uk-UA" sz="3200" b="1" dirty="0" err="1" smtClean="0">
                <a:solidFill>
                  <a:schemeClr val="bg1"/>
                </a:solidFill>
              </a:rPr>
              <a:t>Капітошка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0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1682" y="469231"/>
            <a:ext cx="8755124" cy="7994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1785" y="1578982"/>
            <a:ext cx="5541917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Про кого читали на </a:t>
            </a:r>
            <a:r>
              <a:rPr lang="uk-UA" sz="2800" b="1" dirty="0" err="1">
                <a:solidFill>
                  <a:srgbClr val="FFFF00"/>
                </a:solidFill>
              </a:rPr>
              <a:t>уроці</a:t>
            </a:r>
            <a:r>
              <a:rPr lang="uk-UA" sz="2800" b="1" dirty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Чому снігова баба перетворилася на озерце?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Який вид роботи на </a:t>
            </a:r>
            <a:r>
              <a:rPr lang="uk-UA" sz="2800" b="1" dirty="0" err="1" smtClean="0">
                <a:solidFill>
                  <a:srgbClr val="FFFF00"/>
                </a:solidFill>
              </a:rPr>
              <a:t>уроці</a:t>
            </a:r>
            <a:r>
              <a:rPr lang="uk-UA" sz="2800" b="1" dirty="0" smtClean="0">
                <a:solidFill>
                  <a:srgbClr val="FFFF00"/>
                </a:solidFill>
              </a:rPr>
              <a:t> сподобався найбільше? Чому?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    - робота з абеткою,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    - </a:t>
            </a:r>
            <a:r>
              <a:rPr lang="uk-UA" sz="2800" b="1" dirty="0" smtClean="0">
                <a:solidFill>
                  <a:srgbClr val="FFFF00"/>
                </a:solidFill>
              </a:rPr>
              <a:t> робота з ілюстрацією,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    - робота з текстом,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    - робота в зошиті,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    - утворення нових слів.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953702" y="1578983"/>
            <a:ext cx="3047798" cy="3676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318098" y="1578983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814" y="612687"/>
            <a:ext cx="8795336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«Ромашка»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474x/75/f3/60/75f360cb63b0064399699f92335725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333"/>
          <a:stretch/>
        </p:blipFill>
        <p:spPr bwMode="auto">
          <a:xfrm>
            <a:off x="8385988" y="2016167"/>
            <a:ext cx="2384897" cy="262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474x/83/b3/bd/83b3bd1cf1eba833481c0b476cf54e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3"/>
          <a:stretch/>
        </p:blipFill>
        <p:spPr bwMode="auto">
          <a:xfrm>
            <a:off x="1777931" y="2016166"/>
            <a:ext cx="2384896" cy="27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77" y="2016167"/>
            <a:ext cx="2253170" cy="273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011004" y="4914120"/>
            <a:ext cx="1918750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0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000" b="1" dirty="0" err="1" smtClean="0">
                <a:solidFill>
                  <a:schemeClr val="bg1"/>
                </a:solidFill>
              </a:rPr>
              <a:t>уроці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67380" y="4815047"/>
            <a:ext cx="2158067" cy="11237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Не </a:t>
            </a:r>
            <a:r>
              <a:rPr lang="ru-RU" sz="2000" b="1" dirty="0" err="1" smtClean="0">
                <a:solidFill>
                  <a:schemeClr val="bg1"/>
                </a:solidFill>
              </a:rPr>
              <a:t>всі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2000" b="1" dirty="0" smtClean="0">
                <a:solidFill>
                  <a:schemeClr val="bg1"/>
                </a:solidFill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</a:rPr>
              <a:t>уроці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зрозумів</a:t>
            </a:r>
            <a:r>
              <a:rPr lang="ru-RU" sz="2000" b="1" dirty="0" smtClean="0">
                <a:solidFill>
                  <a:schemeClr val="bg1"/>
                </a:solidFill>
              </a:rPr>
              <a:t>(ла)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85988" y="4815047"/>
            <a:ext cx="2248576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Не </a:t>
            </a:r>
            <a:r>
              <a:rPr lang="ru-RU" sz="20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0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000" b="1" dirty="0" err="1" smtClean="0">
                <a:solidFill>
                  <a:schemeClr val="bg1"/>
                </a:solidFill>
              </a:rPr>
              <a:t>уроці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3024" y="1406249"/>
            <a:ext cx="1000691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Отже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урок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закінчено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Подаруй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ромашку-смайлик,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оцінюючи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свою роботу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8093" y="463445"/>
            <a:ext cx="8938260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96205" y="2046042"/>
            <a:ext cx="5662785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Дзвенить струмочком 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рідна мова,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Усі слова знайомі в ній,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Але читати кожне слово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У мові правильно зумій.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20049" y="1286556"/>
            <a:ext cx="7152795" cy="648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Плесни у долоні, якщо ти …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20050" y="2807539"/>
            <a:ext cx="6017960" cy="58551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/>
              <a:t>2</a:t>
            </a:r>
            <a:r>
              <a:rPr lang="uk-UA" sz="2800" dirty="0"/>
              <a:t>) </a:t>
            </a:r>
            <a:r>
              <a:rPr lang="uk-UA" sz="2800" dirty="0" smtClean="0"/>
              <a:t>вмієш </a:t>
            </a:r>
            <a:r>
              <a:rPr lang="uk-UA" sz="2800" dirty="0" smtClean="0"/>
              <a:t>стрибати на одній </a:t>
            </a:r>
            <a:r>
              <a:rPr lang="uk-UA" sz="2800" dirty="0" err="1" smtClean="0"/>
              <a:t>нозіати</a:t>
            </a:r>
            <a:r>
              <a:rPr lang="uk-UA" sz="2800" dirty="0" smtClean="0"/>
              <a:t>;</a:t>
            </a:r>
            <a:endParaRPr lang="ru-RU" sz="2800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20050" y="3586436"/>
            <a:ext cx="4143441" cy="575500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/>
              <a:t>3</a:t>
            </a:r>
            <a:r>
              <a:rPr lang="uk-UA" sz="2800" dirty="0"/>
              <a:t>) </a:t>
            </a:r>
            <a:r>
              <a:rPr lang="uk-UA" sz="2800" dirty="0" smtClean="0"/>
              <a:t>любиш морозиво;</a:t>
            </a:r>
            <a:endParaRPr lang="ru-RU" sz="2800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20048" y="4436710"/>
            <a:ext cx="4143443" cy="563119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/>
              <a:t>4</a:t>
            </a:r>
            <a:r>
              <a:rPr lang="uk-UA" sz="2800" dirty="0"/>
              <a:t>) </a:t>
            </a:r>
            <a:r>
              <a:rPr lang="uk-UA" sz="2800" dirty="0" smtClean="0"/>
              <a:t>маєш гарний </a:t>
            </a:r>
            <a:r>
              <a:rPr lang="uk-UA" sz="2800" dirty="0"/>
              <a:t>настрій</a:t>
            </a:r>
            <a:r>
              <a:rPr lang="uk-UA" sz="2800" dirty="0" smtClean="0"/>
              <a:t>;</a:t>
            </a:r>
            <a:endParaRPr lang="ru-RU" sz="2800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20051" y="5229200"/>
            <a:ext cx="6017960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/>
              <a:t>5</a:t>
            </a:r>
            <a:r>
              <a:rPr lang="uk-UA" sz="2800" dirty="0"/>
              <a:t>) </a:t>
            </a:r>
            <a:r>
              <a:rPr lang="uk-UA" sz="2800" dirty="0" smtClean="0"/>
              <a:t>Твоя Батьківщина – Україна.</a:t>
            </a:r>
            <a:endParaRPr lang="ru-RU" sz="2800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20049" y="2046042"/>
            <a:ext cx="4143442" cy="597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/>
              <a:t>1</a:t>
            </a:r>
            <a:r>
              <a:rPr lang="uk-UA" sz="2800" dirty="0"/>
              <a:t>) </a:t>
            </a:r>
            <a:r>
              <a:rPr lang="uk-UA" sz="2800" dirty="0" smtClean="0"/>
              <a:t>маєш </a:t>
            </a:r>
            <a:r>
              <a:rPr lang="uk-UA" sz="2800" dirty="0" smtClean="0"/>
              <a:t>коротке волосся;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535" y="1360967"/>
            <a:ext cx="2380137" cy="447674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06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799" y="1339068"/>
            <a:ext cx="5116024" cy="5354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таке абетка?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425" t="1504" r="9826" b="9043"/>
          <a:stretch/>
        </p:blipFill>
        <p:spPr>
          <a:xfrm>
            <a:off x="5989319" y="1384786"/>
            <a:ext cx="5392503" cy="473148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838227" y="503956"/>
            <a:ext cx="8732066" cy="799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Алфавіт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797" y="5200504"/>
            <a:ext cx="5033473" cy="90297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Щоб 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розташувати слова за абеткою, її треба знати напам’ять.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799" y="1885950"/>
            <a:ext cx="5116023" cy="891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Абетка – це букви, розташовані в певному порядку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799" y="2777488"/>
            <a:ext cx="5116024" cy="605792"/>
          </a:xfrm>
          <a:prstGeom prst="rect">
            <a:avLst/>
          </a:prstGeom>
          <a:solidFill>
            <a:srgbClr val="EF71CE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Яка буква стоїть після букви </a:t>
            </a:r>
            <a:r>
              <a:rPr lang="uk-UA" sz="2400" b="1" dirty="0" smtClean="0">
                <a:solidFill>
                  <a:schemeClr val="bg1"/>
                </a:solidFill>
              </a:rPr>
              <a:t>Ж, К, Х?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799" y="3371922"/>
            <a:ext cx="5116024" cy="605718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Яка буква стоїть перед </a:t>
            </a:r>
            <a:r>
              <a:rPr lang="uk-UA" sz="2400" b="1" dirty="0" smtClean="0">
                <a:solidFill>
                  <a:schemeClr val="bg1"/>
                </a:solidFill>
              </a:rPr>
              <a:t>Д, Н, Щ, Т?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797" y="3977640"/>
            <a:ext cx="5116025" cy="12342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слово треба поставити за абеткою раніше: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дощ </a:t>
            </a:r>
            <a:r>
              <a:rPr lang="uk-UA" sz="2400" b="1" dirty="0"/>
              <a:t>– </a:t>
            </a:r>
            <a:r>
              <a:rPr lang="uk-UA" sz="2400" b="1" dirty="0" smtClean="0"/>
              <a:t>сніг, Тимур </a:t>
            </a:r>
            <a:r>
              <a:rPr lang="uk-UA" sz="2400" b="1" dirty="0" smtClean="0"/>
              <a:t>– </a:t>
            </a:r>
            <a:r>
              <a:rPr lang="uk-UA" sz="2400" b="1" dirty="0" smtClean="0"/>
              <a:t>Тетяна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3434" y="405924"/>
            <a:ext cx="8732066" cy="7142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Розкажи</a:t>
            </a:r>
            <a:r>
              <a:rPr lang="ru-RU" sz="3600" b="1" dirty="0" smtClean="0">
                <a:solidFill>
                  <a:schemeClr val="bg1"/>
                </a:solidFill>
              </a:rPr>
              <a:t>, про </a:t>
            </a:r>
            <a:r>
              <a:rPr lang="ru-RU" sz="3600" b="1" dirty="0" err="1" smtClean="0">
                <a:solidFill>
                  <a:schemeClr val="bg1"/>
                </a:solidFill>
              </a:rPr>
              <a:t>що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йдеться</a:t>
            </a:r>
            <a:r>
              <a:rPr lang="ru-RU" sz="3600" b="1" dirty="0" smtClean="0">
                <a:solidFill>
                  <a:schemeClr val="bg1"/>
                </a:solidFill>
              </a:rPr>
              <a:t> в </a:t>
            </a:r>
            <a:r>
              <a:rPr lang="ru-RU" sz="3600" b="1" dirty="0" err="1" smtClean="0">
                <a:solidFill>
                  <a:schemeClr val="bg1"/>
                </a:solidFill>
              </a:rPr>
              <a:t>тексті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4098" y="1030303"/>
            <a:ext cx="10469881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Папужка</a:t>
            </a:r>
            <a:endParaRPr lang="uk-UA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     Тато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відкрив дверці клітки, і папужка вилетів у кімнату.</a:t>
            </a:r>
          </a:p>
          <a:p>
            <a:pPr algn="just"/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     Він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весело закричав і сів на шафу. Потім перелетів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на вікно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і довго спостерігав, як стрибають горобці по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гілках дерева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     —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Тату, а як ти його зловиш, щоб знову посадити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в клітку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? — запитав Тарасик.</a:t>
            </a:r>
          </a:p>
          <a:p>
            <a:pPr algn="just"/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     —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Е, синку, щоб тварини тебе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слухались, треба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хитрощі знати. Я папужку випустив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голодним. А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тепер </a:t>
            </a:r>
            <a:r>
              <a:rPr lang="uk-UA" sz="2600" b="1" dirty="0" err="1">
                <a:solidFill>
                  <a:schemeClr val="accent2">
                    <a:lumMod val="75000"/>
                  </a:schemeClr>
                </a:solidFill>
              </a:rPr>
              <a:t>приберу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 клітку, </a:t>
            </a:r>
            <a:r>
              <a:rPr lang="uk-UA" sz="2600" b="1" dirty="0" err="1">
                <a:solidFill>
                  <a:schemeClr val="accent2">
                    <a:lumMod val="75000"/>
                  </a:schemeClr>
                </a:solidFill>
              </a:rPr>
              <a:t>насиплю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 корму в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годівничку, наллю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чистої водички, і він сам полетить у клітку,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— розповідав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тато.</a:t>
            </a:r>
          </a:p>
          <a:p>
            <a:pPr algn="just"/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     Так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і сталося. Папужка, хоч і спостерігав за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горобцями, а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й свою клітку не залишав без уваги. Тільки-но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тато насипав вівса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в годівничку, папужка злетів з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 вікна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— і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</a:rPr>
              <a:t>в клітку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</a:rPr>
              <a:t>. А тато закрив дверці.</a:t>
            </a:r>
          </a:p>
          <a:p>
            <a:pPr algn="r"/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</a:rPr>
              <a:t>За Людмилою Борщевською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2030" y="1754141"/>
            <a:ext cx="6149340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удосконалимо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читати текст,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відповідати на питання до тексту, утворювати пестливі слова.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Надрукуємо слова за абеткою, зробимо звуковий аналіз слів, поділимо слова на склади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1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3996" y="510470"/>
            <a:ext cx="8732066" cy="6838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Входження в картину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530609" y="1618296"/>
            <a:ext cx="1951101" cy="398606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кутник: округлені кути 6">
            <a:extLst>
              <a:ext uri="{FF2B5EF4-FFF2-40B4-BE49-F238E27FC236}">
                <a16:creationId xmlns="" xmlns:a16="http://schemas.microsoft.com/office/drawing/2014/main" id="{82EE71A2-5B11-4F4E-AE96-039F9C5E3212}"/>
              </a:ext>
            </a:extLst>
          </p:cNvPr>
          <p:cNvSpPr/>
          <p:nvPr/>
        </p:nvSpPr>
        <p:spPr>
          <a:xfrm>
            <a:off x="2697480" y="1618296"/>
            <a:ext cx="5280660" cy="401669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rgbClr val="0070C0"/>
                </a:solidFill>
              </a:rPr>
              <a:t>Розглянь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ілюстрацію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Яка пора року, на твою думку, </a:t>
            </a:r>
            <a:r>
              <a:rPr lang="ru-RU" sz="2800" b="1" dirty="0" err="1" smtClean="0">
                <a:solidFill>
                  <a:srgbClr val="0070C0"/>
                </a:solidFill>
              </a:rPr>
              <a:t>зображена</a:t>
            </a:r>
            <a:r>
              <a:rPr lang="ru-RU" sz="2800" b="1" dirty="0" smtClean="0">
                <a:solidFill>
                  <a:srgbClr val="0070C0"/>
                </a:solidFill>
              </a:rPr>
              <a:t>? Доведи свою думку.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70C0"/>
                </a:solidFill>
              </a:rPr>
              <a:t>Що </a:t>
            </a:r>
            <a:r>
              <a:rPr lang="uk-UA" sz="2800" b="1" dirty="0" smtClean="0">
                <a:solidFill>
                  <a:srgbClr val="0070C0"/>
                </a:solidFill>
              </a:rPr>
              <a:t>здивувало дітей?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70C0"/>
                </a:solidFill>
              </a:rPr>
              <a:t>Що залишилося від снігової баби?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70C0"/>
                </a:solidFill>
              </a:rPr>
              <a:t>Чи любиш ти ліпити снігову бабу?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D:\1 клас\1. Навчання грамоти\1 УРОКИ 2023\1 Читання\7 Післябукварний період\094 - Робота з дитячою книгою\2024-03-20_163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1336762"/>
            <a:ext cx="3249930" cy="474850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11580" y="582906"/>
            <a:ext cx="9726930" cy="11658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Прочитай текст Марії Бабенко. </a:t>
            </a:r>
          </a:p>
          <a:p>
            <a:pPr algn="ctr"/>
            <a:r>
              <a:rPr lang="uk-UA" sz="3600" b="1" dirty="0" smtClean="0"/>
              <a:t>Придумай заголовок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1 клас\1. Навчання грамоти\1 УРОКИ 2023\1 Читання\7 Післябукварний період\094 - Робота з дитячою книгою\2024-03-20_163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94" y="1748790"/>
            <a:ext cx="9372495" cy="46367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392953" y="1150572"/>
            <a:ext cx="5364184" cy="582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Озерце з капелюхом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Вправа «Запитання до тексту»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49292" y="1754141"/>
            <a:ext cx="6363488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Яка пора року настала?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Що сталося зі сніговою бабою?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Чому вона розтанула?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Що від неї залишилося?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Прочитай, як Петрик втішав хлопчиків.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В яких станах зображена вода?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err="1">
                <a:solidFill>
                  <a:schemeClr val="bg1"/>
                </a:solidFill>
              </a:rPr>
              <a:t>Перекажи</a:t>
            </a:r>
            <a:r>
              <a:rPr lang="uk-UA" sz="2800" b="1" dirty="0">
                <a:solidFill>
                  <a:schemeClr val="bg1"/>
                </a:solidFill>
              </a:rPr>
              <a:t> коротко текст про снігову </a:t>
            </a:r>
            <a:r>
              <a:rPr lang="uk-UA" sz="2800" b="1" dirty="0" smtClean="0">
                <a:solidFill>
                  <a:schemeClr val="bg1"/>
                </a:solidFill>
              </a:rPr>
              <a:t>бабу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l="7425" t="1504" r="9826" b="9043"/>
          <a:stretch/>
        </p:blipFill>
        <p:spPr>
          <a:xfrm>
            <a:off x="7049795" y="1491084"/>
            <a:ext cx="4332028" cy="380100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9350" y="560045"/>
            <a:ext cx="9712269" cy="8001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леточка тетрадная - 78 фо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3070" r="37469" b="78288"/>
          <a:stretch/>
        </p:blipFill>
        <p:spPr bwMode="auto">
          <a:xfrm>
            <a:off x="804657" y="3592936"/>
            <a:ext cx="6120000" cy="169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  <p:sp>
        <p:nvSpPr>
          <p:cNvPr id="23" name="TextBox 22"/>
          <p:cNvSpPr txBox="1"/>
          <p:nvPr/>
        </p:nvSpPr>
        <p:spPr>
          <a:xfrm>
            <a:off x="1050599" y="3702317"/>
            <a:ext cx="251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Джерело,</a:t>
            </a:r>
            <a:endParaRPr lang="uk-UA" sz="4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7826" y="3702764"/>
            <a:ext cx="113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лід ,    </a:t>
            </a:r>
            <a:endParaRPr lang="uk-UA" sz="40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3965" y="4377134"/>
            <a:ext cx="135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сніг,</a:t>
            </a:r>
            <a:endParaRPr lang="uk-UA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8235" y="3705523"/>
            <a:ext cx="136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ріка,</a:t>
            </a:r>
            <a:endParaRPr lang="uk-UA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6765" y="3463252"/>
            <a:ext cx="2187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4427" y="1491084"/>
            <a:ext cx="522065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слова. Що їх об’єднує? Надрукуй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їх назви за абеткою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656" y="5342454"/>
            <a:ext cx="865938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Побудуй звукову схему слова, </a:t>
            </a:r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 smtClean="0">
                <a:solidFill>
                  <a:schemeClr val="bg1"/>
                </a:solidFill>
              </a:rPr>
              <a:t>якому звуків менше, ніж букв. Поясни, чому</a:t>
            </a:r>
            <a:r>
              <a:rPr lang="uk-UA" sz="2400" b="1" dirty="0" smtClean="0">
                <a:solidFill>
                  <a:schemeClr val="bg1"/>
                </a:solidFill>
              </a:rPr>
              <a:t>. Поділи слова на склади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9738" y="2319234"/>
            <a:ext cx="9900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л</a:t>
            </a:r>
            <a:r>
              <a:rPr lang="uk-UA" sz="3200" b="1" dirty="0" smtClean="0">
                <a:solidFill>
                  <a:schemeClr val="bg1"/>
                </a:solidFill>
              </a:rPr>
              <a:t>ід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9738" y="2884686"/>
            <a:ext cx="10301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ніг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3749" y="4377134"/>
            <a:ext cx="190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хмара. </a:t>
            </a:r>
            <a:endParaRPr lang="uk-UA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9350" y="2336458"/>
            <a:ext cx="11703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</a:t>
            </a:r>
            <a:r>
              <a:rPr lang="uk-UA" sz="3200" b="1" dirty="0" smtClean="0">
                <a:solidFill>
                  <a:schemeClr val="bg1"/>
                </a:solidFill>
              </a:rPr>
              <a:t>іка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1865" y="2336458"/>
            <a:ext cx="14732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х</a:t>
            </a:r>
            <a:r>
              <a:rPr lang="uk-UA" sz="3200" b="1" dirty="0" smtClean="0">
                <a:solidFill>
                  <a:schemeClr val="bg1"/>
                </a:solidFill>
              </a:rPr>
              <a:t>мара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4427" y="2897014"/>
            <a:ext cx="19156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жерело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rot="9827894">
            <a:off x="1094115" y="3632583"/>
            <a:ext cx="2105757" cy="65715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9239643">
            <a:off x="2127296" y="3762020"/>
            <a:ext cx="926953" cy="56788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9238592">
            <a:off x="2621564" y="3729518"/>
            <a:ext cx="1144031" cy="50838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9538938">
            <a:off x="3901252" y="3631453"/>
            <a:ext cx="1476590" cy="73187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9239643">
            <a:off x="5185869" y="3828428"/>
            <a:ext cx="1003665" cy="466782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9239643">
            <a:off x="5708639" y="3769820"/>
            <a:ext cx="1116010" cy="552284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9528548">
            <a:off x="1226377" y="4327390"/>
            <a:ext cx="1649824" cy="67428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9827894">
            <a:off x="2564044" y="4284255"/>
            <a:ext cx="2148451" cy="71487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9239643">
            <a:off x="3588975" y="4442765"/>
            <a:ext cx="1116010" cy="552284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  <p:bldP spid="14" grpId="0"/>
      <p:bldP spid="15" grpId="0"/>
      <p:bldP spid="12" grpId="0" animBg="1"/>
      <p:bldP spid="21" grpId="0"/>
      <p:bldP spid="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53404</TotalTime>
  <Words>607</Words>
  <Application>Microsoft Office PowerPoint</Application>
  <PresentationFormat>Произвольный</PresentationFormat>
  <Paragraphs>99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«Ромашка»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3460</cp:revision>
  <dcterms:created xsi:type="dcterms:W3CDTF">2018-01-05T16:38:53Z</dcterms:created>
  <dcterms:modified xsi:type="dcterms:W3CDTF">2024-03-20T16:15:34Z</dcterms:modified>
</cp:coreProperties>
</file>