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339" r:id="rId3"/>
    <p:sldId id="1634" r:id="rId4"/>
    <p:sldId id="1778" r:id="rId5"/>
    <p:sldId id="1431" r:id="rId6"/>
    <p:sldId id="1688" r:id="rId7"/>
    <p:sldId id="1788" r:id="rId8"/>
    <p:sldId id="1789" r:id="rId9"/>
    <p:sldId id="1771" r:id="rId10"/>
    <p:sldId id="1790" r:id="rId11"/>
    <p:sldId id="1791" r:id="rId12"/>
    <p:sldId id="1711" r:id="rId13"/>
    <p:sldId id="1528" r:id="rId14"/>
    <p:sldId id="1799" r:id="rId15"/>
    <p:sldId id="1797" r:id="rId16"/>
    <p:sldId id="1798" r:id="rId17"/>
    <p:sldId id="1440" r:id="rId18"/>
    <p:sldId id="151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1168AD-DE70-4609-8084-6B013F293A82}">
          <p14:sldIdLst>
            <p14:sldId id="258"/>
            <p14:sldId id="339"/>
            <p14:sldId id="1634"/>
            <p14:sldId id="1778"/>
            <p14:sldId id="1431"/>
            <p14:sldId id="1688"/>
            <p14:sldId id="1788"/>
            <p14:sldId id="1789"/>
            <p14:sldId id="1771"/>
            <p14:sldId id="1790"/>
            <p14:sldId id="1791"/>
            <p14:sldId id="1711"/>
            <p14:sldId id="1528"/>
            <p14:sldId id="1799"/>
            <p14:sldId id="1797"/>
            <p14:sldId id="1798"/>
            <p14:sldId id="1440"/>
            <p14:sldId id="1519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FF"/>
    <a:srgbClr val="FFB7FF"/>
    <a:srgbClr val="354B80"/>
    <a:srgbClr val="FF3300"/>
    <a:srgbClr val="FF3399"/>
    <a:srgbClr val="99FFCC"/>
    <a:srgbClr val="CCFF66"/>
    <a:srgbClr val="FF99FF"/>
    <a:srgbClr val="ECDAB2"/>
    <a:srgbClr val="E6C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5274" autoAdjust="0"/>
  </p:normalViewPr>
  <p:slideViewPr>
    <p:cSldViewPr snapToGrid="0">
      <p:cViewPr varScale="1">
        <p:scale>
          <a:sx n="85" d="100"/>
          <a:sy n="85" d="100"/>
        </p:scale>
        <p:origin x="-510" y="-78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8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microsoft.com/office/2007/relationships/hdphoto" Target="../media/hdphoto7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hyperlink" Target="https://learningapps.org/watch?v=p4wiigdj322" TargetMode="Externa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17A8A23-690A-E4F8-8ED3-AF0636624CB4}"/>
              </a:ext>
            </a:extLst>
          </p:cNvPr>
          <p:cNvSpPr txBox="1"/>
          <p:nvPr/>
        </p:nvSpPr>
        <p:spPr>
          <a:xfrm>
            <a:off x="1371601" y="4825717"/>
            <a:ext cx="9568541" cy="102155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chemeClr val="bg1"/>
                </a:solidFill>
              </a:rPr>
              <a:t>Лічба десятками. Круглі числа</a:t>
            </a:r>
            <a:endParaRPr lang="uk-UA" sz="54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Молодой мальчик использует ноутбук для обучения">
            <a:extLst>
              <a:ext uri="{FF2B5EF4-FFF2-40B4-BE49-F238E27FC236}">
                <a16:creationId xmlns:a16="http://schemas.microsoft.com/office/drawing/2014/main" xmlns="" id="{CD287D6B-F6E1-6E79-7466-F5BF713B4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811" y="1241560"/>
            <a:ext cx="2629824" cy="3253497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794143" y="1328107"/>
            <a:ext cx="3049321" cy="282630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Розділ </a:t>
            </a:r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r>
              <a:rPr lang="uk-UA" sz="32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Числа 11-20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</a:t>
            </a:r>
            <a:r>
              <a:rPr lang="uk-UA" sz="3200" b="1" dirty="0" smtClean="0">
                <a:solidFill>
                  <a:schemeClr val="bg1"/>
                </a:solidFill>
              </a:rPr>
              <a:t>95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Mr Peabody Stickers | Redbubble">
            <a:extLst>
              <a:ext uri="{FF2B5EF4-FFF2-40B4-BE49-F238E27FC236}">
                <a16:creationId xmlns:a16="http://schemas.microsoft.com/office/drawing/2014/main" xmlns="" id="{9D53DC38-DBF2-38F3-38E0-475C2BB88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78257" y="3029312"/>
            <a:ext cx="2118534" cy="31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кутник: округлені кути 47">
            <a:extLst>
              <a:ext uri="{FF2B5EF4-FFF2-40B4-BE49-F238E27FC236}">
                <a16:creationId xmlns:a16="http://schemas.microsoft.com/office/drawing/2014/main" xmlns="" id="{83531B01-7D0F-0AF2-11EA-CBEFA50059FC}"/>
              </a:ext>
            </a:extLst>
          </p:cNvPr>
          <p:cNvSpPr/>
          <p:nvPr/>
        </p:nvSpPr>
        <p:spPr>
          <a:xfrm>
            <a:off x="4516581" y="1133129"/>
            <a:ext cx="7185891" cy="1130672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Прямокутник: округлені кути 32">
            <a:extLst>
              <a:ext uri="{FF2B5EF4-FFF2-40B4-BE49-F238E27FC236}">
                <a16:creationId xmlns:a16="http://schemas.microsoft.com/office/drawing/2014/main" xmlns="" id="{C945C860-9899-EC5E-E203-05B6E368512D}"/>
              </a:ext>
            </a:extLst>
          </p:cNvPr>
          <p:cNvSpPr/>
          <p:nvPr/>
        </p:nvSpPr>
        <p:spPr>
          <a:xfrm>
            <a:off x="4516581" y="2507382"/>
            <a:ext cx="7185891" cy="1130672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4" name="Прямокутник: округлені кути 33">
            <a:extLst>
              <a:ext uri="{FF2B5EF4-FFF2-40B4-BE49-F238E27FC236}">
                <a16:creationId xmlns:a16="http://schemas.microsoft.com/office/drawing/2014/main" xmlns="" id="{41DCB6E5-BDBF-CE0F-3B32-61EBB85FC9AD}"/>
              </a:ext>
            </a:extLst>
          </p:cNvPr>
          <p:cNvSpPr/>
          <p:nvPr/>
        </p:nvSpPr>
        <p:spPr>
          <a:xfrm>
            <a:off x="4516581" y="3986264"/>
            <a:ext cx="7185891" cy="1130672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0EEC8017-5E09-9AA0-7028-3B0283B670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4682507" y="1326694"/>
            <a:ext cx="581442" cy="850945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0B34464C-A3F8-075E-2386-E96E7E6979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5323259" y="1326694"/>
            <a:ext cx="581442" cy="85094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B302250-7B09-C9EB-0DAC-7E92D558E5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5964011" y="1326694"/>
            <a:ext cx="581442" cy="85094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3D429310-5CC0-80F3-117A-7547F101FA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6604763" y="1326694"/>
            <a:ext cx="581442" cy="85094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F270B480-1F12-D72C-3B9D-525E3BA823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7245515" y="1326694"/>
            <a:ext cx="581442" cy="85094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77170050-A3B7-72D9-1EFD-95BA49F3AC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8242452" y="1326694"/>
            <a:ext cx="581442" cy="85094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2F14115-7999-59C2-01C7-3CAF796B40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8883204" y="1326694"/>
            <a:ext cx="581442" cy="85094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602C7668-847B-A68D-3D30-5A19B061B9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9523956" y="1326694"/>
            <a:ext cx="581442" cy="85094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E603F7A7-9239-8322-7F5A-E2225AB9B5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10164708" y="1326694"/>
            <a:ext cx="581442" cy="85094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69BFCB57-ED76-D085-542B-D9358D08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10805460" y="1326694"/>
            <a:ext cx="581442" cy="85094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1416D3A2-49FF-CD7D-E431-A2FABC11CC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4682507" y="2666290"/>
            <a:ext cx="581442" cy="85094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346535FE-FE41-8EED-4EFD-EE44BAC6FC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5323259" y="2666290"/>
            <a:ext cx="581442" cy="850945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DD9EE3A0-DF5E-BB71-B60D-F457A29F23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5964011" y="2666290"/>
            <a:ext cx="581442" cy="85094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171E48B5-0564-4D1C-9F55-B9A989CCB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6604763" y="2666290"/>
            <a:ext cx="581442" cy="85094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39757F66-6AD6-00DF-5BC3-EBDDD8AEEE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7245515" y="2666290"/>
            <a:ext cx="581442" cy="85094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E010B6A9-4313-7825-8275-0DC10082B1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8242452" y="2666290"/>
            <a:ext cx="581442" cy="850945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1D802F7C-356D-574F-5240-859EFFA844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8883204" y="2666290"/>
            <a:ext cx="581442" cy="850945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51BA85BB-63C7-23E2-0898-83DFF841BD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9523956" y="2666290"/>
            <a:ext cx="581442" cy="85094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3799BFC4-714B-B488-E858-2CD6E14031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10164708" y="2666290"/>
            <a:ext cx="581442" cy="850945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933CE90C-C4D1-F738-CAE1-D9279F2164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10805460" y="2666290"/>
            <a:ext cx="581442" cy="85094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631D0776-7321-EB81-F618-3B9328277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4682507" y="4097004"/>
            <a:ext cx="581442" cy="85094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03D10AEE-549F-1300-A2AE-7FB115BF4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5323259" y="4097004"/>
            <a:ext cx="581442" cy="85094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59FFABA7-8BF1-A534-0005-7D8B7D755A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5964011" y="4097004"/>
            <a:ext cx="581442" cy="85094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08CBDDFD-F193-42E9-75ED-D0ED22D8D4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6604763" y="4097004"/>
            <a:ext cx="581442" cy="850945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24CD376F-0406-3E2F-5D5D-65EDEEFAD3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7245515" y="4097004"/>
            <a:ext cx="581442" cy="85094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A34FFB0C-DBBC-C342-AC4A-B559E78A5B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8242452" y="4097004"/>
            <a:ext cx="581442" cy="850945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A0AEA0A2-D23B-C793-2219-62820D9E9F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8883204" y="4097004"/>
            <a:ext cx="581442" cy="850945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xmlns="" id="{6AED9EC7-2FEB-A4FB-1425-D134EB1E1D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9523956" y="4097004"/>
            <a:ext cx="581442" cy="850945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xmlns="" id="{AB91C038-D1C2-15D5-9AAC-A40E386475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10164708" y="4097004"/>
            <a:ext cx="581442" cy="850945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3B7443B7-E66D-3870-4DD1-DDA1ADC8D7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10805460" y="4097004"/>
            <a:ext cx="581442" cy="850945"/>
          </a:xfrm>
          <a:prstGeom prst="rect">
            <a:avLst/>
          </a:prstGeom>
        </p:spPr>
      </p:pic>
      <p:sp>
        <p:nvSpPr>
          <p:cNvPr id="85" name="Прямокутник: округлені кути 33">
            <a:extLst>
              <a:ext uri="{FF2B5EF4-FFF2-40B4-BE49-F238E27FC236}">
                <a16:creationId xmlns:a16="http://schemas.microsoft.com/office/drawing/2014/main" xmlns="" id="{41DCB6E5-BDBF-CE0F-3B32-61EBB85FC9AD}"/>
              </a:ext>
            </a:extLst>
          </p:cNvPr>
          <p:cNvSpPr/>
          <p:nvPr/>
        </p:nvSpPr>
        <p:spPr>
          <a:xfrm>
            <a:off x="4516581" y="5465146"/>
            <a:ext cx="7185891" cy="1130672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xmlns="" id="{631D0776-7321-EB81-F618-3B9328277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4682507" y="5575886"/>
            <a:ext cx="581442" cy="850945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xmlns="" id="{03D10AEE-549F-1300-A2AE-7FB115BF4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5323259" y="5575886"/>
            <a:ext cx="581442" cy="850945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xmlns="" id="{59FFABA7-8BF1-A534-0005-7D8B7D755A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5964011" y="5575886"/>
            <a:ext cx="581442" cy="850945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xmlns="" id="{08CBDDFD-F193-42E9-75ED-D0ED22D8D4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6604763" y="5575886"/>
            <a:ext cx="581442" cy="850945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xmlns="" id="{24CD376F-0406-3E2F-5D5D-65EDEEFAD3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7245515" y="5575886"/>
            <a:ext cx="581442" cy="850945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xmlns="" id="{A34FFB0C-DBBC-C342-AC4A-B559E78A5B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8242452" y="5575886"/>
            <a:ext cx="581442" cy="85094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A0AEA0A2-D23B-C793-2219-62820D9E9F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8883204" y="5575886"/>
            <a:ext cx="581442" cy="850945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6AED9EC7-2FEB-A4FB-1425-D134EB1E1D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9523956" y="5575886"/>
            <a:ext cx="581442" cy="850945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AB91C038-D1C2-15D5-9AAC-A40E386475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10164708" y="5575886"/>
            <a:ext cx="581442" cy="85094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3B7443B7-E66D-3870-4DD1-DDA1ADC8D7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8221" r="22062" b="29713"/>
          <a:stretch/>
        </p:blipFill>
        <p:spPr>
          <a:xfrm>
            <a:off x="10805460" y="5575886"/>
            <a:ext cx="581442" cy="850945"/>
          </a:xfrm>
          <a:prstGeom prst="rect">
            <a:avLst/>
          </a:prstGeom>
        </p:spPr>
      </p:pic>
      <p:sp>
        <p:nvSpPr>
          <p:cNvPr id="96" name="Скругленный прямоугольник 95"/>
          <p:cNvSpPr/>
          <p:nvPr/>
        </p:nvSpPr>
        <p:spPr>
          <a:xfrm>
            <a:off x="1471114" y="2744314"/>
            <a:ext cx="2901468" cy="8937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7030A0"/>
                </a:solidFill>
              </a:rPr>
              <a:t>4 десятки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71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870611" y="444236"/>
            <a:ext cx="8732066" cy="68905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Скільки десятків?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2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1CB99C4B-4A14-3299-DF47-F5A495C56EF0}"/>
              </a:ext>
            </a:extLst>
          </p:cNvPr>
          <p:cNvSpPr/>
          <p:nvPr/>
        </p:nvSpPr>
        <p:spPr>
          <a:xfrm>
            <a:off x="527050" y="1423052"/>
            <a:ext cx="3797675" cy="108433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7030A0"/>
                </a:solidFill>
              </a:rPr>
              <a:t>Предмети зручно лічити десятками. Порівняй десятки. </a:t>
            </a:r>
            <a:r>
              <a:rPr lang="uk-UA" sz="2000" b="1" dirty="0" err="1" smtClean="0">
                <a:solidFill>
                  <a:srgbClr val="7030A0"/>
                </a:solidFill>
              </a:rPr>
              <a:t>Запиши</a:t>
            </a:r>
            <a:r>
              <a:rPr lang="uk-UA" sz="2000" b="1" dirty="0" smtClean="0">
                <a:solidFill>
                  <a:srgbClr val="7030A0"/>
                </a:solidFill>
              </a:rPr>
              <a:t> одну нерівність</a:t>
            </a:r>
            <a:endParaRPr lang="uk-UA" sz="2000" b="1" dirty="0">
              <a:solidFill>
                <a:srgbClr val="7030A0"/>
              </a:solidFill>
            </a:endParaRPr>
          </a:p>
        </p:txBody>
      </p:sp>
      <p:sp>
        <p:nvSpPr>
          <p:cNvPr id="7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89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1940277" y="4074043"/>
            <a:ext cx="2335550" cy="75433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7030A0"/>
                </a:solidFill>
              </a:rPr>
              <a:t>4д    7д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1940277" y="5074613"/>
            <a:ext cx="2335550" cy="75433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7030A0"/>
                </a:solidFill>
              </a:rPr>
              <a:t>4д    3д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2888280" y="4074043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7030A0"/>
                </a:solidFill>
              </a:rPr>
              <a:t>&lt;</a:t>
            </a:r>
            <a:endParaRPr lang="ru-RU" sz="4000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2888280" y="5110622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7030A0"/>
                </a:solidFill>
              </a:rPr>
              <a:t>&gt;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0995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74" grpId="0" animBg="1"/>
      <p:bldP spid="75" grpId="0" animBg="1"/>
      <p:bldP spid="76" grpId="0"/>
      <p:bldP spid="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Mr Peabody Stickers | Redbubble">
            <a:extLst>
              <a:ext uri="{FF2B5EF4-FFF2-40B4-BE49-F238E27FC236}">
                <a16:creationId xmlns:a16="http://schemas.microsoft.com/office/drawing/2014/main" xmlns="" id="{9D53DC38-DBF2-38F3-38E0-475C2BB88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25214" y="2884536"/>
            <a:ext cx="1761730" cy="260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Прямокутник: округлені кути 47">
            <a:extLst>
              <a:ext uri="{FF2B5EF4-FFF2-40B4-BE49-F238E27FC236}">
                <a16:creationId xmlns:a16="http://schemas.microsoft.com/office/drawing/2014/main" xmlns="" id="{83531B01-7D0F-0AF2-11EA-CBEFA50059FC}"/>
              </a:ext>
            </a:extLst>
          </p:cNvPr>
          <p:cNvSpPr/>
          <p:nvPr/>
        </p:nvSpPr>
        <p:spPr>
          <a:xfrm>
            <a:off x="3744942" y="1144677"/>
            <a:ext cx="8114190" cy="794960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75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764858E9-C21F-59C8-6B63-14367977C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667" y="1196422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C47A7001-617D-2042-8083-FA05E2EA8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214" y="1196422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8CB50563-E207-D0FF-6308-7C524FA2E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46" y="1196422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F5A0F8BF-05A4-9914-C8EF-04DC60175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584" y="1196422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0CB488C1-B373-6DE6-08E9-E3D992CA1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443" y="1196422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9854B97F-F8AE-6341-032C-4050A4BC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581" y="1196422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D982378D-1C53-B4BC-B0F9-D5DF48A2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128" y="1196422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753647BB-9382-4A9D-5B38-2D59D7F47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360" y="1196422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D730CC26-253D-BD6B-2D6D-7EC7F0E45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498" y="1196422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F13048BC-865C-5761-1FFB-1432453C9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357" y="1196422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Прямокутник: округлені кути 47">
            <a:extLst>
              <a:ext uri="{FF2B5EF4-FFF2-40B4-BE49-F238E27FC236}">
                <a16:creationId xmlns:a16="http://schemas.microsoft.com/office/drawing/2014/main" xmlns="" id="{83531B01-7D0F-0AF2-11EA-CBEFA50059FC}"/>
              </a:ext>
            </a:extLst>
          </p:cNvPr>
          <p:cNvSpPr/>
          <p:nvPr/>
        </p:nvSpPr>
        <p:spPr>
          <a:xfrm>
            <a:off x="3739486" y="2089577"/>
            <a:ext cx="8114190" cy="794960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31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764858E9-C21F-59C8-6B63-14367977C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211" y="2141322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C47A7001-617D-2042-8083-FA05E2EA8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758" y="2141322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8CB50563-E207-D0FF-6308-7C524FA2E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990" y="2141322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F5A0F8BF-05A4-9914-C8EF-04DC60175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128" y="2141322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0CB488C1-B373-6DE6-08E9-E3D992CA1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987" y="2141322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9854B97F-F8AE-6341-032C-4050A4BC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125" y="2141322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D982378D-1C53-B4BC-B0F9-D5DF48A2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672" y="2141322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753647BB-9382-4A9D-5B38-2D59D7F47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904" y="2141322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D730CC26-253D-BD6B-2D6D-7EC7F0E45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042" y="2141322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F13048BC-865C-5761-1FFB-1432453C9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901" y="2141322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Прямокутник: округлені кути 47">
            <a:extLst>
              <a:ext uri="{FF2B5EF4-FFF2-40B4-BE49-F238E27FC236}">
                <a16:creationId xmlns:a16="http://schemas.microsoft.com/office/drawing/2014/main" xmlns="" id="{83531B01-7D0F-0AF2-11EA-CBEFA50059FC}"/>
              </a:ext>
            </a:extLst>
          </p:cNvPr>
          <p:cNvSpPr/>
          <p:nvPr/>
        </p:nvSpPr>
        <p:spPr>
          <a:xfrm>
            <a:off x="3734030" y="3034476"/>
            <a:ext cx="8114190" cy="794960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42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764858E9-C21F-59C8-6B63-14367977C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755" y="3086221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C47A7001-617D-2042-8083-FA05E2EA8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302" y="3086221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8CB50563-E207-D0FF-6308-7C524FA2E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534" y="3086221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F5A0F8BF-05A4-9914-C8EF-04DC60175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72" y="3086221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0CB488C1-B373-6DE6-08E9-E3D992CA1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531" y="3086221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9854B97F-F8AE-6341-032C-4050A4BC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669" y="3086221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D982378D-1C53-B4BC-B0F9-D5DF48A2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16" y="3086221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753647BB-9382-4A9D-5B38-2D59D7F47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448" y="3086221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D730CC26-253D-BD6B-2D6D-7EC7F0E45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586" y="3086221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F13048BC-865C-5761-1FFB-1432453C9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445" y="3086221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Прямокутник: округлені кути 47">
            <a:extLst>
              <a:ext uri="{FF2B5EF4-FFF2-40B4-BE49-F238E27FC236}">
                <a16:creationId xmlns:a16="http://schemas.microsoft.com/office/drawing/2014/main" xmlns="" id="{83531B01-7D0F-0AF2-11EA-CBEFA50059FC}"/>
              </a:ext>
            </a:extLst>
          </p:cNvPr>
          <p:cNvSpPr/>
          <p:nvPr/>
        </p:nvSpPr>
        <p:spPr>
          <a:xfrm>
            <a:off x="3728574" y="3979376"/>
            <a:ext cx="8114190" cy="794960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53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764858E9-C21F-59C8-6B63-14367977C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299" y="4031121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C47A7001-617D-2042-8083-FA05E2EA8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846" y="4031121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8CB50563-E207-D0FF-6308-7C524FA2E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078" y="4031121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F5A0F8BF-05A4-9914-C8EF-04DC60175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216" y="4031121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0CB488C1-B373-6DE6-08E9-E3D992CA1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075" y="4031121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9854B97F-F8AE-6341-032C-4050A4BC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213" y="4031121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D982378D-1C53-B4BC-B0F9-D5DF48A2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760" y="4031121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753647BB-9382-4A9D-5B38-2D59D7F47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92" y="4031121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D730CC26-253D-BD6B-2D6D-7EC7F0E45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130" y="4031121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F13048BC-865C-5761-1FFB-1432453C9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989" y="4031121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Прямокутник: округлені кути 47">
            <a:extLst>
              <a:ext uri="{FF2B5EF4-FFF2-40B4-BE49-F238E27FC236}">
                <a16:creationId xmlns:a16="http://schemas.microsoft.com/office/drawing/2014/main" xmlns="" id="{83531B01-7D0F-0AF2-11EA-CBEFA50059FC}"/>
              </a:ext>
            </a:extLst>
          </p:cNvPr>
          <p:cNvSpPr/>
          <p:nvPr/>
        </p:nvSpPr>
        <p:spPr>
          <a:xfrm>
            <a:off x="3723118" y="4924274"/>
            <a:ext cx="8114190" cy="794960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64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764858E9-C21F-59C8-6B63-14367977C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843" y="4976019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C47A7001-617D-2042-8083-FA05E2EA8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390" y="4976019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8CB50563-E207-D0FF-6308-7C524FA2E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622" y="4976019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F5A0F8BF-05A4-9914-C8EF-04DC60175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60" y="4976019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0CB488C1-B373-6DE6-08E9-E3D992CA1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619" y="4976019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9854B97F-F8AE-6341-032C-4050A4BC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757" y="4976019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D982378D-1C53-B4BC-B0F9-D5DF48A2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304" y="4976019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753647BB-9382-4A9D-5B38-2D59D7F47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536" y="4976019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D730CC26-253D-BD6B-2D6D-7EC7F0E45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674" y="4976019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F13048BC-865C-5761-1FFB-1432453C9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533" y="4976019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" name="Прямокутник: округлені кути 47">
            <a:extLst>
              <a:ext uri="{FF2B5EF4-FFF2-40B4-BE49-F238E27FC236}">
                <a16:creationId xmlns:a16="http://schemas.microsoft.com/office/drawing/2014/main" xmlns="" id="{83531B01-7D0F-0AF2-11EA-CBEFA50059FC}"/>
              </a:ext>
            </a:extLst>
          </p:cNvPr>
          <p:cNvSpPr/>
          <p:nvPr/>
        </p:nvSpPr>
        <p:spPr>
          <a:xfrm>
            <a:off x="3717662" y="5869174"/>
            <a:ext cx="8114190" cy="794960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75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764858E9-C21F-59C8-6B63-14367977C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387" y="5920919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C47A7001-617D-2042-8083-FA05E2EA8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934" y="5920919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8CB50563-E207-D0FF-6308-7C524FA2E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166" y="5920919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F5A0F8BF-05A4-9914-C8EF-04DC60175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304" y="5920919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0CB488C1-B373-6DE6-08E9-E3D992CA1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163" y="5920919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9854B97F-F8AE-6341-032C-4050A4BC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301" y="5920919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D982378D-1C53-B4BC-B0F9-D5DF48A2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848" y="5920919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753647BB-9382-4A9D-5B38-2D59D7F47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080" y="5920919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D730CC26-253D-BD6B-2D6D-7EC7F0E45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218" y="5920919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2" descr="Конфет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F13048BC-865C-5761-1FFB-1432453C9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077" y="5920919"/>
            <a:ext cx="743214" cy="7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Скругленный прямоугольник 184"/>
          <p:cNvSpPr/>
          <p:nvPr/>
        </p:nvSpPr>
        <p:spPr>
          <a:xfrm>
            <a:off x="976692" y="2662229"/>
            <a:ext cx="2664290" cy="74449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7030A0"/>
                </a:solidFill>
              </a:rPr>
              <a:t>6 десятків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81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870611" y="444236"/>
            <a:ext cx="8732066" cy="68905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Скільки десятків?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2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1CB99C4B-4A14-3299-DF47-F5A495C56EF0}"/>
              </a:ext>
            </a:extLst>
          </p:cNvPr>
          <p:cNvSpPr/>
          <p:nvPr/>
        </p:nvSpPr>
        <p:spPr>
          <a:xfrm>
            <a:off x="527050" y="1277266"/>
            <a:ext cx="3217892" cy="10421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7030A0"/>
                </a:solidFill>
              </a:rPr>
              <a:t>Визнач кількість десятків. Порівняй десятки. </a:t>
            </a:r>
            <a:r>
              <a:rPr lang="uk-UA" sz="2000" b="1" dirty="0" err="1" smtClean="0">
                <a:solidFill>
                  <a:srgbClr val="7030A0"/>
                </a:solidFill>
              </a:rPr>
              <a:t>Запиши</a:t>
            </a:r>
            <a:r>
              <a:rPr lang="uk-UA" sz="2000" b="1" dirty="0" smtClean="0">
                <a:solidFill>
                  <a:srgbClr val="7030A0"/>
                </a:solidFill>
              </a:rPr>
              <a:t> одну нерівність.</a:t>
            </a:r>
            <a:endParaRPr lang="uk-UA" sz="2000" b="1" dirty="0">
              <a:solidFill>
                <a:srgbClr val="7030A0"/>
              </a:solidFill>
            </a:endParaRPr>
          </a:p>
        </p:txBody>
      </p:sp>
      <p:sp>
        <p:nvSpPr>
          <p:cNvPr id="8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89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1305432" y="4376856"/>
            <a:ext cx="2335550" cy="75433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7030A0"/>
                </a:solidFill>
              </a:rPr>
              <a:t>6д    9д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1200914" y="5266388"/>
            <a:ext cx="2335550" cy="75433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7030A0"/>
                </a:solidFill>
              </a:rPr>
              <a:t>6д    5д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2148917" y="4402728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7030A0"/>
                </a:solidFill>
              </a:rPr>
              <a:t>&lt;</a:t>
            </a:r>
            <a:endParaRPr lang="ru-RU" sz="4000" dirty="0"/>
          </a:p>
        </p:txBody>
      </p:sp>
      <p:sp>
        <p:nvSpPr>
          <p:cNvPr id="87" name="Прямоугольник 86"/>
          <p:cNvSpPr/>
          <p:nvPr/>
        </p:nvSpPr>
        <p:spPr>
          <a:xfrm>
            <a:off x="2148917" y="5302397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7030A0"/>
                </a:solidFill>
              </a:rPr>
              <a:t>&gt;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19703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  <p:bldP spid="84" grpId="0" animBg="1"/>
      <p:bldP spid="85" grpId="0" animBg="1"/>
      <p:bldP spid="86" grpId="0"/>
      <p:bldP spid="8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0877A6B5-72B6-89A7-EFF9-E376420B10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t="671" r="82191" b="63017"/>
          <a:stretch/>
        </p:blipFill>
        <p:spPr>
          <a:xfrm>
            <a:off x="1265479" y="1375033"/>
            <a:ext cx="4140000" cy="489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4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767617A2-890E-A77B-9476-2CE523E4ACCF}"/>
              </a:ext>
            </a:extLst>
          </p:cNvPr>
          <p:cNvSpPr/>
          <p:nvPr/>
        </p:nvSpPr>
        <p:spPr>
          <a:xfrm>
            <a:off x="5669834" y="1375033"/>
            <a:ext cx="3969309" cy="8091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Склади вирази за схемами. </a:t>
            </a:r>
            <a:r>
              <a:rPr lang="uk-UA" sz="2400" b="1" dirty="0" err="1" smtClean="0">
                <a:solidFill>
                  <a:srgbClr val="7030A0"/>
                </a:solidFill>
              </a:rPr>
              <a:t>Запиши</a:t>
            </a:r>
            <a:r>
              <a:rPr lang="uk-UA" sz="2400" b="1" dirty="0" smtClean="0">
                <a:solidFill>
                  <a:srgbClr val="7030A0"/>
                </a:solidFill>
              </a:rPr>
              <a:t> вирази й обчисли.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47" name="Прямоугольник 11">
            <a:extLst>
              <a:ext uri="{FF2B5EF4-FFF2-40B4-BE49-F238E27FC236}">
                <a16:creationId xmlns:a16="http://schemas.microsoft.com/office/drawing/2014/main" xmlns="" id="{7A039DD5-B75A-4134-3C89-2ED97C0983D9}"/>
              </a:ext>
            </a:extLst>
          </p:cNvPr>
          <p:cNvSpPr/>
          <p:nvPr/>
        </p:nvSpPr>
        <p:spPr>
          <a:xfrm>
            <a:off x="2001989" y="448866"/>
            <a:ext cx="8732066" cy="71964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Розв'язую </a:t>
            </a:r>
            <a:r>
              <a:rPr lang="uk-UA" sz="4000" b="1" dirty="0" smtClean="0">
                <a:solidFill>
                  <a:schemeClr val="bg1"/>
                </a:solidFill>
              </a:rPr>
              <a:t>задачі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A2D1DBFA-A211-0470-9BE8-14010E3A643E}"/>
              </a:ext>
            </a:extLst>
          </p:cNvPr>
          <p:cNvSpPr txBox="1"/>
          <p:nvPr/>
        </p:nvSpPr>
        <p:spPr>
          <a:xfrm>
            <a:off x="5582945" y="2344869"/>
            <a:ext cx="227632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3366FF"/>
                </a:solidFill>
              </a:rPr>
              <a:t>30 </a:t>
            </a:r>
            <a:r>
              <a:rPr lang="uk-UA" sz="4000" b="1" dirty="0">
                <a:solidFill>
                  <a:srgbClr val="3366FF"/>
                </a:solidFill>
              </a:rPr>
              <a:t>+ </a:t>
            </a:r>
            <a:r>
              <a:rPr lang="uk-UA" sz="4000" b="1" dirty="0" smtClean="0">
                <a:solidFill>
                  <a:srgbClr val="3366FF"/>
                </a:solidFill>
              </a:rPr>
              <a:t>10 =</a:t>
            </a:r>
            <a:endParaRPr lang="uk-UA" sz="4000" b="1" dirty="0">
              <a:solidFill>
                <a:srgbClr val="3366FF"/>
              </a:solidFill>
            </a:endParaRPr>
          </a:p>
        </p:txBody>
      </p:sp>
      <p:pic>
        <p:nvPicPr>
          <p:cNvPr id="59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:a16="http://schemas.microsoft.com/office/drawing/2014/main" xmlns="" id="{55517131-030D-AD53-B1D1-B3CDF87A9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8932127" y="1509096"/>
            <a:ext cx="2904916" cy="449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C4E30C2-B2AE-EAA7-B3CB-F3E643B1FFD4}"/>
              </a:ext>
            </a:extLst>
          </p:cNvPr>
          <p:cNvSpPr txBox="1"/>
          <p:nvPr/>
        </p:nvSpPr>
        <p:spPr>
          <a:xfrm>
            <a:off x="5575155" y="3594263"/>
            <a:ext cx="228410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3366FF"/>
                </a:solidFill>
              </a:rPr>
              <a:t>90 </a:t>
            </a:r>
            <a:r>
              <a:rPr lang="uk-UA" sz="4000" b="1" dirty="0">
                <a:solidFill>
                  <a:srgbClr val="3366FF"/>
                </a:solidFill>
              </a:rPr>
              <a:t>– </a:t>
            </a:r>
            <a:r>
              <a:rPr lang="uk-UA" sz="4000" b="1" dirty="0" smtClean="0">
                <a:solidFill>
                  <a:srgbClr val="3366FF"/>
                </a:solidFill>
              </a:rPr>
              <a:t>40 =</a:t>
            </a:r>
            <a:endParaRPr lang="uk-UA" sz="4000" b="1" dirty="0">
              <a:solidFill>
                <a:srgbClr val="3366FF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512282" y="2437956"/>
            <a:ext cx="3893197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Дуга 4"/>
          <p:cNvSpPr/>
          <p:nvPr/>
        </p:nvSpPr>
        <p:spPr>
          <a:xfrm rot="19727114">
            <a:off x="-731966" y="2183945"/>
            <a:ext cx="6578959" cy="3848524"/>
          </a:xfrm>
          <a:prstGeom prst="arc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860161" y="2314903"/>
            <a:ext cx="0" cy="24610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358897" y="2384768"/>
            <a:ext cx="8025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30</a:t>
            </a:r>
            <a:endParaRPr lang="ru-RU" sz="400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4255654" y="2314903"/>
            <a:ext cx="7880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10</a:t>
            </a:r>
            <a:endParaRPr lang="ru-RU" sz="4000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3441035" y="1168514"/>
            <a:ext cx="4012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?</a:t>
            </a:r>
            <a:endParaRPr lang="ru-RU" sz="4000" dirty="0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1537364" y="4003300"/>
            <a:ext cx="386811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Дуга 54"/>
          <p:cNvSpPr/>
          <p:nvPr/>
        </p:nvSpPr>
        <p:spPr>
          <a:xfrm rot="19906070">
            <a:off x="-910140" y="3738514"/>
            <a:ext cx="6698304" cy="3708914"/>
          </a:xfrm>
          <a:prstGeom prst="arc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895446" y="3899938"/>
            <a:ext cx="0" cy="24610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рямоугольник 68"/>
          <p:cNvSpPr/>
          <p:nvPr/>
        </p:nvSpPr>
        <p:spPr>
          <a:xfrm>
            <a:off x="2330001" y="3868706"/>
            <a:ext cx="556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?</a:t>
            </a:r>
            <a:endParaRPr lang="ru-RU" sz="4000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4255654" y="3792101"/>
            <a:ext cx="8739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40</a:t>
            </a:r>
            <a:endParaRPr lang="ru-RU" sz="4000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3207622" y="2738711"/>
            <a:ext cx="8681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90</a:t>
            </a:r>
            <a:endParaRPr lang="ru-RU" sz="4000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7662679" y="2355019"/>
            <a:ext cx="80257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40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7815078" y="3594263"/>
            <a:ext cx="80257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50</a:t>
            </a:r>
            <a:endParaRPr lang="ru-RU" sz="4000" dirty="0">
              <a:solidFill>
                <a:srgbClr val="FF0000"/>
              </a:solidFill>
            </a:endParaRPr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>
            <a:off x="1473430" y="5497572"/>
            <a:ext cx="386811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Дуга 75"/>
          <p:cNvSpPr/>
          <p:nvPr/>
        </p:nvSpPr>
        <p:spPr>
          <a:xfrm rot="19906070">
            <a:off x="-974074" y="5232786"/>
            <a:ext cx="6698304" cy="3708914"/>
          </a:xfrm>
          <a:prstGeom prst="arc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7" name="Прямая соединительная линия 76"/>
          <p:cNvCxnSpPr/>
          <p:nvPr/>
        </p:nvCxnSpPr>
        <p:spPr>
          <a:xfrm>
            <a:off x="3831512" y="5394210"/>
            <a:ext cx="0" cy="24610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 77"/>
          <p:cNvSpPr/>
          <p:nvPr/>
        </p:nvSpPr>
        <p:spPr>
          <a:xfrm>
            <a:off x="3143688" y="4232983"/>
            <a:ext cx="8681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80</a:t>
            </a:r>
            <a:endParaRPr lang="ru-RU" sz="4000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4225195" y="5389104"/>
            <a:ext cx="556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?</a:t>
            </a:r>
            <a:endParaRPr lang="ru-RU" sz="4000" dirty="0"/>
          </a:p>
        </p:txBody>
      </p:sp>
      <p:sp>
        <p:nvSpPr>
          <p:cNvPr id="95" name="Прямоугольник 94"/>
          <p:cNvSpPr/>
          <p:nvPr/>
        </p:nvSpPr>
        <p:spPr>
          <a:xfrm>
            <a:off x="2264569" y="5389104"/>
            <a:ext cx="8739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70</a:t>
            </a:r>
            <a:endParaRPr lang="ru-RU" sz="40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6C4E30C2-B2AE-EAA7-B3CB-F3E643B1FFD4}"/>
              </a:ext>
            </a:extLst>
          </p:cNvPr>
          <p:cNvSpPr txBox="1"/>
          <p:nvPr/>
        </p:nvSpPr>
        <p:spPr>
          <a:xfrm>
            <a:off x="5582945" y="4836432"/>
            <a:ext cx="228410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3366FF"/>
                </a:solidFill>
              </a:rPr>
              <a:t>80 – 70 =</a:t>
            </a:r>
            <a:endParaRPr lang="uk-UA" sz="4000" b="1" dirty="0">
              <a:solidFill>
                <a:srgbClr val="3366FF"/>
              </a:solidFill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7867055" y="4840481"/>
            <a:ext cx="78629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10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44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55" grpId="0" animBg="1"/>
      <p:bldP spid="69" grpId="0"/>
      <p:bldP spid="70" grpId="0"/>
      <p:bldP spid="71" grpId="0"/>
      <p:bldP spid="73" grpId="0" animBg="1"/>
      <p:bldP spid="74" grpId="0" animBg="1"/>
      <p:bldP spid="76" grpId="0" animBg="1"/>
      <p:bldP spid="78" grpId="0"/>
      <p:bldP spid="79" grpId="0"/>
      <p:bldP spid="95" grpId="0"/>
      <p:bldP spid="96" grpId="0" animBg="1"/>
      <p:bldP spid="9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604855" y="448921"/>
            <a:ext cx="8732066" cy="68850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Фізкультхвилинка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16" name="Фізкультхвилинка №24">
            <a:hlinkClick r:id="" action="ppaction://media"/>
            <a:extLst>
              <a:ext uri="{FF2B5EF4-FFF2-40B4-BE49-F238E27FC236}">
                <a16:creationId xmlns:a16="http://schemas.microsoft.com/office/drawing/2014/main" xmlns="" id="{CB2E4055-B8E5-4CA4-B947-0948DD835D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71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2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767617A2-890E-A77B-9476-2CE523E4ACCF}"/>
              </a:ext>
            </a:extLst>
          </p:cNvPr>
          <p:cNvSpPr/>
          <p:nvPr/>
        </p:nvSpPr>
        <p:spPr>
          <a:xfrm>
            <a:off x="1296751" y="4164794"/>
            <a:ext cx="3969309" cy="158680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Про що дізнаємося, </a:t>
            </a:r>
            <a:r>
              <a:rPr lang="uk-UA" sz="2400" b="1" dirty="0" smtClean="0">
                <a:solidFill>
                  <a:srgbClr val="7030A0"/>
                </a:solidFill>
              </a:rPr>
              <a:t>якщо обчислимо </a:t>
            </a:r>
            <a:r>
              <a:rPr lang="uk-UA" sz="2400" b="1" dirty="0">
                <a:solidFill>
                  <a:srgbClr val="7030A0"/>
                </a:solidFill>
              </a:rPr>
              <a:t>значення виразів: 5 + 4; 5 – 4?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983512C-AF78-9F91-E72E-0A52B91747E0}"/>
              </a:ext>
            </a:extLst>
          </p:cNvPr>
          <p:cNvSpPr txBox="1"/>
          <p:nvPr/>
        </p:nvSpPr>
        <p:spPr>
          <a:xfrm>
            <a:off x="5921298" y="1549195"/>
            <a:ext cx="530164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На таці 5 пиріжків і 4 ватрушки.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BB5F851-AECF-C5FB-B9E7-2ED5DE87E545}"/>
              </a:ext>
            </a:extLst>
          </p:cNvPr>
          <p:cNvSpPr txBox="1"/>
          <p:nvPr/>
        </p:nvSpPr>
        <p:spPr>
          <a:xfrm>
            <a:off x="5921298" y="2072415"/>
            <a:ext cx="5256298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800" b="1" dirty="0">
                <a:solidFill>
                  <a:srgbClr val="7030A0"/>
                </a:solidFill>
              </a:rPr>
              <a:t>Скільки на таці пиріжків і ватрушок разом?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68F7688C-612B-07F9-2048-34B968268C61}"/>
              </a:ext>
            </a:extLst>
          </p:cNvPr>
          <p:cNvSpPr txBox="1"/>
          <p:nvPr/>
        </p:nvSpPr>
        <p:spPr>
          <a:xfrm>
            <a:off x="5930518" y="3016961"/>
            <a:ext cx="5247078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800" b="1" dirty="0">
                <a:solidFill>
                  <a:srgbClr val="7030A0"/>
                </a:solidFill>
              </a:rPr>
              <a:t>На скільки пиріжків більше, ніж ватрушок?</a:t>
            </a:r>
          </a:p>
        </p:txBody>
      </p:sp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7" name="Прямоугольник 11">
            <a:extLst>
              <a:ext uri="{FF2B5EF4-FFF2-40B4-BE49-F238E27FC236}">
                <a16:creationId xmlns:a16="http://schemas.microsoft.com/office/drawing/2014/main" xmlns="" id="{7A039DD5-B75A-4134-3C89-2ED97C0983D9}"/>
              </a:ext>
            </a:extLst>
          </p:cNvPr>
          <p:cNvSpPr/>
          <p:nvPr/>
        </p:nvSpPr>
        <p:spPr>
          <a:xfrm>
            <a:off x="938987" y="457653"/>
            <a:ext cx="9964621" cy="71964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Добираю запитання до виразів </a:t>
            </a:r>
            <a:r>
              <a:rPr lang="uk-UA" sz="4000" b="1" dirty="0" smtClean="0">
                <a:solidFill>
                  <a:schemeClr val="bg1"/>
                </a:solidFill>
              </a:rPr>
              <a:t>задачі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2" name="Прямокутник: округлені кути 1">
            <a:extLst>
              <a:ext uri="{FF2B5EF4-FFF2-40B4-BE49-F238E27FC236}">
                <a16:creationId xmlns:a16="http://schemas.microsoft.com/office/drawing/2014/main" xmlns="" id="{AB40231A-05DD-DEBE-2840-0D3CABC01D7F}"/>
              </a:ext>
            </a:extLst>
          </p:cNvPr>
          <p:cNvSpPr/>
          <p:nvPr/>
        </p:nvSpPr>
        <p:spPr>
          <a:xfrm>
            <a:off x="914400" y="1549195"/>
            <a:ext cx="4563122" cy="2421874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4" name="Прямокутник: округлені кути 65">
            <a:extLst>
              <a:ext uri="{FF2B5EF4-FFF2-40B4-BE49-F238E27FC236}">
                <a16:creationId xmlns:a16="http://schemas.microsoft.com/office/drawing/2014/main" xmlns="" id="{9FE0BA55-A41A-0748-F713-0EA4A031D0D2}"/>
              </a:ext>
            </a:extLst>
          </p:cNvPr>
          <p:cNvSpPr/>
          <p:nvPr/>
        </p:nvSpPr>
        <p:spPr>
          <a:xfrm>
            <a:off x="5843239" y="1549195"/>
            <a:ext cx="5379701" cy="2421874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6" name="Прямокутник: округлені кути 35">
            <a:extLst>
              <a:ext uri="{FF2B5EF4-FFF2-40B4-BE49-F238E27FC236}">
                <a16:creationId xmlns:a16="http://schemas.microsoft.com/office/drawing/2014/main" xmlns="" id="{61CA485A-5FAB-AB2B-B081-13D95D99C3F2}"/>
              </a:ext>
            </a:extLst>
          </p:cNvPr>
          <p:cNvSpPr/>
          <p:nvPr/>
        </p:nvSpPr>
        <p:spPr>
          <a:xfrm>
            <a:off x="1286404" y="4164794"/>
            <a:ext cx="3969308" cy="1586808"/>
          </a:xfrm>
          <a:prstGeom prst="roundRect">
            <a:avLst/>
          </a:prstGeom>
          <a:noFill/>
          <a:ln w="5715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A2D1DBFA-A211-0470-9BE8-14010E3A643E}"/>
              </a:ext>
            </a:extLst>
          </p:cNvPr>
          <p:cNvSpPr txBox="1"/>
          <p:nvPr/>
        </p:nvSpPr>
        <p:spPr>
          <a:xfrm>
            <a:off x="1453987" y="3092654"/>
            <a:ext cx="132039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3366FF"/>
                </a:solidFill>
              </a:rPr>
              <a:t>5 + 4</a:t>
            </a:r>
          </a:p>
        </p:txBody>
      </p:sp>
      <p:pic>
        <p:nvPicPr>
          <p:cNvPr id="59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:a16="http://schemas.microsoft.com/office/drawing/2014/main" xmlns="" id="{55517131-030D-AD53-B1D1-B3CDF87A9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10134366" y="3699945"/>
            <a:ext cx="1925701" cy="298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C4E30C2-B2AE-EAA7-B3CB-F3E643B1FFD4}"/>
              </a:ext>
            </a:extLst>
          </p:cNvPr>
          <p:cNvSpPr txBox="1"/>
          <p:nvPr/>
        </p:nvSpPr>
        <p:spPr>
          <a:xfrm>
            <a:off x="3274531" y="3092654"/>
            <a:ext cx="132039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3366FF"/>
                </a:solidFill>
              </a:rPr>
              <a:t>5 – 4</a:t>
            </a:r>
          </a:p>
        </p:txBody>
      </p:sp>
      <p:pic>
        <p:nvPicPr>
          <p:cNvPr id="65" name="Picture 4" descr="Картинки пирожок на белом фоне — Tekos72.ru">
            <a:extLst>
              <a:ext uri="{FF2B5EF4-FFF2-40B4-BE49-F238E27FC236}">
                <a16:creationId xmlns:a16="http://schemas.microsoft.com/office/drawing/2014/main" xmlns="" id="{C45CED29-C2A2-681A-ECE1-3FAAF1543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696" y="1743347"/>
            <a:ext cx="884068" cy="88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Картинки пирожок на белом фоне — Tekos72.ru">
            <a:extLst>
              <a:ext uri="{FF2B5EF4-FFF2-40B4-BE49-F238E27FC236}">
                <a16:creationId xmlns:a16="http://schemas.microsoft.com/office/drawing/2014/main" xmlns="" id="{503CD3F3-313A-45A3-1BF6-42BDA4371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696" y="2157685"/>
            <a:ext cx="884068" cy="88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Картинки пирожок на белом фоне — Tekos72.ru">
            <a:extLst>
              <a:ext uri="{FF2B5EF4-FFF2-40B4-BE49-F238E27FC236}">
                <a16:creationId xmlns:a16="http://schemas.microsoft.com/office/drawing/2014/main" xmlns="" id="{515167D4-9EAC-B094-E072-FDB02DE8D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182" y="2347093"/>
            <a:ext cx="884068" cy="88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Картинки пирожок на белом фоне — Tekos72.ru">
            <a:extLst>
              <a:ext uri="{FF2B5EF4-FFF2-40B4-BE49-F238E27FC236}">
                <a16:creationId xmlns:a16="http://schemas.microsoft.com/office/drawing/2014/main" xmlns="" id="{35175DFB-C763-CF2A-265D-86B040166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678" y="2354673"/>
            <a:ext cx="884068" cy="88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Картинки пирожок на белом фоне — Tekos72.ru">
            <a:extLst>
              <a:ext uri="{FF2B5EF4-FFF2-40B4-BE49-F238E27FC236}">
                <a16:creationId xmlns:a16="http://schemas.microsoft.com/office/drawing/2014/main" xmlns="" id="{487D3312-5FE2-EA86-1E15-74EE7E32E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81" y="1963064"/>
            <a:ext cx="884068" cy="88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 descr="Клипарт ватрушка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9D6C5057-F10D-4454-61F2-010AC1640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970" y="1650837"/>
            <a:ext cx="1045415" cy="78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Клипарт ватрушка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4B5F6329-E5B4-FA3D-AD90-D78E28F1D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04" y="2042867"/>
            <a:ext cx="1045415" cy="78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Клипарт ватрушка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4088E5DE-CDAB-F5F8-BDE5-3454155CE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406" y="1962643"/>
            <a:ext cx="1045415" cy="78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Клипарт ватрушка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CA44EEFA-8F8C-2123-211A-DF6C8B83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048" y="1571033"/>
            <a:ext cx="1045415" cy="78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89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="" xmlns:a16="http://schemas.microsoft.com/office/drawing/2014/main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06" y="3153995"/>
            <a:ext cx="1626989" cy="308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748118" y="476151"/>
            <a:ext cx="8732066" cy="7581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89C8695D-1288-E3A8-612E-2F79931E0DC5}"/>
              </a:ext>
            </a:extLst>
          </p:cNvPr>
          <p:cNvSpPr/>
          <p:nvPr/>
        </p:nvSpPr>
        <p:spPr>
          <a:xfrm>
            <a:off x="-1" y="5802086"/>
            <a:ext cx="1099458" cy="105591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19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2 Матем\1 УРОКИ Листопад\6 Числа 21_100\№095 Лічба десятками. Круглі числа\2024-03-05_2242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898" y="1353180"/>
            <a:ext cx="7098809" cy="506879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767617A2-890E-A77B-9476-2CE523E4ACCF}"/>
              </a:ext>
            </a:extLst>
          </p:cNvPr>
          <p:cNvSpPr/>
          <p:nvPr/>
        </p:nvSpPr>
        <p:spPr>
          <a:xfrm>
            <a:off x="549728" y="1397786"/>
            <a:ext cx="3364350" cy="16576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Скільки десятків паличок зображено на кожному малюнку</a:t>
            </a:r>
            <a:r>
              <a:rPr lang="uk-UA" sz="2400" b="1" dirty="0" smtClean="0">
                <a:solidFill>
                  <a:srgbClr val="7030A0"/>
                </a:solidFill>
              </a:rPr>
              <a:t>? </a:t>
            </a:r>
            <a:endParaRPr lang="uk-UA" sz="2400" b="1" dirty="0">
              <a:solidFill>
                <a:srgbClr val="7030A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6114151" y="5352585"/>
            <a:ext cx="1033781" cy="223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82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="" xmlns:a16="http://schemas.microsoft.com/office/drawing/2014/main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6" y="1679729"/>
            <a:ext cx="2086630" cy="39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748118" y="476151"/>
            <a:ext cx="8732066" cy="7581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89C8695D-1288-E3A8-612E-2F79931E0DC5}"/>
              </a:ext>
            </a:extLst>
          </p:cNvPr>
          <p:cNvSpPr/>
          <p:nvPr/>
        </p:nvSpPr>
        <p:spPr>
          <a:xfrm>
            <a:off x="-1" y="5802086"/>
            <a:ext cx="970157" cy="105591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19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2 Матем\1 УРОКИ Листопад\6 Числа 21_100\№095 Лічба десятками. Круглі числа\2024-03-05_2255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435" y="1353180"/>
            <a:ext cx="7424750" cy="4688661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82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2031338" y="502144"/>
            <a:ext cx="8811364" cy="83758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>
                <a:solidFill>
                  <a:schemeClr val="bg1"/>
                </a:solidFill>
              </a:rPr>
              <a:t>Online </a:t>
            </a:r>
            <a:r>
              <a:rPr lang="uk-UA" altLang="uk-UA" sz="4000" b="1" smtClean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10" name="Рисунок 9">
            <a:hlinkClick r:id="rId5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131133" y="2201620"/>
            <a:ext cx="4265586" cy="4587906"/>
          </a:xfrm>
          <a:prstGeom prst="rect">
            <a:avLst/>
          </a:prstGeom>
        </p:spPr>
      </p:pic>
      <p:sp>
        <p:nvSpPr>
          <p:cNvPr id="13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5309" y="2201619"/>
            <a:ext cx="1129163" cy="112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212133" y="514024"/>
            <a:ext cx="9634956" cy="67915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Вправа «Печиво від совенят»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5596" y="3149552"/>
            <a:ext cx="5705856" cy="3514203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9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160" b="95847" l="9585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208860" y="3523489"/>
            <a:ext cx="2974752" cy="30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920357" y="1090308"/>
            <a:ext cx="2682241" cy="27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4788852" y="725363"/>
            <a:ext cx="2682241" cy="27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8703627" y="956196"/>
            <a:ext cx="2682241" cy="27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9143686" y="3687205"/>
            <a:ext cx="2813958" cy="286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A422E68-C715-41C5-BD9F-D4C4EE7F7FFA}"/>
              </a:ext>
            </a:extLst>
          </p:cNvPr>
          <p:cNvSpPr txBox="1"/>
          <p:nvPr/>
        </p:nvSpPr>
        <p:spPr>
          <a:xfrm>
            <a:off x="939601" y="4615061"/>
            <a:ext cx="1429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/>
              <a:t>Сьогодні </a:t>
            </a:r>
          </a:p>
          <a:p>
            <a:pPr algn="ctr"/>
            <a:r>
              <a:rPr lang="uk-UA" sz="1800" b="1" dirty="0"/>
              <a:t>на уроці </a:t>
            </a:r>
          </a:p>
          <a:p>
            <a:pPr algn="ctr"/>
            <a:r>
              <a:rPr lang="uk-UA" sz="1800" b="1" dirty="0"/>
              <a:t>я навчився/</a:t>
            </a:r>
          </a:p>
          <a:p>
            <a:pPr algn="ctr"/>
            <a:r>
              <a:rPr lang="uk-UA" sz="1800" b="1" dirty="0"/>
              <a:t>навчилася…</a:t>
            </a:r>
            <a:endParaRPr lang="ru-RU" sz="18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AA5B367-759C-4656-8406-C6FEB2C4ADA9}"/>
              </a:ext>
            </a:extLst>
          </p:cNvPr>
          <p:cNvSpPr txBox="1"/>
          <p:nvPr/>
        </p:nvSpPr>
        <p:spPr>
          <a:xfrm>
            <a:off x="1546491" y="2130624"/>
            <a:ext cx="1429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dirty="0"/>
              <a:t>Найкраще </a:t>
            </a:r>
          </a:p>
          <a:p>
            <a:r>
              <a:rPr lang="uk-UA" dirty="0"/>
              <a:t>мені вдалося…</a:t>
            </a:r>
            <a:endParaRPr lang="ru-R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8854B14-A831-4207-9DA7-F8B11852112C}"/>
              </a:ext>
            </a:extLst>
          </p:cNvPr>
          <p:cNvSpPr txBox="1"/>
          <p:nvPr/>
        </p:nvSpPr>
        <p:spPr>
          <a:xfrm>
            <a:off x="9835679" y="4753560"/>
            <a:ext cx="1429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dirty="0"/>
              <a:t>Урок </a:t>
            </a:r>
          </a:p>
          <a:p>
            <a:r>
              <a:rPr lang="uk-UA" dirty="0"/>
              <a:t>завершую з настроєм…</a:t>
            </a:r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AA5B367-759C-4656-8406-C6FEB2C4ADA9}"/>
              </a:ext>
            </a:extLst>
          </p:cNvPr>
          <p:cNvSpPr txBox="1"/>
          <p:nvPr/>
        </p:nvSpPr>
        <p:spPr>
          <a:xfrm>
            <a:off x="9329761" y="2022551"/>
            <a:ext cx="1429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dirty="0"/>
              <a:t>Вдома я розкажу про…</a:t>
            </a:r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AA5B367-759C-4656-8406-C6FEB2C4ADA9}"/>
              </a:ext>
            </a:extLst>
          </p:cNvPr>
          <p:cNvSpPr txBox="1"/>
          <p:nvPr/>
        </p:nvSpPr>
        <p:spPr>
          <a:xfrm>
            <a:off x="5414986" y="1860035"/>
            <a:ext cx="1429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dirty="0"/>
              <a:t>Я хотів би дізнатися про…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8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8" grpId="0"/>
      <p:bldP spid="39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668872" y="456502"/>
            <a:ext cx="8732066" cy="75181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pic>
        <p:nvPicPr>
          <p:cNvPr id="16" name="Picture 2" descr="Картинки по запросу &quot;клипарт дети за партой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211" y="3234014"/>
            <a:ext cx="1433777" cy="225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Картинки по запросу &quot;клипарт дети за парто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164" y="3727254"/>
            <a:ext cx="1572024" cy="277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Картинки по запросу &quot;клипарт дети за партой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65" l="0" r="100000">
                        <a14:backgroundMark x1="47923" y1="32535" x2="47923" y2="32535"/>
                        <a14:backgroundMark x1="42013" y1="32318" x2="42013" y2="32318"/>
                        <a14:backgroundMark x1="45208" y1="33188" x2="45208" y2="33188"/>
                        <a14:backgroundMark x1="50160" y1="32753" x2="50160" y2="32753"/>
                        <a14:backgroundMark x1="43770" y1="32862" x2="43770" y2="32862"/>
                        <a14:backgroundMark x1="46326" y1="32753" x2="46326" y2="32753"/>
                        <a14:backgroundMark x1="41054" y1="32100" x2="41054" y2="32100"/>
                        <a14:backgroundMark x1="48722" y1="33079" x2="48722" y2="33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065" y="3234014"/>
            <a:ext cx="1632395" cy="239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AA40C57-5F93-4171-85DF-32B3B57A06D9}"/>
              </a:ext>
            </a:extLst>
          </p:cNvPr>
          <p:cNvSpPr txBox="1"/>
          <p:nvPr/>
        </p:nvSpPr>
        <p:spPr>
          <a:xfrm>
            <a:off x="328552" y="1584397"/>
            <a:ext cx="5457003" cy="1191816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C66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Всі сідайте тихо, діти,</a:t>
            </a:r>
          </a:p>
          <a:p>
            <a:pPr algn="ctr"/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Домовляймось не шуміти,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AA40C57-5F93-4171-85DF-32B3B57A06D9}"/>
              </a:ext>
            </a:extLst>
          </p:cNvPr>
          <p:cNvSpPr txBox="1"/>
          <p:nvPr/>
        </p:nvSpPr>
        <p:spPr>
          <a:xfrm>
            <a:off x="6375782" y="1584397"/>
            <a:ext cx="5457003" cy="1191816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C66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уроці не дрімати,</a:t>
            </a:r>
          </a:p>
          <a:p>
            <a:pPr algn="ctr"/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старанно працювати.</a:t>
            </a:r>
          </a:p>
        </p:txBody>
      </p:sp>
      <p:pic>
        <p:nvPicPr>
          <p:cNvPr id="21" name="Picture 2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091" y="3958096"/>
            <a:ext cx="1989191" cy="253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7660" y1="27007" x2="27660" y2="27007"/>
                        <a14:foregroundMark x1="28191" y1="18613" x2="28191" y2="18613"/>
                        <a14:foregroundMark x1="41667" y1="11436" x2="41667" y2="11436"/>
                        <a14:foregroundMark x1="48404" y1="26156" x2="48404" y2="26156"/>
                        <a14:foregroundMark x1="42730" y1="39659" x2="42730" y2="39659"/>
                        <a14:foregroundMark x1="49645" y1="54866" x2="49645" y2="54866"/>
                        <a14:foregroundMark x1="28369" y1="52190" x2="28369" y2="52190"/>
                        <a14:foregroundMark x1="23936" y1="58394" x2="23936" y2="58394"/>
                        <a14:foregroundMark x1="36525" y1="57056" x2="36525" y2="57056"/>
                        <a14:foregroundMark x1="71277" y1="60219" x2="71277" y2="60219"/>
                        <a14:foregroundMark x1="82801" y1="63017" x2="82801" y2="63017"/>
                        <a14:foregroundMark x1="58688" y1="58637" x2="58688" y2="58637"/>
                        <a14:foregroundMark x1="56028" y1="55474" x2="56028" y2="55474"/>
                        <a14:foregroundMark x1="38121" y1="52190" x2="38121" y2="52190"/>
                        <a14:foregroundMark x1="10106" y1="15815" x2="10106" y2="15815"/>
                        <a14:foregroundMark x1="8688" y1="22141" x2="8688" y2="22141"/>
                        <a14:foregroundMark x1="11702" y1="28589" x2="11702" y2="28589"/>
                        <a14:foregroundMark x1="15603" y1="29684" x2="15603" y2="29684"/>
                        <a14:foregroundMark x1="22340" y1="22141" x2="22340" y2="22141"/>
                        <a14:foregroundMark x1="32092" y1="21776" x2="32092" y2="21776"/>
                        <a14:foregroundMark x1="41312" y1="18978" x2="41312" y2="18978"/>
                        <a14:foregroundMark x1="44504" y1="18613" x2="44504" y2="18613"/>
                        <a14:foregroundMark x1="42553" y1="21290" x2="42553" y2="21290"/>
                        <a14:foregroundMark x1="52660" y1="20803" x2="52660" y2="20803"/>
                        <a14:foregroundMark x1="55851" y1="23844" x2="55851" y2="23844"/>
                        <a14:foregroundMark x1="56206" y1="22628" x2="56206" y2="22628"/>
                        <a14:foregroundMark x1="58688" y1="24574" x2="58688" y2="24574"/>
                        <a14:foregroundMark x1="59929" y1="27616" x2="59929" y2="27616"/>
                        <a14:foregroundMark x1="62411" y1="26399" x2="62411" y2="26399"/>
                        <a14:foregroundMark x1="67908" y1="26034" x2="67908" y2="26034"/>
                        <a14:foregroundMark x1="67908" y1="22749" x2="67908" y2="22749"/>
                        <a14:foregroundMark x1="66312" y1="18978" x2="66312" y2="18978"/>
                        <a14:foregroundMark x1="68794" y1="19465" x2="68794" y2="19465"/>
                        <a14:foregroundMark x1="66135" y1="15328" x2="66135" y2="15328"/>
                        <a14:foregroundMark x1="60993" y1="14599" x2="60993" y2="14599"/>
                        <a14:foregroundMark x1="55496" y1="16788" x2="55496" y2="16788"/>
                        <a14:foregroundMark x1="52660" y1="17275" x2="52660" y2="17275"/>
                        <a14:foregroundMark x1="50355" y1="12530" x2="50355" y2="12530"/>
                        <a14:foregroundMark x1="55496" y1="10827" x2="55496" y2="10827"/>
                        <a14:foregroundMark x1="53723" y1="7421" x2="53723" y2="7421"/>
                        <a14:foregroundMark x1="44326" y1="10706" x2="44326" y2="10706"/>
                        <a14:foregroundMark x1="39716" y1="7664" x2="39716" y2="7664"/>
                        <a14:foregroundMark x1="29433" y1="9732" x2="29433" y2="9732"/>
                        <a14:foregroundMark x1="25355" y1="10706" x2="24645" y2="10706"/>
                        <a14:foregroundMark x1="17553" y1="12895" x2="17199" y2="13504"/>
                        <a14:foregroundMark x1="14184" y1="15572" x2="14184" y2="15572"/>
                        <a14:foregroundMark x1="13475" y1="19100" x2="13475" y2="19100"/>
                        <a14:foregroundMark x1="12589" y1="22749" x2="12589" y2="22749"/>
                        <a14:foregroundMark x1="13121" y1="25426" x2="13121" y2="25426"/>
                        <a14:foregroundMark x1="18262" y1="24574" x2="18262" y2="24574"/>
                        <a14:foregroundMark x1="16312" y1="27251" x2="16312" y2="27251"/>
                        <a14:foregroundMark x1="13121" y1="30170" x2="13121" y2="30170"/>
                        <a14:foregroundMark x1="12589" y1="27616" x2="12589" y2="27616"/>
                        <a14:foregroundMark x1="8511" y1="25547" x2="8511" y2="25547"/>
                        <a14:foregroundMark x1="11170" y1="25669" x2="11170" y2="25669"/>
                        <a14:foregroundMark x1="14184" y1="22628" x2="14184" y2="22628"/>
                        <a14:foregroundMark x1="15603" y1="25304" x2="15603" y2="25304"/>
                        <a14:foregroundMark x1="18794" y1="22019" x2="18794" y2="22019"/>
                        <a14:foregroundMark x1="9752" y1="22019" x2="9752" y2="22019"/>
                        <a14:foregroundMark x1="10106" y1="19586" x2="10106" y2="19586"/>
                        <a14:foregroundMark x1="11525" y1="18370" x2="11525" y2="18370"/>
                        <a14:foregroundMark x1="12057" y1="20560" x2="12057" y2="20560"/>
                        <a14:foregroundMark x1="14894" y1="20438" x2="14894" y2="20438"/>
                        <a14:foregroundMark x1="18262" y1="19586" x2="18262" y2="19586"/>
                        <a14:foregroundMark x1="15957" y1="21168" x2="15957" y2="21168"/>
                        <a14:foregroundMark x1="16312" y1="18491" x2="16312" y2="18491"/>
                        <a14:foregroundMark x1="14362" y1="17397" x2="14362" y2="17397"/>
                        <a14:foregroundMark x1="12057" y1="14842" x2="12057" y2="14842"/>
                        <a14:foregroundMark x1="12589" y1="13625" x2="12589" y2="13625"/>
                        <a14:foregroundMark x1="14894" y1="12895" x2="14894" y2="12895"/>
                        <a14:foregroundMark x1="16489" y1="12044" x2="16489" y2="12044"/>
                        <a14:foregroundMark x1="18262" y1="10462" x2="18262" y2="10462"/>
                        <a14:foregroundMark x1="20567" y1="9611" x2="20567" y2="9611"/>
                        <a14:foregroundMark x1="22163" y1="9124" x2="22163" y2="9124"/>
                        <a14:foregroundMark x1="16844" y1="16058" x2="16844" y2="16058"/>
                        <a14:foregroundMark x1="17908" y1="17397" x2="17908" y2="17397"/>
                        <a14:foregroundMark x1="19149" y1="18248" x2="19149" y2="18248"/>
                        <a14:foregroundMark x1="20745" y1="19708" x2="20745" y2="19708"/>
                        <a14:foregroundMark x1="23936" y1="19708" x2="23936" y2="19708"/>
                        <a14:foregroundMark x1="25177" y1="21290" x2="25177" y2="21290"/>
                        <a14:foregroundMark x1="27482" y1="20073" x2="27482" y2="20073"/>
                        <a14:foregroundMark x1="28369" y1="21533" x2="28369" y2="21533"/>
                        <a14:foregroundMark x1="25355" y1="19100" x2="25355" y2="19100"/>
                        <a14:foregroundMark x1="22163" y1="17883" x2="22163" y2="17883"/>
                        <a14:foregroundMark x1="20567" y1="15815" x2="20567" y2="15815"/>
                        <a14:foregroundMark x1="19504" y1="14234" x2="19504" y2="14234"/>
                        <a14:foregroundMark x1="19681" y1="13017" x2="19681" y2="13017"/>
                        <a14:foregroundMark x1="19504" y1="11922" x2="19504" y2="11922"/>
                        <a14:foregroundMark x1="21809" y1="11800" x2="21809" y2="11800"/>
                        <a14:foregroundMark x1="21277" y1="14234" x2="21277" y2="14234"/>
                        <a14:foregroundMark x1="23404" y1="15085" x2="23404" y2="15085"/>
                        <a14:foregroundMark x1="25177" y1="17153" x2="25177" y2="17153"/>
                        <a14:foregroundMark x1="29078" y1="17762" x2="29078" y2="17762"/>
                        <a14:foregroundMark x1="31738" y1="18248" x2="31738" y2="18248"/>
                        <a14:foregroundMark x1="32447" y1="19465" x2="32447" y2="19465"/>
                        <a14:foregroundMark x1="34220" y1="20681" x2="34220" y2="20681"/>
                        <a14:foregroundMark x1="35816" y1="20073" x2="35816" y2="20073"/>
                        <a14:foregroundMark x1="35461" y1="18613" x2="35461" y2="18613"/>
                        <a14:foregroundMark x1="32979" y1="17397" x2="32979" y2="17397"/>
                        <a14:foregroundMark x1="29078" y1="15815" x2="29078" y2="15815"/>
                        <a14:foregroundMark x1="27482" y1="14112" x2="27482" y2="14112"/>
                        <a14:foregroundMark x1="28191" y1="12530" x2="28191" y2="12530"/>
                        <a14:foregroundMark x1="32092" y1="12044" x2="32092" y2="12044"/>
                        <a14:foregroundMark x1="26773" y1="9367" x2="26773" y2="9367"/>
                        <a14:foregroundMark x1="28191" y1="7421" x2="28191" y2="7421"/>
                        <a14:foregroundMark x1="30496" y1="5961" x2="30496" y2="5961"/>
                        <a14:foregroundMark x1="31560" y1="8273" x2="31560" y2="8273"/>
                        <a14:foregroundMark x1="33156" y1="11314" x2="33156" y2="11314"/>
                        <a14:foregroundMark x1="34220" y1="14477" x2="34220" y2="14477"/>
                        <a14:foregroundMark x1="37057" y1="15693" x2="37057" y2="15693"/>
                        <a14:foregroundMark x1="38830" y1="15572" x2="38830" y2="15572"/>
                        <a14:foregroundMark x1="43440" y1="16180" x2="43440" y2="16180"/>
                        <a14:foregroundMark x1="45567" y1="20681" x2="45567" y2="20681"/>
                        <a14:foregroundMark x1="37766" y1="39659" x2="37766" y2="39659"/>
                        <a14:foregroundMark x1="35461" y1="13139" x2="35461" y2="13139"/>
                        <a14:foregroundMark x1="34220" y1="10341" x2="34220" y2="10341"/>
                        <a14:foregroundMark x1="33156" y1="8273" x2="33156" y2="8273"/>
                        <a14:foregroundMark x1="33156" y1="7056" x2="33156" y2="7056"/>
                        <a14:foregroundMark x1="33688" y1="5353" x2="33688" y2="5353"/>
                        <a14:foregroundMark x1="36525" y1="4866" x2="36525" y2="4866"/>
                        <a14:foregroundMark x1="33865" y1="3771" x2="33865" y2="3771"/>
                        <a14:foregroundMark x1="37234" y1="3406" x2="37234" y2="3406"/>
                        <a14:foregroundMark x1="41135" y1="4380" x2="41135" y2="4380"/>
                        <a14:foregroundMark x1="43617" y1="4745" x2="43617" y2="4745"/>
                        <a14:foregroundMark x1="79610" y1="59732" x2="79610" y2="59732"/>
                        <a14:foregroundMark x1="78191" y1="62895" x2="78191" y2="62895"/>
                        <a14:foregroundMark x1="71277" y1="63382" x2="71277" y2="63382"/>
                        <a14:foregroundMark x1="87057" y1="63017" x2="87057" y2="63017"/>
                        <a14:foregroundMark x1="86879" y1="60219" x2="86879" y2="60219"/>
                        <a14:foregroundMark x1="68085" y1="63017" x2="68085" y2="63260"/>
                        <a14:foregroundMark x1="52305" y1="53771" x2="52305" y2="53771"/>
                        <a14:foregroundMark x1="47518" y1="57056" x2="47518" y2="57056"/>
                        <a14:foregroundMark x1="44858" y1="50852" x2="44858" y2="50852"/>
                        <a14:foregroundMark x1="37057" y1="50365" x2="37057" y2="50243"/>
                        <a14:foregroundMark x1="30674" y1="51338" x2="30674" y2="51338"/>
                        <a14:foregroundMark x1="26596" y1="58029" x2="26596" y2="58029"/>
                        <a14:foregroundMark x1="22695" y1="60706" x2="22695" y2="60706"/>
                        <a14:foregroundMark x1="36879" y1="87835" x2="36879" y2="87835"/>
                        <a14:foregroundMark x1="31028" y1="88200" x2="31028" y2="88200"/>
                        <a14:foregroundMark x1="30674" y1="92579" x2="30674" y2="92701"/>
                        <a14:foregroundMark x1="36879" y1="94404" x2="37057" y2="94404"/>
                        <a14:foregroundMark x1="38652" y1="93309" x2="38652" y2="93309"/>
                        <a14:foregroundMark x1="31560" y1="96350" x2="31560" y2="96350"/>
                        <a14:foregroundMark x1="37766" y1="96594" x2="37766" y2="96594"/>
                        <a14:foregroundMark x1="47340" y1="95255" x2="47340" y2="95255"/>
                        <a14:foregroundMark x1="55496" y1="95742" x2="55496" y2="95742"/>
                        <a14:foregroundMark x1="53191" y1="94161" x2="53191" y2="94161"/>
                        <a14:foregroundMark x1="56560" y1="93066" x2="56560" y2="93066"/>
                        <a14:foregroundMark x1="47518" y1="93066" x2="47518" y2="93066"/>
                        <a14:foregroundMark x1="52837" y1="90633" x2="52837" y2="90633"/>
                        <a14:foregroundMark x1="52305" y1="88686" x2="52305" y2="88686"/>
                        <a14:foregroundMark x1="42021" y1="16302" x2="42021" y2="16302"/>
                        <a14:foregroundMark x1="39184" y1="12895" x2="39184" y2="12895"/>
                        <a14:foregroundMark x1="37057" y1="9854" x2="37057" y2="9854"/>
                        <a14:foregroundMark x1="35816" y1="7786" x2="35816" y2="7786"/>
                        <a14:foregroundMark x1="38652" y1="6083" x2="38652" y2="6083"/>
                        <a14:foregroundMark x1="42376" y1="6448" x2="42376" y2="6448"/>
                        <a14:foregroundMark x1="44858" y1="12044" x2="44858" y2="12044"/>
                        <a14:foregroundMark x1="45567" y1="15085" x2="45567" y2="15085"/>
                        <a14:foregroundMark x1="47340" y1="17275" x2="47340" y2="17275"/>
                        <a14:foregroundMark x1="49645" y1="15693" x2="49645" y2="15693"/>
                        <a14:foregroundMark x1="48404" y1="13382" x2="48404" y2="13382"/>
                        <a14:foregroundMark x1="26241" y1="28102" x2="26241" y2="28102"/>
                        <a14:foregroundMark x1="67021" y1="59732" x2="67021" y2="5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72" y="3210793"/>
            <a:ext cx="1560270" cy="227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80" y="1264728"/>
            <a:ext cx="2033716" cy="26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444111" y="1450274"/>
            <a:ext cx="839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823376" y="540976"/>
            <a:ext cx="8732066" cy="72375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</a:t>
            </a:r>
            <a:r>
              <a:rPr lang="uk-UA" sz="4000" b="1" dirty="0">
                <a:solidFill>
                  <a:schemeClr val="bg1"/>
                </a:solidFill>
              </a:rPr>
              <a:t>«Увімкни світло»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5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799" y="1264728"/>
            <a:ext cx="2033716" cy="26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799730" y="1450274"/>
            <a:ext cx="839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67" y="1264728"/>
            <a:ext cx="2033716" cy="26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6239498" y="1450274"/>
            <a:ext cx="839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9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367" y="1264728"/>
            <a:ext cx="2033716" cy="26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8576298" y="1450274"/>
            <a:ext cx="839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083" y="1264728"/>
            <a:ext cx="2033716" cy="26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10610014" y="1450274"/>
            <a:ext cx="839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53" y="3967374"/>
            <a:ext cx="2033716" cy="26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896484" y="4152920"/>
            <a:ext cx="839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5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870" y="3967374"/>
            <a:ext cx="2033716" cy="26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3184801" y="4152920"/>
            <a:ext cx="839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7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19" y="3967374"/>
            <a:ext cx="2033716" cy="26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5563750" y="4152920"/>
            <a:ext cx="839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9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768" y="3967374"/>
            <a:ext cx="2033716" cy="26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7942699" y="4152920"/>
            <a:ext cx="839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8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156" y="3967374"/>
            <a:ext cx="2033716" cy="26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9976415" y="4093072"/>
            <a:ext cx="12597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0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46" y="1253744"/>
            <a:ext cx="1973861" cy="26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1153886" y="1390426"/>
            <a:ext cx="1433983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ru-RU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040" y="1264728"/>
            <a:ext cx="1973861" cy="26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3589073" y="1390426"/>
            <a:ext cx="1539173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ru-RU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4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51" y="1253744"/>
            <a:ext cx="1973861" cy="26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6032660" y="1390426"/>
            <a:ext cx="1263924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ru-RU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6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557" y="1264728"/>
            <a:ext cx="1973861" cy="26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8261742" y="1390426"/>
            <a:ext cx="1315759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ru-RU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6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415" y="1264727"/>
            <a:ext cx="1973861" cy="26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10282231" y="1390425"/>
            <a:ext cx="1328986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ru-RU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8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6" y="3956390"/>
            <a:ext cx="1973861" cy="26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TextBox 108"/>
          <p:cNvSpPr txBox="1"/>
          <p:nvPr/>
        </p:nvSpPr>
        <p:spPr>
          <a:xfrm>
            <a:off x="773500" y="4093070"/>
            <a:ext cx="1323106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ru-RU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0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41" y="3978358"/>
            <a:ext cx="1973861" cy="26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extBox 110"/>
          <p:cNvSpPr txBox="1"/>
          <p:nvPr/>
        </p:nvSpPr>
        <p:spPr>
          <a:xfrm>
            <a:off x="2880896" y="4151210"/>
            <a:ext cx="1323106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ru-RU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41" y="3978358"/>
            <a:ext cx="1973861" cy="26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Box 112"/>
          <p:cNvSpPr txBox="1"/>
          <p:nvPr/>
        </p:nvSpPr>
        <p:spPr>
          <a:xfrm>
            <a:off x="5283264" y="4104056"/>
            <a:ext cx="1212704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ru-RU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4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67" y="3978358"/>
            <a:ext cx="1973861" cy="26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TextBox 114"/>
          <p:cNvSpPr txBox="1"/>
          <p:nvPr/>
        </p:nvSpPr>
        <p:spPr>
          <a:xfrm>
            <a:off x="7580556" y="4104056"/>
            <a:ext cx="1400013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ru-RU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6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260" y="3978358"/>
            <a:ext cx="1973861" cy="26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/>
          <p:cNvSpPr txBox="1"/>
          <p:nvPr/>
        </p:nvSpPr>
        <p:spPr>
          <a:xfrm>
            <a:off x="9683516" y="4093071"/>
            <a:ext cx="1828950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uk-UA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ru-RU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B1AC3DD5-2B27-F1C2-7B56-31FCBEB9543A}"/>
              </a:ext>
            </a:extLst>
          </p:cNvPr>
          <p:cNvSpPr/>
          <p:nvPr/>
        </p:nvSpPr>
        <p:spPr>
          <a:xfrm>
            <a:off x="3974437" y="3207282"/>
            <a:ext cx="4287305" cy="94563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Що означає </a:t>
            </a:r>
            <a:r>
              <a:rPr lang="uk-UA" sz="2800" b="1" dirty="0" smtClean="0">
                <a:solidFill>
                  <a:srgbClr val="7030A0"/>
                </a:solidFill>
              </a:rPr>
              <a:t>цифри 1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uk-UA" sz="2800" b="1" dirty="0" smtClean="0">
                <a:solidFill>
                  <a:srgbClr val="7030A0"/>
                </a:solidFill>
              </a:rPr>
              <a:t>і</a:t>
            </a:r>
            <a:r>
              <a:rPr lang="en-US" sz="2800" b="1" dirty="0" smtClean="0">
                <a:solidFill>
                  <a:srgbClr val="7030A0"/>
                </a:solidFill>
              </a:rPr>
              <a:t> 0</a:t>
            </a:r>
            <a:r>
              <a:rPr lang="uk-UA" sz="2800" b="1" dirty="0" smtClean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у </a:t>
            </a:r>
            <a:r>
              <a:rPr lang="uk-UA" sz="2800" b="1" dirty="0">
                <a:solidFill>
                  <a:srgbClr val="7030A0"/>
                </a:solidFill>
              </a:rPr>
              <a:t>записі числа </a:t>
            </a:r>
            <a:r>
              <a:rPr lang="uk-UA" sz="2800" b="1" dirty="0" smtClean="0">
                <a:solidFill>
                  <a:srgbClr val="7030A0"/>
                </a:solidFill>
              </a:rPr>
              <a:t>10? </a:t>
            </a:r>
            <a:r>
              <a:rPr lang="uk-UA" sz="2800" b="1" dirty="0" smtClean="0">
                <a:solidFill>
                  <a:srgbClr val="7030A0"/>
                </a:solidFill>
              </a:rPr>
              <a:t>20? 40?</a:t>
            </a:r>
            <a:r>
              <a:rPr lang="uk-UA" sz="2800" b="1" dirty="0" smtClean="0">
                <a:solidFill>
                  <a:srgbClr val="7030A0"/>
                </a:solidFill>
              </a:rPr>
              <a:t> </a:t>
            </a:r>
            <a:endParaRPr lang="uk-UA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5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6" grpId="0"/>
      <p:bldP spid="48" grpId="0"/>
      <p:bldP spid="50" grpId="0"/>
      <p:bldP spid="52" grpId="0"/>
      <p:bldP spid="54" grpId="0"/>
      <p:bldP spid="56" grpId="0"/>
      <p:bldP spid="58" grpId="0"/>
      <p:bldP spid="77" grpId="0"/>
      <p:bldP spid="79" grpId="0"/>
      <p:bldP spid="81" grpId="0"/>
      <p:bldP spid="83" grpId="0"/>
      <p:bldP spid="85" grpId="0"/>
      <p:bldP spid="87" grpId="0"/>
      <p:bldP spid="107" grpId="0"/>
      <p:bldP spid="109" grpId="0"/>
      <p:bldP spid="111" grpId="0"/>
      <p:bldP spid="113" grpId="0"/>
      <p:bldP spid="115" grpId="0"/>
      <p:bldP spid="117" grpId="0"/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:a16="http://schemas.microsoft.com/office/drawing/2014/main" xmlns="" id="{D7F8ECF7-0611-F2C9-8E73-66835CA4A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9" r="32350" b="28212"/>
          <a:stretch/>
        </p:blipFill>
        <p:spPr bwMode="auto">
          <a:xfrm flipH="1">
            <a:off x="719057" y="2824318"/>
            <a:ext cx="1620000" cy="200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ransparent Cartoon Desk Png - Transparent Background Desk Cartoon Png, Png  Download , Transparent Png Image - PNGitem">
            <a:extLst>
              <a:ext uri="{FF2B5EF4-FFF2-40B4-BE49-F238E27FC236}">
                <a16:creationId xmlns:a16="http://schemas.microsoft.com/office/drawing/2014/main" xmlns="" id="{ED187978-7D78-897C-2928-0E92DBD55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0" b="89881" l="667" r="100000"/>
                    </a14:imgEffect>
                    <a14:imgEffect>
                      <a14:sharpenSoften amount="250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01" y="4567772"/>
            <a:ext cx="2661712" cy="211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7">
            <a:extLst>
              <a:ext uri="{FF2B5EF4-FFF2-40B4-BE49-F238E27FC236}">
                <a16:creationId xmlns:a16="http://schemas.microsoft.com/office/drawing/2014/main" xmlns="" id="{84196B2B-A369-D8F2-8123-2FCB91BE35C8}"/>
              </a:ext>
            </a:extLst>
          </p:cNvPr>
          <p:cNvSpPr/>
          <p:nvPr/>
        </p:nvSpPr>
        <p:spPr>
          <a:xfrm>
            <a:off x="1648424" y="457381"/>
            <a:ext cx="8980715" cy="1238119"/>
          </a:xfrm>
          <a:prstGeom prst="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Мотивація навчальної діяльності.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Проблемне </a:t>
            </a:r>
            <a:r>
              <a:rPr lang="uk-UA" sz="3600" b="1" dirty="0">
                <a:solidFill>
                  <a:schemeClr val="bg1"/>
                </a:solidFill>
              </a:rPr>
              <a:t>питання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649E1EC-737C-DF20-7829-9ABB103F2426}"/>
              </a:ext>
            </a:extLst>
          </p:cNvPr>
          <p:cNvSpPr txBox="1"/>
          <p:nvPr/>
        </p:nvSpPr>
        <p:spPr>
          <a:xfrm>
            <a:off x="3930640" y="3054966"/>
            <a:ext cx="2741162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0000"/>
                </a:solidFill>
              </a:rPr>
              <a:t>2 десятки</a:t>
            </a:r>
            <a:endParaRPr lang="x-none" sz="4400" b="1" dirty="0">
              <a:solidFill>
                <a:srgbClr val="FF0000"/>
              </a:solidFill>
            </a:endParaRPr>
          </a:p>
        </p:txBody>
      </p:sp>
      <p:sp>
        <p:nvSpPr>
          <p:cNvPr id="27" name="Скругленная прямоугольная выноска 17">
            <a:extLst>
              <a:ext uri="{FF2B5EF4-FFF2-40B4-BE49-F238E27FC236}">
                <a16:creationId xmlns:a16="http://schemas.microsoft.com/office/drawing/2014/main" xmlns="" id="{8D587C36-A98E-0298-DE33-5C1D109AC33B}"/>
              </a:ext>
            </a:extLst>
          </p:cNvPr>
          <p:cNvSpPr/>
          <p:nvPr/>
        </p:nvSpPr>
        <p:spPr>
          <a:xfrm>
            <a:off x="1648424" y="1695500"/>
            <a:ext cx="8958943" cy="12545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Марійка і Петрик рахували свої улюблені іграшки. Марійка нарахувала 10 ляльок, а Петрик — 2 десятки машинок. Чого більше — ляльок чи машинок? Яке число позначає 2 десятки?</a:t>
            </a:r>
          </a:p>
        </p:txBody>
      </p:sp>
      <p:pic>
        <p:nvPicPr>
          <p:cNvPr id="29" name="Picture 4" descr="Дети играют.. Обсуждение на LiveInternet - Российский Сервис  Онлайн-Дневников">
            <a:extLst>
              <a:ext uri="{FF2B5EF4-FFF2-40B4-BE49-F238E27FC236}">
                <a16:creationId xmlns:a16="http://schemas.microsoft.com/office/drawing/2014/main" xmlns="" id="{2A1C1D1A-6E28-810A-0089-6C0EF2C70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410" y="3290665"/>
            <a:ext cx="2502730" cy="2839402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  <a:extLst/>
        </p:spPr>
      </p:pic>
      <p:pic>
        <p:nvPicPr>
          <p:cNvPr id="30" name="Picture 6" descr="Если у ребенка много машинок | форум Babyblog">
            <a:extLst>
              <a:ext uri="{FF2B5EF4-FFF2-40B4-BE49-F238E27FC236}">
                <a16:creationId xmlns:a16="http://schemas.microsoft.com/office/drawing/2014/main" xmlns="" id="{59D5F67F-D38F-BE62-0472-194497D7F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31" y="3901398"/>
            <a:ext cx="2971559" cy="222866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907BF0A-90EF-8E98-C257-564E49A5D5EF}"/>
              </a:ext>
            </a:extLst>
          </p:cNvPr>
          <p:cNvSpPr txBox="1"/>
          <p:nvPr/>
        </p:nvSpPr>
        <p:spPr>
          <a:xfrm>
            <a:off x="7940410" y="3290665"/>
            <a:ext cx="1005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0000"/>
                </a:solidFill>
              </a:rPr>
              <a:t>10</a:t>
            </a:r>
            <a:endParaRPr lang="x-none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45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88794" y="563980"/>
            <a:ext cx="8732066" cy="84027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8236" y="1941194"/>
            <a:ext cx="5595256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ви дізнаєтеся,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 </a:t>
            </a:r>
            <a:r>
              <a:rPr lang="uk-UA" sz="2800" b="1" dirty="0">
                <a:solidFill>
                  <a:schemeClr val="bg1"/>
                </a:solidFill>
              </a:rPr>
              <a:t>швидко порахувати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велику </a:t>
            </a:r>
            <a:r>
              <a:rPr lang="uk-UA" sz="2800" b="1" dirty="0">
                <a:solidFill>
                  <a:schemeClr val="bg1"/>
                </a:solidFill>
              </a:rPr>
              <a:t>кількість предметів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за </a:t>
            </a:r>
            <a:r>
              <a:rPr lang="uk-UA" sz="2800" b="1" dirty="0">
                <a:solidFill>
                  <a:schemeClr val="bg1"/>
                </a:solidFill>
              </a:rPr>
              <a:t>допомогою десятків та як правильно записувати числа, що складаються з декількох десятків.</a:t>
            </a: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555335" y="2772694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48" y="2566180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844165" y="494528"/>
            <a:ext cx="8732066" cy="84634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Пучки паличок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71171FA-FA96-816A-2CB9-5EEC9BE7FAD8}"/>
              </a:ext>
            </a:extLst>
          </p:cNvPr>
          <p:cNvSpPr txBox="1"/>
          <p:nvPr/>
        </p:nvSpPr>
        <p:spPr>
          <a:xfrm>
            <a:off x="6410706" y="2127486"/>
            <a:ext cx="267814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3366FF"/>
                </a:solidFill>
              </a:rPr>
              <a:t>3 </a:t>
            </a:r>
            <a:r>
              <a:rPr lang="ru-RU" sz="3600" b="1" dirty="0" smtClean="0">
                <a:solidFill>
                  <a:srgbClr val="3366FF"/>
                </a:solidFill>
              </a:rPr>
              <a:t>десятки =</a:t>
            </a:r>
            <a:endParaRPr lang="x-none" sz="3600" b="1" dirty="0">
              <a:solidFill>
                <a:srgbClr val="3366FF"/>
              </a:solidFill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1F02EEA8-650B-8380-4D8D-81B86757AF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96"/>
          <a:stretch/>
        </p:blipFill>
        <p:spPr>
          <a:xfrm>
            <a:off x="1218323" y="1931908"/>
            <a:ext cx="949428" cy="144341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B02B770A-B8E2-B0E1-6735-168EE536C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96"/>
          <a:stretch/>
        </p:blipFill>
        <p:spPr>
          <a:xfrm>
            <a:off x="2235919" y="1931908"/>
            <a:ext cx="949428" cy="144341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38AF01B6-3BBA-DF0D-904F-9EBC9651B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96"/>
          <a:stretch/>
        </p:blipFill>
        <p:spPr>
          <a:xfrm>
            <a:off x="3329503" y="1931908"/>
            <a:ext cx="949428" cy="144341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B2CDF5ED-871D-5139-4F51-4FE89ECE9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96"/>
          <a:stretch/>
        </p:blipFill>
        <p:spPr>
          <a:xfrm>
            <a:off x="1218323" y="3375319"/>
            <a:ext cx="949428" cy="144341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F37CF5FB-A257-ECBA-4BC4-C4ED7071F0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96"/>
          <a:stretch/>
        </p:blipFill>
        <p:spPr>
          <a:xfrm>
            <a:off x="2235919" y="3375319"/>
            <a:ext cx="949428" cy="144341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FA938272-E932-8DE9-4F79-94A1DD8BAE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96"/>
          <a:stretch/>
        </p:blipFill>
        <p:spPr>
          <a:xfrm>
            <a:off x="3329503" y="3375319"/>
            <a:ext cx="949428" cy="144341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D23CBFC1-206E-8F13-880B-7337B58E8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96"/>
          <a:stretch/>
        </p:blipFill>
        <p:spPr>
          <a:xfrm>
            <a:off x="1218323" y="4818730"/>
            <a:ext cx="949428" cy="144341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E2D7773A-5F47-5F7A-2D7C-DBD32AEFEE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96"/>
          <a:stretch/>
        </p:blipFill>
        <p:spPr>
          <a:xfrm>
            <a:off x="2235919" y="4818730"/>
            <a:ext cx="949428" cy="144341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DF165DAE-7784-ADCF-B0F2-9AA12ECD48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96"/>
          <a:stretch/>
        </p:blipFill>
        <p:spPr>
          <a:xfrm>
            <a:off x="3329503" y="4818730"/>
            <a:ext cx="949428" cy="144341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A38EF9AB-1EEE-E190-18E5-10669170F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96"/>
          <a:stretch/>
        </p:blipFill>
        <p:spPr>
          <a:xfrm>
            <a:off x="4423087" y="3375319"/>
            <a:ext cx="949428" cy="144341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F4CC2220-688B-B3BF-D2AE-735EEDF7D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96"/>
          <a:stretch/>
        </p:blipFill>
        <p:spPr>
          <a:xfrm>
            <a:off x="4453162" y="4818730"/>
            <a:ext cx="949428" cy="144341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3CC37B31-6073-BF08-4B97-759FE4A2A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96"/>
          <a:stretch/>
        </p:blipFill>
        <p:spPr>
          <a:xfrm>
            <a:off x="5546746" y="4818730"/>
            <a:ext cx="949428" cy="144341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D804B6EA-4BF0-A6B9-1666-D3B80B204349}"/>
              </a:ext>
            </a:extLst>
          </p:cNvPr>
          <p:cNvSpPr txBox="1"/>
          <p:nvPr/>
        </p:nvSpPr>
        <p:spPr>
          <a:xfrm>
            <a:off x="9088853" y="2127486"/>
            <a:ext cx="267814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3366FF"/>
                </a:solidFill>
              </a:rPr>
              <a:t>30 тридцять</a:t>
            </a:r>
            <a:endParaRPr lang="x-none" sz="3600" b="1" dirty="0">
              <a:solidFill>
                <a:srgbClr val="3366FF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744167D1-1DEA-8C0C-241C-CA1363519B4E}"/>
              </a:ext>
            </a:extLst>
          </p:cNvPr>
          <p:cNvSpPr txBox="1"/>
          <p:nvPr/>
        </p:nvSpPr>
        <p:spPr>
          <a:xfrm>
            <a:off x="6410706" y="3673243"/>
            <a:ext cx="267814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3366FF"/>
                </a:solidFill>
              </a:rPr>
              <a:t>4 </a:t>
            </a:r>
            <a:r>
              <a:rPr lang="ru-RU" sz="3600" b="1" dirty="0" smtClean="0">
                <a:solidFill>
                  <a:srgbClr val="3366FF"/>
                </a:solidFill>
              </a:rPr>
              <a:t>десятки =</a:t>
            </a:r>
            <a:endParaRPr lang="x-none" sz="3600" b="1" dirty="0">
              <a:solidFill>
                <a:srgbClr val="3366FF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FE34CFE9-5470-DE84-3503-1367330CF10F}"/>
              </a:ext>
            </a:extLst>
          </p:cNvPr>
          <p:cNvSpPr txBox="1"/>
          <p:nvPr/>
        </p:nvSpPr>
        <p:spPr>
          <a:xfrm>
            <a:off x="9088853" y="3673243"/>
            <a:ext cx="267814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3366FF"/>
                </a:solidFill>
              </a:rPr>
              <a:t>40 сорок</a:t>
            </a:r>
            <a:endParaRPr lang="x-none" sz="3600" b="1" dirty="0">
              <a:solidFill>
                <a:srgbClr val="3366FF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D0341E3D-9D11-96DA-AFCD-C968C68CF4E7}"/>
              </a:ext>
            </a:extLst>
          </p:cNvPr>
          <p:cNvSpPr txBox="1"/>
          <p:nvPr/>
        </p:nvSpPr>
        <p:spPr>
          <a:xfrm>
            <a:off x="6410706" y="5244558"/>
            <a:ext cx="267814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3366FF"/>
                </a:solidFill>
              </a:rPr>
              <a:t>5 </a:t>
            </a:r>
            <a:r>
              <a:rPr lang="uk-UA" sz="3600" b="1" dirty="0" smtClean="0">
                <a:solidFill>
                  <a:srgbClr val="3366FF"/>
                </a:solidFill>
              </a:rPr>
              <a:t>десятків =</a:t>
            </a:r>
            <a:endParaRPr lang="uk-UA" sz="3600" b="1" dirty="0">
              <a:solidFill>
                <a:srgbClr val="3366FF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9F48B5FE-2C67-7832-42D8-BAA1ED8E0A4C}"/>
              </a:ext>
            </a:extLst>
          </p:cNvPr>
          <p:cNvSpPr txBox="1"/>
          <p:nvPr/>
        </p:nvSpPr>
        <p:spPr>
          <a:xfrm>
            <a:off x="9088853" y="5244558"/>
            <a:ext cx="297475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3366FF"/>
                </a:solidFill>
              </a:rPr>
              <a:t>50 </a:t>
            </a:r>
            <a:r>
              <a:rPr lang="uk-UA" sz="3600" b="1" dirty="0">
                <a:solidFill>
                  <a:srgbClr val="3366FF"/>
                </a:solidFill>
              </a:rPr>
              <a:t>п'ятдесят</a:t>
            </a:r>
            <a:endParaRPr lang="x-none" sz="3600" b="1" dirty="0">
              <a:solidFill>
                <a:srgbClr val="3366FF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8F0F2E0D-AE10-6061-8F72-9E42A769B394}"/>
              </a:ext>
            </a:extLst>
          </p:cNvPr>
          <p:cNvSpPr txBox="1"/>
          <p:nvPr/>
        </p:nvSpPr>
        <p:spPr>
          <a:xfrm>
            <a:off x="4897801" y="1343128"/>
            <a:ext cx="567843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7030A0"/>
                </a:solidFill>
              </a:rPr>
              <a:t>Скільки пучків паличок у кожному рядку?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7030A0"/>
                </a:solidFill>
              </a:rPr>
              <a:t>Скільки паличок?</a:t>
            </a:r>
          </a:p>
        </p:txBody>
      </p:sp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89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3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4" grpId="0" animBg="1"/>
      <p:bldP spid="65" grpId="0" animBg="1"/>
      <p:bldP spid="67" grpId="0" animBg="1"/>
      <p:bldP spid="68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:a16="http://schemas.microsoft.com/office/drawing/2014/main" xmlns="" id="{D7F8ECF7-0611-F2C9-8E73-66835CA4A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9" r="29509" b="-13338"/>
          <a:stretch/>
        </p:blipFill>
        <p:spPr bwMode="auto">
          <a:xfrm flipH="1">
            <a:off x="0" y="2299336"/>
            <a:ext cx="2242320" cy="390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 зі стрілкою 10">
            <a:extLst>
              <a:ext uri="{FF2B5EF4-FFF2-40B4-BE49-F238E27FC236}">
                <a16:creationId xmlns:a16="http://schemas.microsoft.com/office/drawing/2014/main" xmlns="" id="{BF00D9CC-36AF-136F-585B-351B83AC69E6}"/>
              </a:ext>
            </a:extLst>
          </p:cNvPr>
          <p:cNvCxnSpPr>
            <a:cxnSpLocks/>
          </p:cNvCxnSpPr>
          <p:nvPr/>
        </p:nvCxnSpPr>
        <p:spPr>
          <a:xfrm flipV="1">
            <a:off x="2198808" y="3449485"/>
            <a:ext cx="9420763" cy="2449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9B429345-9F85-A36B-7F08-46E19692FFF9}"/>
              </a:ext>
            </a:extLst>
          </p:cNvPr>
          <p:cNvSpPr/>
          <p:nvPr/>
        </p:nvSpPr>
        <p:spPr>
          <a:xfrm>
            <a:off x="3344936" y="3396287"/>
            <a:ext cx="106532" cy="10896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7030A0"/>
              </a:solidFill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7A0F2069-A1C0-D1C7-8B7C-52DAECFB02C9}"/>
              </a:ext>
            </a:extLst>
          </p:cNvPr>
          <p:cNvSpPr/>
          <p:nvPr/>
        </p:nvSpPr>
        <p:spPr>
          <a:xfrm>
            <a:off x="4142136" y="3396287"/>
            <a:ext cx="106532" cy="10896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7030A0"/>
              </a:solidFill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xmlns="" id="{2431569A-6952-0D95-DDE4-73057F207303}"/>
              </a:ext>
            </a:extLst>
          </p:cNvPr>
          <p:cNvSpPr/>
          <p:nvPr/>
        </p:nvSpPr>
        <p:spPr>
          <a:xfrm>
            <a:off x="4945716" y="3397450"/>
            <a:ext cx="106532" cy="10896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7030A0"/>
              </a:solidFill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0640A7A8-59B6-C4CC-ECC0-5D72867C2A03}"/>
              </a:ext>
            </a:extLst>
          </p:cNvPr>
          <p:cNvSpPr/>
          <p:nvPr/>
        </p:nvSpPr>
        <p:spPr>
          <a:xfrm>
            <a:off x="5745312" y="3396287"/>
            <a:ext cx="106532" cy="10896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7030A0"/>
              </a:solidFill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9225A607-8FA8-8307-B89E-A58200FAC0EE}"/>
              </a:ext>
            </a:extLst>
          </p:cNvPr>
          <p:cNvSpPr/>
          <p:nvPr/>
        </p:nvSpPr>
        <p:spPr>
          <a:xfrm>
            <a:off x="6543710" y="3396287"/>
            <a:ext cx="106532" cy="10896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7030A0"/>
              </a:solidFill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BF517B83-5DAB-FF76-D870-F910337A2A73}"/>
              </a:ext>
            </a:extLst>
          </p:cNvPr>
          <p:cNvSpPr/>
          <p:nvPr/>
        </p:nvSpPr>
        <p:spPr>
          <a:xfrm>
            <a:off x="7340910" y="3396287"/>
            <a:ext cx="106532" cy="10896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7030A0"/>
              </a:solidFill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xmlns="" id="{5DFDA8F2-D05B-8C34-C243-E2E6372437C6}"/>
              </a:ext>
            </a:extLst>
          </p:cNvPr>
          <p:cNvSpPr/>
          <p:nvPr/>
        </p:nvSpPr>
        <p:spPr>
          <a:xfrm>
            <a:off x="8139308" y="3396287"/>
            <a:ext cx="106532" cy="10896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7030A0"/>
              </a:solidFill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DDB91F0A-A52C-575E-D9A0-AD4A830102E3}"/>
              </a:ext>
            </a:extLst>
          </p:cNvPr>
          <p:cNvSpPr/>
          <p:nvPr/>
        </p:nvSpPr>
        <p:spPr>
          <a:xfrm>
            <a:off x="8938904" y="3396287"/>
            <a:ext cx="106532" cy="10896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7030A0"/>
              </a:solidFill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xmlns="" id="{42F0C100-8B9D-41BC-AEC6-68A00A4C925B}"/>
              </a:ext>
            </a:extLst>
          </p:cNvPr>
          <p:cNvSpPr/>
          <p:nvPr/>
        </p:nvSpPr>
        <p:spPr>
          <a:xfrm>
            <a:off x="9736104" y="3396287"/>
            <a:ext cx="106532" cy="10896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7030A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0210BEE-EA3B-6C89-10C3-C5170E3EEB87}"/>
              </a:ext>
            </a:extLst>
          </p:cNvPr>
          <p:cNvSpPr txBox="1"/>
          <p:nvPr/>
        </p:nvSpPr>
        <p:spPr>
          <a:xfrm>
            <a:off x="3058215" y="3524618"/>
            <a:ext cx="690222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7030A0"/>
                </a:solidFill>
              </a:rPr>
              <a:t>10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391F19D-00CC-F73F-E74C-6EFD5AA2A34F}"/>
              </a:ext>
            </a:extLst>
          </p:cNvPr>
          <p:cNvSpPr txBox="1"/>
          <p:nvPr/>
        </p:nvSpPr>
        <p:spPr>
          <a:xfrm>
            <a:off x="3850291" y="3524618"/>
            <a:ext cx="690222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7030A0"/>
                </a:solidFill>
              </a:rPr>
              <a:t>20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2795AB8-E9EF-235C-9D95-FFF6FD20E753}"/>
              </a:ext>
            </a:extLst>
          </p:cNvPr>
          <p:cNvSpPr txBox="1"/>
          <p:nvPr/>
        </p:nvSpPr>
        <p:spPr>
          <a:xfrm>
            <a:off x="4653871" y="3524618"/>
            <a:ext cx="690222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7030A0"/>
                </a:solidFill>
              </a:rPr>
              <a:t>30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C397FE2-6E87-0D35-9245-8A50787F15F6}"/>
              </a:ext>
            </a:extLst>
          </p:cNvPr>
          <p:cNvSpPr txBox="1"/>
          <p:nvPr/>
        </p:nvSpPr>
        <p:spPr>
          <a:xfrm>
            <a:off x="5453467" y="3524618"/>
            <a:ext cx="690222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7030A0"/>
                </a:solidFill>
              </a:rPr>
              <a:t>40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1FC3BC4-012B-8A75-13F4-0722367AAD62}"/>
              </a:ext>
            </a:extLst>
          </p:cNvPr>
          <p:cNvSpPr txBox="1"/>
          <p:nvPr/>
        </p:nvSpPr>
        <p:spPr>
          <a:xfrm>
            <a:off x="6251864" y="3524618"/>
            <a:ext cx="690222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7030A0"/>
                </a:solidFill>
              </a:rPr>
              <a:t>50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C8379EDD-E5C4-C5F9-FAA2-2BAA2B6FEEDD}"/>
              </a:ext>
            </a:extLst>
          </p:cNvPr>
          <p:cNvSpPr txBox="1"/>
          <p:nvPr/>
        </p:nvSpPr>
        <p:spPr>
          <a:xfrm>
            <a:off x="7050261" y="3524618"/>
            <a:ext cx="690222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7030A0"/>
                </a:solidFill>
              </a:rPr>
              <a:t>60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CE16E14-608F-EA11-F274-F3ED9D379EE6}"/>
              </a:ext>
            </a:extLst>
          </p:cNvPr>
          <p:cNvSpPr txBox="1"/>
          <p:nvPr/>
        </p:nvSpPr>
        <p:spPr>
          <a:xfrm>
            <a:off x="7900729" y="3524618"/>
            <a:ext cx="690222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7030A0"/>
                </a:solidFill>
              </a:rPr>
              <a:t>70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392EC949-D6B2-7D05-C68E-A29C0B57ADC4}"/>
              </a:ext>
            </a:extLst>
          </p:cNvPr>
          <p:cNvSpPr txBox="1"/>
          <p:nvPr/>
        </p:nvSpPr>
        <p:spPr>
          <a:xfrm>
            <a:off x="8647059" y="3524618"/>
            <a:ext cx="690222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7030A0"/>
                </a:solidFill>
              </a:rPr>
              <a:t>80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BD1A891D-EFBA-FB36-7C45-650902AA4B04}"/>
              </a:ext>
            </a:extLst>
          </p:cNvPr>
          <p:cNvSpPr txBox="1"/>
          <p:nvPr/>
        </p:nvSpPr>
        <p:spPr>
          <a:xfrm>
            <a:off x="9444259" y="3524618"/>
            <a:ext cx="690222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7030A0"/>
                </a:solidFill>
              </a:rPr>
              <a:t>90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583904" y="614042"/>
            <a:ext cx="7753377" cy="84464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 і запам’ятай!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058215" y="4252958"/>
            <a:ext cx="691831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Числа, </a:t>
            </a:r>
            <a:r>
              <a:rPr lang="ru-RU" sz="3600" b="1" dirty="0" err="1" smtClean="0">
                <a:solidFill>
                  <a:schemeClr val="bg1"/>
                </a:solidFill>
              </a:rPr>
              <a:t>які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закінчуються</a:t>
            </a:r>
            <a:r>
              <a:rPr lang="ru-RU" sz="3600" b="1" dirty="0" smtClean="0">
                <a:solidFill>
                  <a:schemeClr val="bg1"/>
                </a:solidFill>
              </a:rPr>
              <a:t> нулем, </a:t>
            </a:r>
            <a:r>
              <a:rPr lang="ru-RU" sz="3600" b="1" dirty="0" err="1" smtClean="0">
                <a:solidFill>
                  <a:schemeClr val="bg1"/>
                </a:solidFill>
              </a:rPr>
              <a:t>називають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круглими</a:t>
            </a:r>
            <a:r>
              <a:rPr lang="ru-RU" sz="3600" b="1" dirty="0" smtClean="0">
                <a:solidFill>
                  <a:schemeClr val="bg1"/>
                </a:solidFill>
              </a:rPr>
              <a:t>.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594481" y="1769633"/>
            <a:ext cx="771797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ru-RU" sz="3600" b="1" dirty="0">
                <a:solidFill>
                  <a:srgbClr val="7030A0"/>
                </a:solidFill>
              </a:rPr>
              <a:t>10 </a:t>
            </a:r>
            <a:r>
              <a:rPr lang="ru-RU" sz="3600" b="1" dirty="0" err="1" smtClean="0">
                <a:solidFill>
                  <a:srgbClr val="7030A0"/>
                </a:solidFill>
              </a:rPr>
              <a:t>одиниць</a:t>
            </a:r>
            <a:r>
              <a:rPr lang="ru-RU" sz="3600" b="1" dirty="0" smtClean="0">
                <a:solidFill>
                  <a:srgbClr val="7030A0"/>
                </a:solidFill>
              </a:rPr>
              <a:t> (од.) =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1 десяток </a:t>
            </a:r>
            <a:r>
              <a:rPr lang="ru-RU" sz="3600" b="1" dirty="0" smtClean="0">
                <a:solidFill>
                  <a:srgbClr val="7030A0"/>
                </a:solidFill>
              </a:rPr>
              <a:t>(</a:t>
            </a:r>
            <a:r>
              <a:rPr lang="ru-RU" sz="3600" b="1" dirty="0" err="1" smtClean="0">
                <a:solidFill>
                  <a:srgbClr val="7030A0"/>
                </a:solidFill>
              </a:rPr>
              <a:t>дес</a:t>
            </a:r>
            <a:r>
              <a:rPr lang="ru-RU" sz="3600" b="1" dirty="0" smtClean="0">
                <a:solidFill>
                  <a:srgbClr val="7030A0"/>
                </a:solidFill>
              </a:rPr>
              <a:t>.) 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10D62CF8-60FF-283B-07F7-DE801241BB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2" b="1758"/>
          <a:stretch/>
        </p:blipFill>
        <p:spPr>
          <a:xfrm>
            <a:off x="9518097" y="1297053"/>
            <a:ext cx="1682493" cy="1988275"/>
          </a:xfrm>
          <a:prstGeom prst="roundRect">
            <a:avLst/>
          </a:prstGeom>
        </p:spPr>
      </p:pic>
      <p:sp>
        <p:nvSpPr>
          <p:cNvPr id="5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89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42F0C100-8B9D-41BC-AEC6-68A00A4C925B}"/>
              </a:ext>
            </a:extLst>
          </p:cNvPr>
          <p:cNvSpPr/>
          <p:nvPr/>
        </p:nvSpPr>
        <p:spPr>
          <a:xfrm>
            <a:off x="10542494" y="3395002"/>
            <a:ext cx="106532" cy="10896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7030A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D1A891D-EFBA-FB36-7C45-650902AA4B04}"/>
              </a:ext>
            </a:extLst>
          </p:cNvPr>
          <p:cNvSpPr txBox="1"/>
          <p:nvPr/>
        </p:nvSpPr>
        <p:spPr>
          <a:xfrm>
            <a:off x="10227294" y="3508083"/>
            <a:ext cx="973295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7030A0"/>
                </a:solidFill>
              </a:rPr>
              <a:t>100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57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1CB99C4B-4A14-3299-DF47-F5A495C56EF0}"/>
              </a:ext>
            </a:extLst>
          </p:cNvPr>
          <p:cNvSpPr/>
          <p:nvPr/>
        </p:nvSpPr>
        <p:spPr>
          <a:xfrm>
            <a:off x="2775877" y="2433158"/>
            <a:ext cx="5136431" cy="6780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7030A0"/>
                </a:solidFill>
              </a:rPr>
              <a:t>Запиши</a:t>
            </a:r>
            <a:r>
              <a:rPr lang="uk-UA" sz="2400" b="1" dirty="0" smtClean="0">
                <a:solidFill>
                  <a:srgbClr val="7030A0"/>
                </a:solidFill>
              </a:rPr>
              <a:t> десятки в порядку спадання</a:t>
            </a:r>
            <a:endParaRPr lang="uk-UA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72" grpId="0" animBg="1"/>
      <p:bldP spid="73" grpId="0" animBg="1"/>
      <p:bldP spid="51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1540362" y="465549"/>
            <a:ext cx="8732066" cy="78620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числа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2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6" r="27783"/>
          <a:stretch/>
        </p:blipFill>
        <p:spPr bwMode="auto">
          <a:xfrm flipH="1">
            <a:off x="-96412" y="2384965"/>
            <a:ext cx="2826141" cy="435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850479" y="1490007"/>
            <a:ext cx="7421949" cy="4524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>
                <a:solidFill>
                  <a:srgbClr val="7030A0"/>
                </a:solidFill>
              </a:rPr>
              <a:t>десятки — це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двадцять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—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 </a:t>
            </a:r>
          </a:p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>
                <a:solidFill>
                  <a:srgbClr val="7030A0"/>
                </a:solidFill>
              </a:rPr>
              <a:t>десятки — це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тридцять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—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>
                <a:solidFill>
                  <a:srgbClr val="7030A0"/>
                </a:solidFill>
              </a:rPr>
              <a:t>десятки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>
                <a:solidFill>
                  <a:srgbClr val="7030A0"/>
                </a:solidFill>
              </a:rPr>
              <a:t>— це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сорок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—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</a:p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десятк</a:t>
            </a:r>
            <a:r>
              <a:rPr lang="uk-UA" sz="3600" b="1" dirty="0" err="1">
                <a:solidFill>
                  <a:srgbClr val="7030A0"/>
                </a:solidFill>
              </a:rPr>
              <a:t>ів</a:t>
            </a:r>
            <a:r>
              <a:rPr lang="ru-RU" sz="3600" b="1" dirty="0">
                <a:solidFill>
                  <a:srgbClr val="7030A0"/>
                </a:solidFill>
              </a:rPr>
              <a:t> — </a:t>
            </a:r>
            <a:r>
              <a:rPr lang="ru-RU" sz="3600" b="1" dirty="0" err="1" smtClean="0">
                <a:solidFill>
                  <a:srgbClr val="7030A0"/>
                </a:solidFill>
              </a:rPr>
              <a:t>це</a:t>
            </a:r>
            <a:r>
              <a:rPr lang="ru-RU" sz="3600" b="1" dirty="0" smtClean="0">
                <a:solidFill>
                  <a:srgbClr val="7030A0"/>
                </a:solidFill>
              </a:rPr>
              <a:t>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ru-RU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ятдесят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—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50 </a:t>
            </a:r>
          </a:p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десятків</a:t>
            </a:r>
            <a:r>
              <a:rPr lang="ru-RU" sz="3600" b="1" dirty="0">
                <a:solidFill>
                  <a:srgbClr val="7030A0"/>
                </a:solidFill>
              </a:rPr>
              <a:t> — </a:t>
            </a:r>
            <a:r>
              <a:rPr lang="ru-RU" sz="3600" b="1" dirty="0" err="1">
                <a:solidFill>
                  <a:srgbClr val="7030A0"/>
                </a:solidFill>
              </a:rPr>
              <a:t>це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шістдесят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—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десятків</a:t>
            </a:r>
            <a:r>
              <a:rPr lang="ru-RU" sz="3600" b="1" dirty="0">
                <a:solidFill>
                  <a:srgbClr val="7030A0"/>
                </a:solidFill>
              </a:rPr>
              <a:t> —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це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сімдесят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—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</a:t>
            </a:r>
          </a:p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десятк</a:t>
            </a:r>
            <a:r>
              <a:rPr lang="uk-UA" sz="3600" b="1" dirty="0" err="1">
                <a:solidFill>
                  <a:srgbClr val="7030A0"/>
                </a:solidFill>
              </a:rPr>
              <a:t>ів</a:t>
            </a:r>
            <a:r>
              <a:rPr lang="ru-RU" sz="3600" b="1" dirty="0">
                <a:solidFill>
                  <a:srgbClr val="7030A0"/>
                </a:solidFill>
              </a:rPr>
              <a:t> — </a:t>
            </a:r>
            <a:r>
              <a:rPr lang="ru-RU" sz="3600" b="1" dirty="0" err="1">
                <a:solidFill>
                  <a:srgbClr val="7030A0"/>
                </a:solidFill>
              </a:rPr>
              <a:t>це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вісімдесят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—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</a:t>
            </a:r>
          </a:p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десятків</a:t>
            </a:r>
            <a:r>
              <a:rPr lang="ru-RU" sz="3600" b="1" dirty="0">
                <a:solidFill>
                  <a:srgbClr val="7030A0"/>
                </a:solidFill>
              </a:rPr>
              <a:t> — </a:t>
            </a:r>
            <a:r>
              <a:rPr lang="ru-RU" sz="3600" b="1" dirty="0" err="1">
                <a:solidFill>
                  <a:srgbClr val="7030A0"/>
                </a:solidFill>
              </a:rPr>
              <a:t>це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дев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ru-RU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яносто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—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591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870611" y="444236"/>
            <a:ext cx="8732066" cy="68905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Скільки десятків?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6" name="Picture 6" descr="Mr Peabody Stickers | Redbubble">
            <a:extLst>
              <a:ext uri="{FF2B5EF4-FFF2-40B4-BE49-F238E27FC236}">
                <a16:creationId xmlns:a16="http://schemas.microsoft.com/office/drawing/2014/main" xmlns="" id="{9D53DC38-DBF2-38F3-38E0-475C2BB88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78257" y="2702067"/>
            <a:ext cx="2118534" cy="31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1CB99C4B-4A14-3299-DF47-F5A495C56EF0}"/>
              </a:ext>
            </a:extLst>
          </p:cNvPr>
          <p:cNvSpPr/>
          <p:nvPr/>
        </p:nvSpPr>
        <p:spPr>
          <a:xfrm>
            <a:off x="769434" y="1391349"/>
            <a:ext cx="4130865" cy="119573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7030A0"/>
                </a:solidFill>
              </a:rPr>
              <a:t>Предмети зручно лічити десятками. Порівняй десятки. </a:t>
            </a:r>
            <a:r>
              <a:rPr lang="uk-UA" sz="2000" b="1" dirty="0" err="1" smtClean="0">
                <a:solidFill>
                  <a:srgbClr val="7030A0"/>
                </a:solidFill>
              </a:rPr>
              <a:t>Запиши</a:t>
            </a:r>
            <a:r>
              <a:rPr lang="uk-UA" sz="2000" b="1" dirty="0" smtClean="0">
                <a:solidFill>
                  <a:srgbClr val="7030A0"/>
                </a:solidFill>
              </a:rPr>
              <a:t> одну нерівність</a:t>
            </a:r>
            <a:endParaRPr lang="uk-UA" sz="2000" b="1" dirty="0">
              <a:solidFill>
                <a:srgbClr val="7030A0"/>
              </a:solidFill>
            </a:endParaRPr>
          </a:p>
        </p:txBody>
      </p:sp>
      <p:pic>
        <p:nvPicPr>
          <p:cNvPr id="71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E5D13997-D7C5-EC3A-C70C-D936E5B60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680" y="1198933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84314FE9-8100-F522-0A70-1C6EE6C7B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943" y="1198933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04E9E57E-CF77-36EB-618A-7F98134A1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007" y="1198933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13D9B6A0-BCFA-26E0-F739-70F25071F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270" y="1198933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F9AEE014-F924-037C-F6D5-0F2E1901A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875" y="1198933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E5D13997-D7C5-EC3A-C70C-D936E5B60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680" y="1987679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84314FE9-8100-F522-0A70-1C6EE6C7B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943" y="1987679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04E9E57E-CF77-36EB-618A-7F98134A1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007" y="1987679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13D9B6A0-BCFA-26E0-F739-70F25071F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270" y="1987679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F9AEE014-F924-037C-F6D5-0F2E1901A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875" y="1987679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E5D13997-D7C5-EC3A-C70C-D936E5B60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680" y="3127731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84314FE9-8100-F522-0A70-1C6EE6C7B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943" y="3127731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04E9E57E-CF77-36EB-618A-7F98134A1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007" y="3127731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13D9B6A0-BCFA-26E0-F739-70F25071F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270" y="3127731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F9AEE014-F924-037C-F6D5-0F2E1901A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875" y="3127731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E5D13997-D7C5-EC3A-C70C-D936E5B60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680" y="3916477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84314FE9-8100-F522-0A70-1C6EE6C7B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943" y="3916477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04E9E57E-CF77-36EB-618A-7F98134A1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007" y="3916477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13D9B6A0-BCFA-26E0-F739-70F25071F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270" y="3916477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F9AEE014-F924-037C-F6D5-0F2E1901A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875" y="3916477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E5D13997-D7C5-EC3A-C70C-D936E5B60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345" y="5056530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84314FE9-8100-F522-0A70-1C6EE6C7B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08" y="5056530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04E9E57E-CF77-36EB-618A-7F98134A1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672" y="5056530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13D9B6A0-BCFA-26E0-F739-70F25071F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35" y="5056530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F9AEE014-F924-037C-F6D5-0F2E1901A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540" y="5056530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E5D13997-D7C5-EC3A-C70C-D936E5B60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345" y="5845276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84314FE9-8100-F522-0A70-1C6EE6C7B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08" y="5845276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04E9E57E-CF77-36EB-618A-7F98134A1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672" y="5845276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13D9B6A0-BCFA-26E0-F739-70F25071F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35" y="5845276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Гриб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F9AEE014-F924-037C-F6D5-0F2E1901A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540" y="5845276"/>
            <a:ext cx="710598" cy="7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Скругленный прямоугольник 122"/>
          <p:cNvSpPr/>
          <p:nvPr/>
        </p:nvSpPr>
        <p:spPr>
          <a:xfrm>
            <a:off x="1940277" y="2684793"/>
            <a:ext cx="2754386" cy="95050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7030A0"/>
                </a:solidFill>
              </a:rPr>
              <a:t>3 </a:t>
            </a:r>
            <a:r>
              <a:rPr lang="uk-UA" sz="4000" b="1" dirty="0" smtClean="0">
                <a:solidFill>
                  <a:srgbClr val="7030A0"/>
                </a:solidFill>
              </a:rPr>
              <a:t>десятки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124" name="Прямокутник: округлені кути 33">
            <a:extLst>
              <a:ext uri="{FF2B5EF4-FFF2-40B4-BE49-F238E27FC236}">
                <a16:creationId xmlns:a16="http://schemas.microsoft.com/office/drawing/2014/main" xmlns="" id="{41DCB6E5-BDBF-CE0F-3B32-61EBB85FC9AD}"/>
              </a:ext>
            </a:extLst>
          </p:cNvPr>
          <p:cNvSpPr/>
          <p:nvPr/>
        </p:nvSpPr>
        <p:spPr>
          <a:xfrm>
            <a:off x="5412508" y="1133292"/>
            <a:ext cx="4618183" cy="1670406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5" name="Прямокутник: округлені кути 33">
            <a:extLst>
              <a:ext uri="{FF2B5EF4-FFF2-40B4-BE49-F238E27FC236}">
                <a16:creationId xmlns:a16="http://schemas.microsoft.com/office/drawing/2014/main" xmlns="" id="{41DCB6E5-BDBF-CE0F-3B32-61EBB85FC9AD}"/>
              </a:ext>
            </a:extLst>
          </p:cNvPr>
          <p:cNvSpPr/>
          <p:nvPr/>
        </p:nvSpPr>
        <p:spPr>
          <a:xfrm>
            <a:off x="5412508" y="4975580"/>
            <a:ext cx="4618183" cy="1670406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6" name="Прямокутник: округлені кути 33">
            <a:extLst>
              <a:ext uri="{FF2B5EF4-FFF2-40B4-BE49-F238E27FC236}">
                <a16:creationId xmlns:a16="http://schemas.microsoft.com/office/drawing/2014/main" xmlns="" id="{41DCB6E5-BDBF-CE0F-3B32-61EBB85FC9AD}"/>
              </a:ext>
            </a:extLst>
          </p:cNvPr>
          <p:cNvSpPr/>
          <p:nvPr/>
        </p:nvSpPr>
        <p:spPr>
          <a:xfrm>
            <a:off x="5412508" y="3039326"/>
            <a:ext cx="4618183" cy="1670406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89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940277" y="4074043"/>
            <a:ext cx="2335550" cy="75433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7030A0"/>
                </a:solidFill>
              </a:rPr>
              <a:t>3д    5д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940277" y="5074613"/>
            <a:ext cx="2335550" cy="75433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7030A0"/>
                </a:solidFill>
              </a:rPr>
              <a:t>3д    2д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88280" y="4074043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7030A0"/>
                </a:solidFill>
              </a:rPr>
              <a:t>&lt;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88280" y="5110622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7030A0"/>
                </a:solidFill>
              </a:rPr>
              <a:t>&gt;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16408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43" grpId="0" animBg="1"/>
      <p:bldP spid="44" grpId="0" animBg="1"/>
      <p:bldP spid="2" grpId="0"/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11386</TotalTime>
  <Words>536</Words>
  <Application>Microsoft Office PowerPoint</Application>
  <PresentationFormat>Произвольный</PresentationFormat>
  <Paragraphs>161</Paragraphs>
  <Slides>18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1190</cp:revision>
  <dcterms:created xsi:type="dcterms:W3CDTF">2018-01-05T16:38:53Z</dcterms:created>
  <dcterms:modified xsi:type="dcterms:W3CDTF">2024-03-05T22:01:26Z</dcterms:modified>
</cp:coreProperties>
</file>