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1150" r:id="rId3"/>
    <p:sldId id="1143" r:id="rId4"/>
    <p:sldId id="1144" r:id="rId5"/>
    <p:sldId id="1146" r:id="rId6"/>
    <p:sldId id="1147" r:id="rId7"/>
    <p:sldId id="1139" r:id="rId8"/>
    <p:sldId id="1090" r:id="rId9"/>
    <p:sldId id="1126" r:id="rId10"/>
    <p:sldId id="1137" r:id="rId11"/>
    <p:sldId id="609" r:id="rId12"/>
    <p:sldId id="1140" r:id="rId13"/>
    <p:sldId id="1133" r:id="rId14"/>
    <p:sldId id="1075" r:id="rId15"/>
    <p:sldId id="352" r:id="rId16"/>
    <p:sldId id="114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5050"/>
    <a:srgbClr val="FF66FF"/>
    <a:srgbClr val="295FFF"/>
    <a:srgbClr val="78B64E"/>
    <a:srgbClr val="F5F6F9"/>
    <a:srgbClr val="F7F8FB"/>
    <a:srgbClr val="FCFCFE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30.03.2024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30.03.2024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30.03.2024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30.03.2024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30.03.2024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30.03.2024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yza1n30j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59878" y="4441830"/>
            <a:ext cx="9254403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Розвиток </a:t>
            </a:r>
            <a:r>
              <a:rPr lang="ru-RU" sz="4800" b="1" dirty="0" err="1">
                <a:solidFill>
                  <a:schemeClr val="bg1"/>
                </a:solidFill>
              </a:rPr>
              <a:t>зв’язного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 smtClean="0">
                <a:solidFill>
                  <a:schemeClr val="bg1"/>
                </a:solidFill>
              </a:rPr>
              <a:t>мовлення</a:t>
            </a:r>
            <a:r>
              <a:rPr lang="ru-RU" sz="4800" b="1" dirty="0" smtClean="0">
                <a:solidFill>
                  <a:schemeClr val="bg1"/>
                </a:solidFill>
              </a:rPr>
              <a:t>. </a:t>
            </a:r>
            <a:r>
              <a:rPr lang="ru-RU" sz="4800" b="1" dirty="0" err="1" smtClean="0">
                <a:solidFill>
                  <a:schemeClr val="bg1"/>
                </a:solidFill>
              </a:rPr>
              <a:t>Спілкування</a:t>
            </a:r>
            <a:r>
              <a:rPr lang="ru-RU" sz="4800" b="1" dirty="0" smtClean="0">
                <a:solidFill>
                  <a:schemeClr val="bg1"/>
                </a:solidFill>
              </a:rPr>
              <a:t> </a:t>
            </a:r>
            <a:r>
              <a:rPr lang="ru-RU" sz="4800" b="1" dirty="0">
                <a:solidFill>
                  <a:schemeClr val="bg1"/>
                </a:solidFill>
              </a:rPr>
              <a:t>на тему «</a:t>
            </a:r>
            <a:r>
              <a:rPr lang="ru-RU" sz="4800" b="1" dirty="0" err="1">
                <a:solidFill>
                  <a:schemeClr val="bg1"/>
                </a:solidFill>
              </a:rPr>
              <a:t>Професії</a:t>
            </a:r>
            <a:r>
              <a:rPr lang="ru-RU" sz="48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84012" y="1279309"/>
            <a:ext cx="4230269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95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57" y="1279309"/>
            <a:ext cx="3890968" cy="2596005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5" t="17190" r="30926" b="65907"/>
          <a:stretch/>
        </p:blipFill>
        <p:spPr>
          <a:xfrm rot="10800000">
            <a:off x="993867" y="1734697"/>
            <a:ext cx="9684000" cy="209186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993867" y="542602"/>
            <a:ext cx="10011590" cy="1046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Продовж </a:t>
            </a:r>
            <a:r>
              <a:rPr lang="ru-RU" sz="3200" b="1" dirty="0" err="1">
                <a:solidFill>
                  <a:schemeClr val="bg1"/>
                </a:solidFill>
              </a:rPr>
              <a:t>речення</a:t>
            </a:r>
            <a:r>
              <a:rPr lang="ru-RU" sz="3200" b="1" dirty="0">
                <a:solidFill>
                  <a:schemeClr val="bg1"/>
                </a:solidFill>
              </a:rPr>
              <a:t>. Запиши, </a:t>
            </a:r>
            <a:r>
              <a:rPr lang="ru-RU" sz="3200" b="1" dirty="0" err="1">
                <a:solidFill>
                  <a:schemeClr val="bg1"/>
                </a:solidFill>
              </a:rPr>
              <a:t>що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роблять</a:t>
            </a:r>
            <a:r>
              <a:rPr lang="ru-RU" sz="3200" b="1" dirty="0">
                <a:solidFill>
                  <a:schemeClr val="bg1"/>
                </a:solidFill>
              </a:rPr>
              <a:t> люди </a:t>
            </a:r>
            <a:r>
              <a:rPr lang="ru-RU" sz="3200" b="1" dirty="0" err="1">
                <a:solidFill>
                  <a:schemeClr val="bg1"/>
                </a:solidFill>
              </a:rPr>
              <a:t>кожної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професії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83" t="39111" r="58053" b="45504"/>
          <a:stretch/>
        </p:blipFill>
        <p:spPr>
          <a:xfrm>
            <a:off x="1387557" y="1731820"/>
            <a:ext cx="2172565" cy="10908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470" t="54039" r="52748" b="29093"/>
          <a:stretch/>
        </p:blipFill>
        <p:spPr>
          <a:xfrm>
            <a:off x="1387557" y="2707605"/>
            <a:ext cx="2806197" cy="10690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210" t="39501" r="31566" b="45330"/>
          <a:stretch/>
        </p:blipFill>
        <p:spPr>
          <a:xfrm>
            <a:off x="3908392" y="1747385"/>
            <a:ext cx="3378436" cy="10992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193" t="54550" r="34754" b="29008"/>
          <a:stretch/>
        </p:blipFill>
        <p:spPr>
          <a:xfrm>
            <a:off x="4766119" y="2674947"/>
            <a:ext cx="2325755" cy="11516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57" t="72337" r="55010" b="12867"/>
          <a:stretch/>
        </p:blipFill>
        <p:spPr>
          <a:xfrm>
            <a:off x="7502657" y="2846606"/>
            <a:ext cx="2443926" cy="9799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6116" y="3826566"/>
            <a:ext cx="5559502" cy="280525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170" y="1390060"/>
            <a:ext cx="6748821" cy="358133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608862" y="422535"/>
            <a:ext cx="8732066" cy="7931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Бесіда за малюнками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7050" y="1390059"/>
            <a:ext cx="4054306" cy="19459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Чи здогадуєшся</a:t>
            </a:r>
            <a:r>
              <a:rPr lang="uk-UA" sz="2000" b="1" dirty="0">
                <a:solidFill>
                  <a:schemeClr val="bg1"/>
                </a:solidFill>
              </a:rPr>
              <a:t>, де працює мама Родзинки? Що вирощують у теплицях? У яку пору року рослини вирощують у теплицях? Чому теплицю назвали таким словом?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7050" y="3586347"/>
            <a:ext cx="4054306" cy="1859564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Де </a:t>
            </a:r>
            <a:r>
              <a:rPr lang="uk-UA" sz="2000" b="1" dirty="0">
                <a:solidFill>
                  <a:schemeClr val="bg1"/>
                </a:solidFill>
              </a:rPr>
              <a:t>працює тато </a:t>
            </a:r>
            <a:r>
              <a:rPr lang="uk-UA" sz="2000" b="1" dirty="0" err="1">
                <a:solidFill>
                  <a:schemeClr val="bg1"/>
                </a:solidFill>
              </a:rPr>
              <a:t>Ґаджика</a:t>
            </a:r>
            <a:r>
              <a:rPr lang="uk-UA" sz="2000" b="1" dirty="0">
                <a:solidFill>
                  <a:schemeClr val="bg1"/>
                </a:solidFill>
              </a:rPr>
              <a:t>? Які машини виготовляють на цьому заводі – легкові чи вантажні? Які автомобілі називають легковими, а які вантажними?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46169" y="5201998"/>
            <a:ext cx="6748821" cy="7146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Розкажи, ким </a:t>
            </a:r>
            <a:r>
              <a:rPr lang="ru-RU" sz="2000" b="1" dirty="0" err="1">
                <a:solidFill>
                  <a:schemeClr val="bg1"/>
                </a:solidFill>
              </a:rPr>
              <a:t>працюють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твої</a:t>
            </a:r>
            <a:r>
              <a:rPr lang="ru-RU" sz="2000" b="1" dirty="0">
                <a:solidFill>
                  <a:schemeClr val="bg1"/>
                </a:solidFill>
              </a:rPr>
              <a:t> батьки.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Що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ти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знаєш</a:t>
            </a:r>
            <a:r>
              <a:rPr lang="ru-RU" sz="2000" b="1" dirty="0">
                <a:solidFill>
                  <a:schemeClr val="bg1"/>
                </a:solidFill>
              </a:rPr>
              <a:t> про </a:t>
            </a:r>
            <a:r>
              <a:rPr lang="ru-RU" sz="2000" b="1" dirty="0" err="1">
                <a:solidFill>
                  <a:schemeClr val="bg1"/>
                </a:solidFill>
              </a:rPr>
              <a:t>їхні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професії</a:t>
            </a:r>
            <a:r>
              <a:rPr lang="ru-RU" sz="2000" b="1" dirty="0">
                <a:solidFill>
                  <a:schemeClr val="bg1"/>
                </a:solidFill>
              </a:rPr>
              <a:t>?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8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054100" y="533400"/>
            <a:ext cx="10003971" cy="113211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Відгадай загадку </a:t>
            </a:r>
            <a:r>
              <a:rPr lang="ru-RU" sz="3200" b="1" dirty="0" err="1">
                <a:solidFill>
                  <a:schemeClr val="bg1"/>
                </a:solidFill>
              </a:rPr>
              <a:t>Родзинки</a:t>
            </a:r>
            <a:r>
              <a:rPr lang="ru-RU" sz="3200" b="1" dirty="0">
                <a:solidFill>
                  <a:schemeClr val="bg1"/>
                </a:solidFill>
              </a:rPr>
              <a:t> і </a:t>
            </a:r>
            <a:r>
              <a:rPr lang="ru-RU" sz="3200" b="1" dirty="0" err="1">
                <a:solidFill>
                  <a:schemeClr val="bg1"/>
                </a:solidFill>
              </a:rPr>
              <a:t>дізнаєшся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ким </a:t>
            </a:r>
            <a:r>
              <a:rPr lang="ru-RU" sz="3200" b="1" dirty="0">
                <a:solidFill>
                  <a:schemeClr val="bg1"/>
                </a:solidFill>
              </a:rPr>
              <a:t>вона </a:t>
            </a:r>
            <a:r>
              <a:rPr lang="ru-RU" sz="3200" b="1" dirty="0" err="1">
                <a:solidFill>
                  <a:schemeClr val="bg1"/>
                </a:solidFill>
              </a:rPr>
              <a:t>мріє</a:t>
            </a:r>
            <a:r>
              <a:rPr lang="ru-RU" sz="3200" b="1" dirty="0">
                <a:solidFill>
                  <a:schemeClr val="bg1"/>
                </a:solidFill>
              </a:rPr>
              <a:t> стати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354451" y="1916898"/>
            <a:ext cx="4385291" cy="21652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Як приходите у </a:t>
            </a:r>
            <a:r>
              <a:rPr lang="ru-RU" sz="2800" b="1" dirty="0" err="1"/>
              <a:t>клас</a:t>
            </a:r>
            <a:r>
              <a:rPr lang="ru-RU" sz="2800" b="1" dirty="0"/>
              <a:t>,</a:t>
            </a:r>
          </a:p>
          <a:p>
            <a:pPr algn="ctr"/>
            <a:r>
              <a:rPr lang="ru-RU" sz="2800" b="1" dirty="0"/>
              <a:t>там вона </a:t>
            </a:r>
            <a:r>
              <a:rPr lang="ru-RU" sz="2800" b="1" dirty="0" err="1"/>
              <a:t>чекає</a:t>
            </a:r>
            <a:r>
              <a:rPr lang="ru-RU" sz="2800" b="1" dirty="0"/>
              <a:t> вас.</a:t>
            </a:r>
          </a:p>
          <a:p>
            <a:pPr algn="ctr"/>
            <a:r>
              <a:rPr lang="ru-RU" sz="2800" b="1" dirty="0" err="1"/>
              <a:t>Вчить</a:t>
            </a:r>
            <a:r>
              <a:rPr lang="ru-RU" sz="2800" b="1" dirty="0"/>
              <a:t> </a:t>
            </a:r>
            <a:r>
              <a:rPr lang="ru-RU" sz="2800" b="1" dirty="0" err="1"/>
              <a:t>писати</a:t>
            </a:r>
            <a:r>
              <a:rPr lang="ru-RU" sz="2800" b="1" dirty="0"/>
              <a:t> і </a:t>
            </a:r>
            <a:r>
              <a:rPr lang="ru-RU" sz="2800" b="1" dirty="0" err="1"/>
              <a:t>читати</a:t>
            </a:r>
            <a:r>
              <a:rPr lang="ru-RU" sz="2800" b="1" dirty="0"/>
              <a:t>,</a:t>
            </a:r>
          </a:p>
          <a:p>
            <a:pPr algn="ctr"/>
            <a:r>
              <a:rPr lang="ru-RU" sz="2800" b="1" dirty="0"/>
              <a:t>і </a:t>
            </a:r>
            <a:r>
              <a:rPr lang="ru-RU" sz="2800" b="1" dirty="0" err="1"/>
              <a:t>невтомно</a:t>
            </a:r>
            <a:r>
              <a:rPr lang="ru-RU" sz="2800" b="1" dirty="0"/>
              <a:t> </a:t>
            </a:r>
            <a:r>
              <a:rPr lang="ru-RU" sz="2800" b="1" dirty="0" err="1"/>
              <a:t>працювати</a:t>
            </a:r>
            <a:r>
              <a:rPr lang="ru-RU" sz="2800" b="1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4096" y="4152186"/>
            <a:ext cx="2286000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Вчителька </a:t>
            </a:r>
            <a:endParaRPr lang="ru-RU" sz="32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54451" y="4987281"/>
            <a:ext cx="4385291" cy="10869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Розкажи, яка </a:t>
            </a:r>
            <a:r>
              <a:rPr lang="ru-RU" sz="2800" b="1" dirty="0" err="1"/>
              <a:t>професія</a:t>
            </a:r>
            <a:r>
              <a:rPr lang="ru-RU" sz="2800" b="1" dirty="0"/>
              <a:t> </a:t>
            </a:r>
            <a:r>
              <a:rPr lang="ru-RU" sz="2800" b="1" dirty="0" err="1"/>
              <a:t>тобі</a:t>
            </a:r>
            <a:r>
              <a:rPr lang="ru-RU" sz="2800" b="1" dirty="0"/>
              <a:t> </a:t>
            </a:r>
            <a:r>
              <a:rPr lang="ru-RU" sz="2800" b="1" dirty="0" err="1"/>
              <a:t>подобається</a:t>
            </a:r>
            <a:r>
              <a:rPr lang="ru-RU" sz="2800" b="1" dirty="0"/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r="9681"/>
          <a:stretch/>
        </p:blipFill>
        <p:spPr>
          <a:xfrm>
            <a:off x="665679" y="1916898"/>
            <a:ext cx="2340429" cy="3472198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26" name="Picture 2" descr="D:\Картинки до тестів\!!!!_Эсмира_2\_free_2023-10-04-22-47-4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833" y="1944418"/>
            <a:ext cx="3521023" cy="352102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02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297" y="1863941"/>
            <a:ext cx="3020253" cy="252694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7933" r="10137"/>
          <a:stretch/>
        </p:blipFill>
        <p:spPr>
          <a:xfrm>
            <a:off x="5088834" y="1863940"/>
            <a:ext cx="2556000" cy="252694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3340" t="8915" r="12087" b="7922"/>
          <a:stretch/>
        </p:blipFill>
        <p:spPr>
          <a:xfrm>
            <a:off x="3217164" y="1863942"/>
            <a:ext cx="1703926" cy="253358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" t="-96" r="36555" b="89402"/>
          <a:stretch/>
        </p:blipFill>
        <p:spPr>
          <a:xfrm>
            <a:off x="1239186" y="4509685"/>
            <a:ext cx="9668364" cy="132330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269730" y="461873"/>
            <a:ext cx="9637820" cy="11983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Малюнковий диктант. 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Запиши </a:t>
            </a:r>
            <a:r>
              <a:rPr lang="ru-RU" sz="3200" b="1" dirty="0" err="1">
                <a:solidFill>
                  <a:schemeClr val="bg1"/>
                </a:solidFill>
              </a:rPr>
              <a:t>назви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зображених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професій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21515" t="14351" r="20991" b="14044"/>
          <a:stretch/>
        </p:blipFill>
        <p:spPr>
          <a:xfrm>
            <a:off x="1318290" y="1873445"/>
            <a:ext cx="1593874" cy="253358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332" t="23472" r="38590" b="60532"/>
          <a:stretch/>
        </p:blipFill>
        <p:spPr>
          <a:xfrm>
            <a:off x="1290681" y="4731804"/>
            <a:ext cx="4353339" cy="111666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332" t="41177" r="38590" b="45096"/>
          <a:stretch/>
        </p:blipFill>
        <p:spPr>
          <a:xfrm>
            <a:off x="5733086" y="4874752"/>
            <a:ext cx="4353339" cy="958242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1456886" y="5755537"/>
            <a:ext cx="8847239" cy="6841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Побудуй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звукові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схеми</a:t>
            </a:r>
            <a:r>
              <a:rPr lang="ru-RU" sz="2400" b="1" dirty="0" smtClean="0"/>
              <a:t> до </a:t>
            </a:r>
            <a:r>
              <a:rPr lang="ru-RU" sz="2400" b="1" dirty="0" err="1" smtClean="0"/>
              <a:t>слів</a:t>
            </a:r>
            <a:r>
              <a:rPr lang="ru-RU" sz="2400" b="1" dirty="0" smtClean="0"/>
              <a:t>, у </a:t>
            </a:r>
            <a:r>
              <a:rPr lang="ru-RU" sz="2400" b="1" dirty="0" err="1" smtClean="0"/>
              <a:t>яких</a:t>
            </a:r>
            <a:r>
              <a:rPr lang="ru-RU" sz="2400" b="1" dirty="0" smtClean="0"/>
              <a:t> є </a:t>
            </a:r>
            <a:r>
              <a:rPr lang="ru-RU" sz="2400" b="1" dirty="0" err="1" smtClean="0"/>
              <a:t>м’які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приголосні</a:t>
            </a:r>
            <a:r>
              <a:rPr lang="ru-RU" sz="2400" b="1" dirty="0" smtClean="0"/>
              <a:t> звуки.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33100" y="4341714"/>
            <a:ext cx="1781850" cy="68417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= </a:t>
            </a:r>
            <a:r>
              <a:rPr lang="ru-RU" sz="3200" b="1" dirty="0" smtClean="0">
                <a:solidFill>
                  <a:srgbClr val="FF0000"/>
                </a:solidFill>
              </a:rPr>
              <a:t>о</a:t>
            </a:r>
            <a:r>
              <a:rPr lang="ru-RU" sz="3200" b="1" dirty="0" smtClean="0">
                <a:solidFill>
                  <a:srgbClr val="0070C0"/>
                </a:solidFill>
              </a:rPr>
              <a:t> – </a:t>
            </a:r>
            <a:r>
              <a:rPr lang="ru-RU" sz="3200" b="1" dirty="0" smtClean="0">
                <a:solidFill>
                  <a:srgbClr val="FF0000"/>
                </a:solidFill>
              </a:rPr>
              <a:t>о</a:t>
            </a:r>
            <a:r>
              <a:rPr lang="ru-RU" sz="3200" b="1" dirty="0" smtClean="0">
                <a:solidFill>
                  <a:srgbClr val="0070C0"/>
                </a:solidFill>
              </a:rPr>
              <a:t> –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96445" y="4389716"/>
            <a:ext cx="2156854" cy="68417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– </a:t>
            </a:r>
            <a:r>
              <a:rPr lang="ru-RU" sz="3200" b="1" dirty="0" smtClean="0">
                <a:solidFill>
                  <a:srgbClr val="FF0000"/>
                </a:solidFill>
              </a:rPr>
              <a:t>о</a:t>
            </a:r>
            <a:r>
              <a:rPr lang="ru-RU" sz="3200" b="1" dirty="0" smtClean="0">
                <a:solidFill>
                  <a:srgbClr val="0070C0"/>
                </a:solidFill>
              </a:rPr>
              <a:t> –  = </a:t>
            </a:r>
            <a:r>
              <a:rPr lang="ru-RU" sz="3200" b="1" dirty="0" smtClean="0">
                <a:solidFill>
                  <a:srgbClr val="FF0000"/>
                </a:solidFill>
              </a:rPr>
              <a:t>о</a:t>
            </a:r>
            <a:r>
              <a:rPr lang="ru-RU" sz="3200" b="1" dirty="0" smtClean="0">
                <a:solidFill>
                  <a:srgbClr val="0070C0"/>
                </a:solidFill>
              </a:rPr>
              <a:t> –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042757" y="4389716"/>
            <a:ext cx="1781850" cy="68417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= </a:t>
            </a:r>
            <a:r>
              <a:rPr lang="ru-RU" sz="3200" b="1" dirty="0" smtClean="0">
                <a:solidFill>
                  <a:srgbClr val="FF0000"/>
                </a:solidFill>
              </a:rPr>
              <a:t>о</a:t>
            </a:r>
            <a:r>
              <a:rPr lang="ru-RU" sz="3200" b="1" dirty="0" smtClean="0">
                <a:solidFill>
                  <a:srgbClr val="0070C0"/>
                </a:solidFill>
              </a:rPr>
              <a:t> – </a:t>
            </a:r>
            <a:r>
              <a:rPr lang="ru-RU" sz="3200" b="1" dirty="0" smtClean="0">
                <a:solidFill>
                  <a:srgbClr val="FF0000"/>
                </a:solidFill>
              </a:rPr>
              <a:t>о</a:t>
            </a:r>
            <a:r>
              <a:rPr lang="ru-RU" sz="3200" b="1" dirty="0" smtClean="0">
                <a:solidFill>
                  <a:srgbClr val="0070C0"/>
                </a:solidFill>
              </a:rPr>
              <a:t> – 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95652" y="465315"/>
            <a:ext cx="8732066" cy="7974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54829" y="1570743"/>
            <a:ext cx="5355772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Поміркуй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професій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можеш назвати. </a:t>
            </a:r>
          </a:p>
          <a:p>
            <a:pPr algn="ctr"/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Називай і на кожну загинай пальчик. Чи вистачить пальців твоїх рук? </a:t>
            </a:r>
            <a:endParaRPr lang="uk-UA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3652" y="2147685"/>
            <a:ext cx="3489300" cy="42088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866558" y="2178103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562722" y="494650"/>
            <a:ext cx="8811364" cy="8450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0785" y="2143539"/>
            <a:ext cx="1265583" cy="126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820710" y="494529"/>
            <a:ext cx="8732066" cy="9206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</a:t>
            </a:r>
            <a:r>
              <a:rPr lang="en-US" sz="4000" b="1" dirty="0">
                <a:solidFill>
                  <a:schemeClr val="bg1"/>
                </a:solidFill>
              </a:rPr>
              <a:t> “</a:t>
            </a:r>
            <a:r>
              <a:rPr lang="uk-UA" sz="4000" b="1" dirty="0">
                <a:solidFill>
                  <a:schemeClr val="bg1"/>
                </a:solidFill>
              </a:rPr>
              <a:t>Плюс-мінус-цікаво </a:t>
            </a:r>
            <a:r>
              <a:rPr lang="en-US" sz="4000" b="1" dirty="0">
                <a:solidFill>
                  <a:schemeClr val="bg1"/>
                </a:solidFill>
              </a:rPr>
              <a:t>”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98" y="1893448"/>
            <a:ext cx="1200374" cy="14196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7"/>
          <a:stretch/>
        </p:blipFill>
        <p:spPr>
          <a:xfrm>
            <a:off x="1051757" y="3104488"/>
            <a:ext cx="1537906" cy="15699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01" y="4710786"/>
            <a:ext cx="1402617" cy="1326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81872" y="2105940"/>
            <a:ext cx="7620001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Все те, що сподобалось на </a:t>
            </a:r>
            <a:r>
              <a:rPr lang="uk-UA" sz="3200" b="1" dirty="0" err="1">
                <a:solidFill>
                  <a:schemeClr val="bg1"/>
                </a:solidFill>
              </a:rPr>
              <a:t>уроці</a:t>
            </a:r>
            <a:r>
              <a:rPr lang="uk-UA" sz="3200" b="1" dirty="0">
                <a:solidFill>
                  <a:schemeClr val="bg1"/>
                </a:solidFill>
              </a:rPr>
              <a:t>, що здавалося цікавим та корисним.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1872" y="3389651"/>
            <a:ext cx="7620001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Все те, що не сподобалось, здавалося важким, незрозумілим та нудним.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13108" y="4710786"/>
            <a:ext cx="7557528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Факти, про які дізналися на </a:t>
            </a:r>
            <a:r>
              <a:rPr lang="uk-UA" sz="3200" b="1" dirty="0" err="1"/>
              <a:t>уроці</a:t>
            </a:r>
            <a:r>
              <a:rPr lang="uk-UA" sz="3200" b="1" dirty="0"/>
              <a:t>, чого б ще хотіли дізнатися.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86486" y="1460163"/>
            <a:ext cx="8166289" cy="444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Постав на сторінках зошита праворуч завдань знаки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13108" y="5917856"/>
            <a:ext cx="7557528" cy="444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Яких знаків у тебе більше? 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8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xmlns="" id="{69B8F106-52D3-4E2F-A595-3B4F8D378452}"/>
              </a:ext>
            </a:extLst>
          </p:cNvPr>
          <p:cNvSpPr/>
          <p:nvPr/>
        </p:nvSpPr>
        <p:spPr>
          <a:xfrm>
            <a:off x="1777167" y="1474977"/>
            <a:ext cx="5330665" cy="236893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Доброго ранку – </a:t>
            </a:r>
            <a:r>
              <a:rPr lang="ru-RU" sz="2400" b="1" dirty="0" err="1">
                <a:solidFill>
                  <a:schemeClr val="bg1"/>
                </a:solidFill>
              </a:rPr>
              <a:t>сонце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привітне</a:t>
            </a:r>
            <a:r>
              <a:rPr lang="ru-RU" sz="2400" b="1" dirty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Доброго ранку – небо </a:t>
            </a:r>
            <a:r>
              <a:rPr lang="ru-RU" sz="2400" b="1" dirty="0" err="1">
                <a:solidFill>
                  <a:schemeClr val="bg1"/>
                </a:solidFill>
              </a:rPr>
              <a:t>блакитне</a:t>
            </a:r>
            <a:r>
              <a:rPr lang="ru-RU" sz="2400" b="1" dirty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Доброго ранку – в </a:t>
            </a:r>
            <a:r>
              <a:rPr lang="ru-RU" sz="2400" b="1" dirty="0" err="1">
                <a:solidFill>
                  <a:schemeClr val="bg1"/>
                </a:solidFill>
              </a:rPr>
              <a:t>небі</a:t>
            </a:r>
            <a:r>
              <a:rPr lang="ru-RU" sz="2400" b="1" dirty="0">
                <a:solidFill>
                  <a:schemeClr val="bg1"/>
                </a:solidFill>
              </a:rPr>
              <a:t> пташки!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Доброго ранку – </a:t>
            </a:r>
            <a:r>
              <a:rPr lang="ru-RU" sz="2400" b="1" dirty="0" err="1">
                <a:solidFill>
                  <a:schemeClr val="bg1"/>
                </a:solidFill>
              </a:rPr>
              <a:t>зелені</a:t>
            </a:r>
            <a:r>
              <a:rPr lang="ru-RU" sz="2400" b="1" dirty="0">
                <a:solidFill>
                  <a:schemeClr val="bg1"/>
                </a:solidFill>
              </a:rPr>
              <a:t> дубки!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Доброго ранку – люди </a:t>
            </a:r>
            <a:r>
              <a:rPr lang="ru-RU" sz="2400" b="1" dirty="0" err="1">
                <a:solidFill>
                  <a:schemeClr val="bg1"/>
                </a:solidFill>
              </a:rPr>
              <a:t>привітні</a:t>
            </a:r>
            <a:r>
              <a:rPr lang="ru-RU" sz="2400" b="1" dirty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Я </a:t>
            </a:r>
            <a:r>
              <a:rPr lang="ru-RU" sz="2400" b="1" dirty="0" err="1">
                <a:solidFill>
                  <a:schemeClr val="bg1"/>
                </a:solidFill>
              </a:rPr>
              <a:t>всім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бажаю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щоб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посмішки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квітли</a:t>
            </a:r>
            <a:r>
              <a:rPr lang="ru-RU" sz="24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77167" y="494529"/>
            <a:ext cx="8732066" cy="8226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«Сонечко»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17D3D59-0B0E-4E15-BDFE-F3020735DE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9"/>
          <a:stretch/>
        </p:blipFill>
        <p:spPr>
          <a:xfrm>
            <a:off x="7482769" y="1495492"/>
            <a:ext cx="2955442" cy="2260079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527557"/>
            <a:ext cx="2143125" cy="214312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Ідеї на тему «Сонечко і хмарки» (43) | сонечко, малюнки, весел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66" y="3843915"/>
            <a:ext cx="2143125" cy="214312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t="5966" r="5264" b="6684"/>
          <a:stretch/>
        </p:blipFill>
        <p:spPr bwMode="auto">
          <a:xfrm>
            <a:off x="8074390" y="3843915"/>
            <a:ext cx="1772199" cy="214312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1" r="7734" b="9290"/>
          <a:stretch/>
        </p:blipFill>
        <p:spPr bwMode="auto">
          <a:xfrm>
            <a:off x="5234950" y="2527559"/>
            <a:ext cx="2103436" cy="214312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863982" y="1495492"/>
            <a:ext cx="5157033" cy="94290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Яке сонечко ти вибираєш сьогодні на урок?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0133" y="4761206"/>
            <a:ext cx="1403607" cy="94290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Цікаві знання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933896" y="4340812"/>
            <a:ext cx="1506990" cy="94290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Нові вміння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441239" y="4761206"/>
            <a:ext cx="2143125" cy="94290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Приємне спілкування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971395" y="2812663"/>
            <a:ext cx="1786065" cy="94290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Чекаю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на допомогу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0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92738" y="431834"/>
            <a:ext cx="9507309" cy="911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2789" y="1464593"/>
            <a:ext cx="379725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Хто людей з </a:t>
            </a:r>
            <a:r>
              <a:rPr lang="ru-RU" sz="2400" b="1" dirty="0" err="1">
                <a:solidFill>
                  <a:schemeClr val="bg1"/>
                </a:solidFill>
              </a:rPr>
              <a:t>біди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рятує</a:t>
            </a:r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і </a:t>
            </a:r>
            <a:r>
              <a:rPr lang="ru-RU" sz="2400" b="1" dirty="0" err="1">
                <a:solidFill>
                  <a:schemeClr val="bg1"/>
                </a:solidFill>
              </a:rPr>
              <a:t>хвороби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всі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лікує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—</a:t>
            </a:r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err="1">
                <a:solidFill>
                  <a:schemeClr val="bg1"/>
                </a:solidFill>
              </a:rPr>
              <a:t>призначає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процедури</a:t>
            </a:r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і таблетки, і </a:t>
            </a:r>
            <a:r>
              <a:rPr lang="ru-RU" sz="2400" b="1" dirty="0" err="1">
                <a:solidFill>
                  <a:schemeClr val="bg1"/>
                </a:solidFill>
              </a:rPr>
              <a:t>мікстури</a:t>
            </a:r>
            <a:r>
              <a:rPr lang="ru-RU" sz="24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6126C114-6152-416F-B140-C459C24A8E74}"/>
              </a:ext>
            </a:extLst>
          </p:cNvPr>
          <p:cNvSpPr/>
          <p:nvPr/>
        </p:nvSpPr>
        <p:spPr>
          <a:xfrm>
            <a:off x="7002789" y="3233757"/>
            <a:ext cx="1687285" cy="6487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лікар</a:t>
            </a:r>
            <a:endParaRPr lang="ru-RU" sz="3200" b="1" dirty="0"/>
          </a:p>
        </p:txBody>
      </p:sp>
      <p:pic>
        <p:nvPicPr>
          <p:cNvPr id="4100" name="Picture 4" descr="Идеи на тему «Врач» (90) | врачи, магнитная карта, логотип дантис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963" y="3171415"/>
            <a:ext cx="1681084" cy="313499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33618" y="1464593"/>
            <a:ext cx="3897085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Він з </a:t>
            </a:r>
            <a:r>
              <a:rPr lang="ru-RU" sz="2400" b="1" dirty="0" err="1">
                <a:solidFill>
                  <a:schemeClr val="bg1"/>
                </a:solidFill>
              </a:rPr>
              <a:t>комп’ютером</a:t>
            </a:r>
            <a:r>
              <a:rPr lang="ru-RU" sz="2400" b="1" dirty="0">
                <a:solidFill>
                  <a:schemeClr val="bg1"/>
                </a:solidFill>
              </a:rPr>
              <a:t> на ТИ,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Розумніших</a:t>
            </a:r>
            <a:r>
              <a:rPr lang="ru-RU" sz="2400" b="1" dirty="0">
                <a:solidFill>
                  <a:schemeClr val="bg1"/>
                </a:solidFill>
              </a:rPr>
              <a:t> не </a:t>
            </a:r>
            <a:r>
              <a:rPr lang="ru-RU" sz="2400" b="1" dirty="0" err="1">
                <a:solidFill>
                  <a:schemeClr val="bg1"/>
                </a:solidFill>
              </a:rPr>
              <a:t>знайти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Віртуальний</a:t>
            </a:r>
            <a:r>
              <a:rPr lang="ru-RU" sz="2400" b="1" dirty="0">
                <a:solidFill>
                  <a:schemeClr val="bg1"/>
                </a:solidFill>
              </a:rPr>
              <a:t> творить </a:t>
            </a:r>
            <a:r>
              <a:rPr lang="ru-RU" sz="2400" b="1" dirty="0" err="1">
                <a:solidFill>
                  <a:schemeClr val="bg1"/>
                </a:solidFill>
              </a:rPr>
              <a:t>міст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Диво-</a:t>
            </a:r>
            <a:r>
              <a:rPr lang="ru-RU" sz="2400" b="1" dirty="0" err="1">
                <a:solidFill>
                  <a:schemeClr val="bg1"/>
                </a:solidFill>
              </a:rPr>
              <a:t>майстер</a:t>
            </a:r>
            <a:r>
              <a:rPr lang="ru-RU" sz="2400" b="1" dirty="0">
                <a:solidFill>
                  <a:schemeClr val="bg1"/>
                </a:solidFill>
              </a:rPr>
              <a:t>…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: скругленные углы 6">
            <a:extLst>
              <a:ext uri="{FF2B5EF4-FFF2-40B4-BE49-F238E27FC236}">
                <a16:creationId xmlns="" xmlns:a16="http://schemas.microsoft.com/office/drawing/2014/main" id="{6126C114-6152-416F-B140-C459C24A8E74}"/>
              </a:ext>
            </a:extLst>
          </p:cNvPr>
          <p:cNvSpPr/>
          <p:nvPr/>
        </p:nvSpPr>
        <p:spPr>
          <a:xfrm>
            <a:off x="1292738" y="3131839"/>
            <a:ext cx="2582576" cy="6962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програміст</a:t>
            </a:r>
            <a:endParaRPr lang="ru-RU" sz="32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514" y="3239965"/>
            <a:ext cx="2624663" cy="2997896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5722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69" y="3736494"/>
            <a:ext cx="3288515" cy="2751391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292738" y="1445406"/>
            <a:ext cx="3744989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Літаком </a:t>
            </a:r>
            <a:r>
              <a:rPr lang="ru-RU" sz="2400" b="1" dirty="0" err="1">
                <a:solidFill>
                  <a:schemeClr val="bg1"/>
                </a:solidFill>
              </a:rPr>
              <a:t>керує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вправно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Коли </a:t>
            </a:r>
            <a:r>
              <a:rPr lang="ru-RU" sz="2400" b="1" dirty="0" err="1">
                <a:solidFill>
                  <a:schemeClr val="bg1"/>
                </a:solidFill>
              </a:rPr>
              <a:t>навіть</a:t>
            </a:r>
            <a:r>
              <a:rPr lang="ru-RU" sz="2400" b="1" dirty="0">
                <a:solidFill>
                  <a:schemeClr val="bg1"/>
                </a:solidFill>
              </a:rPr>
              <a:t> в </a:t>
            </a:r>
            <a:r>
              <a:rPr lang="ru-RU" sz="2400" b="1" dirty="0" err="1">
                <a:solidFill>
                  <a:schemeClr val="bg1"/>
                </a:solidFill>
              </a:rPr>
              <a:t>небі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хмарно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Посміхається</a:t>
            </a:r>
            <a:r>
              <a:rPr lang="ru-RU" sz="2400" b="1" dirty="0">
                <a:solidFill>
                  <a:schemeClr val="bg1"/>
                </a:solidFill>
              </a:rPr>
              <a:t> з </a:t>
            </a:r>
            <a:r>
              <a:rPr lang="ru-RU" sz="2400" b="1" dirty="0" err="1">
                <a:solidFill>
                  <a:schemeClr val="bg1"/>
                </a:solidFill>
              </a:rPr>
              <a:t>висот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Найхоробріший</a:t>
            </a:r>
            <a:r>
              <a:rPr lang="ru-RU" sz="24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6126C114-6152-416F-B140-C459C24A8E74}"/>
              </a:ext>
            </a:extLst>
          </p:cNvPr>
          <p:cNvSpPr/>
          <p:nvPr/>
        </p:nvSpPr>
        <p:spPr>
          <a:xfrm>
            <a:off x="3165232" y="3052584"/>
            <a:ext cx="1872494" cy="6839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пілот</a:t>
            </a:r>
            <a:endParaRPr lang="ru-RU" sz="3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92738" y="431834"/>
            <a:ext cx="9507309" cy="911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0642" y="1445406"/>
            <a:ext cx="4824215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Хто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кухні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хазяйнує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Хто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каструлями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керує</a:t>
            </a:r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і з </a:t>
            </a:r>
            <a:r>
              <a:rPr lang="ru-RU" sz="2400" b="1" dirty="0" err="1">
                <a:solidFill>
                  <a:schemeClr val="bg1"/>
                </a:solidFill>
              </a:rPr>
              <a:t>ножем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працює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вправно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Хто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смачні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готує</a:t>
            </a:r>
            <a:r>
              <a:rPr lang="ru-RU" sz="2400" b="1" dirty="0">
                <a:solidFill>
                  <a:schemeClr val="bg1"/>
                </a:solidFill>
              </a:rPr>
              <a:t> страви,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пиріжки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пече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рум’яні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варить борщ </a:t>
            </a:r>
            <a:r>
              <a:rPr lang="ru-RU" sz="2400" b="1" dirty="0" err="1">
                <a:solidFill>
                  <a:schemeClr val="bg1"/>
                </a:solidFill>
              </a:rPr>
              <a:t>смачний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духмяний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не </a:t>
            </a:r>
            <a:r>
              <a:rPr lang="ru-RU" sz="2400" b="1" dirty="0" err="1">
                <a:solidFill>
                  <a:schemeClr val="bg1"/>
                </a:solidFill>
              </a:rPr>
              <a:t>відтягнеш</a:t>
            </a:r>
            <a:r>
              <a:rPr lang="ru-RU" sz="2400" b="1" dirty="0">
                <a:solidFill>
                  <a:schemeClr val="bg1"/>
                </a:solidFill>
              </a:rPr>
              <a:t> і за </a:t>
            </a:r>
            <a:r>
              <a:rPr lang="ru-RU" sz="2400" b="1" dirty="0" err="1">
                <a:solidFill>
                  <a:schemeClr val="bg1"/>
                </a:solidFill>
              </a:rPr>
              <a:t>вуха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Хто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цей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майстер</a:t>
            </a:r>
            <a:r>
              <a:rPr lang="ru-RU" sz="2400" b="1" dirty="0">
                <a:solidFill>
                  <a:schemeClr val="bg1"/>
                </a:solidFill>
              </a:rPr>
              <a:t>? </a:t>
            </a:r>
            <a:r>
              <a:rPr lang="ru-RU" sz="2400" b="1" dirty="0" err="1">
                <a:solidFill>
                  <a:schemeClr val="bg1"/>
                </a:solidFill>
              </a:rPr>
              <a:t>Звісно</a:t>
            </a:r>
            <a:r>
              <a:rPr lang="ru-RU" sz="24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3" name="Прямоугольник: скругленные углы 6">
            <a:extLst>
              <a:ext uri="{FF2B5EF4-FFF2-40B4-BE49-F238E27FC236}">
                <a16:creationId xmlns="" xmlns:a16="http://schemas.microsoft.com/office/drawing/2014/main" id="{6126C114-6152-416F-B140-C459C24A8E74}"/>
              </a:ext>
            </a:extLst>
          </p:cNvPr>
          <p:cNvSpPr/>
          <p:nvPr/>
        </p:nvSpPr>
        <p:spPr>
          <a:xfrm>
            <a:off x="7602749" y="4681620"/>
            <a:ext cx="2153393" cy="6241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кухар</a:t>
            </a:r>
            <a:endParaRPr lang="ru-RU" sz="32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9183" r="24003"/>
          <a:stretch/>
        </p:blipFill>
        <p:spPr>
          <a:xfrm>
            <a:off x="9921830" y="3052584"/>
            <a:ext cx="1971757" cy="347053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05981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011515" y="1498680"/>
            <a:ext cx="3788532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Рівно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цеглу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викладає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Дах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старанно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покриває</a:t>
            </a:r>
            <a:r>
              <a:rPr lang="ru-RU" sz="2400" b="1" dirty="0">
                <a:solidFill>
                  <a:schemeClr val="bg1"/>
                </a:solidFill>
              </a:rPr>
              <a:t>...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Каменяр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покрівельник</a:t>
            </a:r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 err="1">
                <a:solidFill>
                  <a:schemeClr val="bg1"/>
                </a:solidFill>
              </a:rPr>
              <a:t>Мають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назву</a:t>
            </a:r>
            <a:r>
              <a:rPr lang="ru-RU" sz="2400" b="1" dirty="0">
                <a:solidFill>
                  <a:schemeClr val="bg1"/>
                </a:solidFill>
              </a:rPr>
              <a:t>...</a:t>
            </a:r>
          </a:p>
        </p:txBody>
      </p:sp>
      <p:sp>
        <p:nvSpPr>
          <p:cNvPr id="11" name="Прямоугольник: скругленные углы 6">
            <a:extLst>
              <a:ext uri="{FF2B5EF4-FFF2-40B4-BE49-F238E27FC236}">
                <a16:creationId xmlns="" xmlns:a16="http://schemas.microsoft.com/office/drawing/2014/main" id="{6126C114-6152-416F-B140-C459C24A8E74}"/>
              </a:ext>
            </a:extLst>
          </p:cNvPr>
          <p:cNvSpPr/>
          <p:nvPr/>
        </p:nvSpPr>
        <p:spPr>
          <a:xfrm>
            <a:off x="3310981" y="3152853"/>
            <a:ext cx="2175419" cy="7796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балерина</a:t>
            </a:r>
            <a:endParaRPr lang="ru-RU" sz="3200" b="1" dirty="0"/>
          </a:p>
        </p:txBody>
      </p:sp>
      <p:pic>
        <p:nvPicPr>
          <p:cNvPr id="12" name="Picture 2" descr="Идеи на тему «Строитель» (23) в 2022 г | детский сад, строительная  вечеринка, строительная темати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74" y="3192903"/>
            <a:ext cx="2011073" cy="301284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292738" y="431834"/>
            <a:ext cx="9507309" cy="911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2738" y="1498680"/>
            <a:ext cx="3788532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/>
              <a:t>На </a:t>
            </a:r>
            <a:r>
              <a:rPr lang="ru-RU" sz="2400" b="1" dirty="0" err="1"/>
              <a:t>одній</a:t>
            </a:r>
            <a:r>
              <a:rPr lang="ru-RU" sz="2400" b="1" dirty="0"/>
              <a:t> </a:t>
            </a:r>
            <a:r>
              <a:rPr lang="ru-RU" sz="2400" b="1" dirty="0" err="1"/>
              <a:t>нозі</a:t>
            </a:r>
            <a:r>
              <a:rPr lang="ru-RU" sz="2400" b="1" dirty="0"/>
              <a:t> </a:t>
            </a:r>
            <a:r>
              <a:rPr lang="ru-RU" sz="2400" b="1" dirty="0" err="1"/>
              <a:t>танцюю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 err="1"/>
              <a:t>Зовсім</a:t>
            </a:r>
            <a:r>
              <a:rPr lang="ru-RU" sz="2400" b="1" dirty="0"/>
              <a:t> я не </a:t>
            </a:r>
            <a:r>
              <a:rPr lang="ru-RU" sz="2400" b="1" dirty="0" err="1"/>
              <a:t>байдикую</a:t>
            </a:r>
            <a:r>
              <a:rPr lang="ru-RU" sz="2400" b="1" dirty="0"/>
              <a:t>.</a:t>
            </a:r>
            <a:br>
              <a:rPr lang="ru-RU" sz="2400" b="1" dirty="0"/>
            </a:br>
            <a:r>
              <a:rPr lang="ru-RU" sz="2400" b="1" dirty="0" err="1"/>
              <a:t>Ти</a:t>
            </a:r>
            <a:r>
              <a:rPr lang="ru-RU" sz="2400" b="1" dirty="0"/>
              <a:t> мене </a:t>
            </a:r>
            <a:r>
              <a:rPr lang="ru-RU" sz="2400" b="1" dirty="0" err="1"/>
              <a:t>лиш</a:t>
            </a:r>
            <a:r>
              <a:rPr lang="ru-RU" sz="2400" b="1" dirty="0"/>
              <a:t> накрути –</a:t>
            </a:r>
            <a:br>
              <a:rPr lang="ru-RU" sz="2400" b="1" dirty="0"/>
            </a:br>
            <a:r>
              <a:rPr lang="ru-RU" sz="2400" b="1" dirty="0"/>
              <a:t>Та в </a:t>
            </a:r>
            <a:r>
              <a:rPr lang="ru-RU" sz="2400" b="1" dirty="0" err="1"/>
              <a:t>таночок</a:t>
            </a:r>
            <a:r>
              <a:rPr lang="ru-RU" sz="2400" b="1" dirty="0"/>
              <a:t> </a:t>
            </a:r>
            <a:r>
              <a:rPr lang="ru-RU" sz="2400" b="1" dirty="0" err="1"/>
              <a:t>знов</a:t>
            </a:r>
            <a:r>
              <a:rPr lang="ru-RU" sz="2400" b="1" dirty="0"/>
              <a:t> пусти.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5" r="21892"/>
          <a:stretch/>
        </p:blipFill>
        <p:spPr bwMode="auto">
          <a:xfrm>
            <a:off x="1321261" y="3131081"/>
            <a:ext cx="1865743" cy="3136489"/>
          </a:xfrm>
          <a:prstGeom prst="round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: скругленные углы 6">
            <a:extLst>
              <a:ext uri="{FF2B5EF4-FFF2-40B4-BE49-F238E27FC236}">
                <a16:creationId xmlns="" xmlns:a16="http://schemas.microsoft.com/office/drawing/2014/main" id="{6126C114-6152-416F-B140-C459C24A8E74}"/>
              </a:ext>
            </a:extLst>
          </p:cNvPr>
          <p:cNvSpPr/>
          <p:nvPr/>
        </p:nvSpPr>
        <p:spPr>
          <a:xfrm>
            <a:off x="5902036" y="3131081"/>
            <a:ext cx="2800350" cy="7796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будівельник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42551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02629" y="1749247"/>
            <a:ext cx="5725886" cy="3915966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</a:t>
            </a:r>
            <a:r>
              <a:rPr lang="ru-RU" sz="2800" b="1" dirty="0" err="1">
                <a:solidFill>
                  <a:schemeClr val="bg1"/>
                </a:solidFill>
              </a:rPr>
              <a:t>пригадаємо</a:t>
            </a:r>
            <a:r>
              <a:rPr lang="ru-RU" sz="2800" b="1" dirty="0">
                <a:solidFill>
                  <a:schemeClr val="bg1"/>
                </a:solidFill>
              </a:rPr>
              <a:t> слова, </a:t>
            </a:r>
            <a:r>
              <a:rPr lang="ru-RU" sz="2800" b="1" dirty="0" err="1">
                <a:solidFill>
                  <a:schemeClr val="bg1"/>
                </a:solidFill>
              </a:rPr>
              <a:t>які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відносяться</a:t>
            </a:r>
            <a:r>
              <a:rPr lang="ru-RU" sz="2800" b="1" dirty="0">
                <a:solidFill>
                  <a:schemeClr val="bg1"/>
                </a:solidFill>
              </a:rPr>
              <a:t> до </a:t>
            </a:r>
            <a:r>
              <a:rPr lang="ru-RU" sz="2800" b="1" dirty="0" err="1">
                <a:solidFill>
                  <a:schemeClr val="bg1"/>
                </a:solidFill>
              </a:rPr>
              <a:t>тематичної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групи</a:t>
            </a:r>
            <a:r>
              <a:rPr lang="ru-RU" sz="2800" b="1" dirty="0">
                <a:solidFill>
                  <a:schemeClr val="bg1"/>
                </a:solidFill>
              </a:rPr>
              <a:t> «</a:t>
            </a:r>
            <a:r>
              <a:rPr lang="ru-RU" sz="2800" b="1" dirty="0" err="1">
                <a:solidFill>
                  <a:schemeClr val="bg1"/>
                </a:solidFill>
              </a:rPr>
              <a:t>Професії</a:t>
            </a:r>
            <a:r>
              <a:rPr lang="ru-RU" sz="2800" b="1" dirty="0">
                <a:solidFill>
                  <a:schemeClr val="bg1"/>
                </a:solidFill>
              </a:rPr>
              <a:t>»</a:t>
            </a:r>
            <a:r>
              <a:rPr lang="uk-UA" sz="28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Утворимо назви професій, розділимо слова на склади.</a:t>
            </a:r>
            <a:endParaRPr lang="uk-UA" sz="2800" b="1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Побудуємо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за </a:t>
            </a:r>
            <a:r>
              <a:rPr lang="ru-RU" sz="2800" b="1" dirty="0" err="1">
                <a:solidFill>
                  <a:schemeClr val="bg1"/>
                </a:solidFill>
              </a:rPr>
              <a:t>поданим</a:t>
            </a:r>
            <a:r>
              <a:rPr lang="ru-RU" sz="2800" b="1" dirty="0">
                <a:solidFill>
                  <a:schemeClr val="bg1"/>
                </a:solidFill>
              </a:rPr>
              <a:t> початком і </a:t>
            </a:r>
            <a:r>
              <a:rPr lang="ru-RU" sz="2800" b="1" dirty="0" err="1" smtClean="0">
                <a:solidFill>
                  <a:schemeClr val="bg1"/>
                </a:solidFill>
              </a:rPr>
              <a:t>малюнками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665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54100" y="372343"/>
            <a:ext cx="9893264" cy="12496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Допоможи </a:t>
            </a:r>
            <a:r>
              <a:rPr lang="ru-RU" sz="3200" b="1" dirty="0" err="1">
                <a:solidFill>
                  <a:schemeClr val="bg1"/>
                </a:solidFill>
              </a:rPr>
              <a:t>Ґаджикові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вибрати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серед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слів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назви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професій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7339"/>
          <a:stretch/>
        </p:blipFill>
        <p:spPr>
          <a:xfrm>
            <a:off x="9623749" y="2548761"/>
            <a:ext cx="2263024" cy="338159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7" name="Блок-схема: знак завершения 6"/>
          <p:cNvSpPr/>
          <p:nvPr/>
        </p:nvSpPr>
        <p:spPr>
          <a:xfrm rot="20640482">
            <a:off x="876926" y="2628320"/>
            <a:ext cx="2242571" cy="673151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космос</a:t>
            </a:r>
            <a:endParaRPr lang="ru-RU" sz="3500" dirty="0"/>
          </a:p>
        </p:txBody>
      </p:sp>
      <p:sp>
        <p:nvSpPr>
          <p:cNvPr id="12" name="Блок-схема: знак завершения 11"/>
          <p:cNvSpPr/>
          <p:nvPr/>
        </p:nvSpPr>
        <p:spPr>
          <a:xfrm rot="1252398">
            <a:off x="700144" y="4667240"/>
            <a:ext cx="1921223" cy="673151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лікар</a:t>
            </a:r>
            <a:endParaRPr lang="ru-RU" sz="3500" dirty="0"/>
          </a:p>
        </p:txBody>
      </p:sp>
      <p:sp>
        <p:nvSpPr>
          <p:cNvPr id="13" name="Блок-схема: знак завершения 12"/>
          <p:cNvSpPr/>
          <p:nvPr/>
        </p:nvSpPr>
        <p:spPr>
          <a:xfrm>
            <a:off x="3725460" y="2816509"/>
            <a:ext cx="2643132" cy="705678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футбол</a:t>
            </a:r>
            <a:endParaRPr lang="ru-RU" sz="3500" dirty="0"/>
          </a:p>
        </p:txBody>
      </p:sp>
      <p:sp>
        <p:nvSpPr>
          <p:cNvPr id="14" name="Блок-схема: знак завершения 13"/>
          <p:cNvSpPr/>
          <p:nvPr/>
        </p:nvSpPr>
        <p:spPr>
          <a:xfrm>
            <a:off x="3725460" y="4636105"/>
            <a:ext cx="2430034" cy="705678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ферма</a:t>
            </a:r>
            <a:endParaRPr lang="ru-RU" sz="3500" dirty="0"/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1054100" y="3543312"/>
            <a:ext cx="2415209" cy="705678"/>
          </a:xfrm>
          <a:prstGeom prst="flowChartTerminator">
            <a:avLst/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балет</a:t>
            </a:r>
            <a:endParaRPr lang="ru-RU" sz="3500" dirty="0"/>
          </a:p>
        </p:txBody>
      </p:sp>
      <p:sp>
        <p:nvSpPr>
          <p:cNvPr id="16" name="Блок-схема: знак завершения 15"/>
          <p:cNvSpPr/>
          <p:nvPr/>
        </p:nvSpPr>
        <p:spPr>
          <a:xfrm>
            <a:off x="6449273" y="3866383"/>
            <a:ext cx="3059926" cy="705678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продавець</a:t>
            </a:r>
            <a:endParaRPr lang="ru-RU" sz="3500" dirty="0"/>
          </a:p>
        </p:txBody>
      </p:sp>
      <p:sp>
        <p:nvSpPr>
          <p:cNvPr id="10" name="Овал 9"/>
          <p:cNvSpPr/>
          <p:nvPr/>
        </p:nvSpPr>
        <p:spPr>
          <a:xfrm rot="1441989">
            <a:off x="260038" y="4396848"/>
            <a:ext cx="2907048" cy="138862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rot="602466">
            <a:off x="6610105" y="2458593"/>
            <a:ext cx="2877821" cy="119583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 rot="12820">
            <a:off x="6111177" y="3677276"/>
            <a:ext cx="3653939" cy="11245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знак завершения 19"/>
          <p:cNvSpPr/>
          <p:nvPr/>
        </p:nvSpPr>
        <p:spPr>
          <a:xfrm rot="512200">
            <a:off x="6936073" y="2655210"/>
            <a:ext cx="2225885" cy="705678"/>
          </a:xfrm>
          <a:prstGeom prst="flowChartTerminator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пілот</a:t>
            </a:r>
            <a:endParaRPr lang="ru-RU" sz="3500" dirty="0"/>
          </a:p>
        </p:txBody>
      </p:sp>
      <p:sp>
        <p:nvSpPr>
          <p:cNvPr id="21" name="Блок-схема: знак завершения 20"/>
          <p:cNvSpPr/>
          <p:nvPr/>
        </p:nvSpPr>
        <p:spPr>
          <a:xfrm rot="20440249">
            <a:off x="6938322" y="5150719"/>
            <a:ext cx="2643132" cy="705678"/>
          </a:xfrm>
          <a:prstGeom prst="flowChartTerminator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музика</a:t>
            </a:r>
            <a:endParaRPr lang="ru-RU" sz="35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54100" y="1634631"/>
            <a:ext cx="9893264" cy="58223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Обведи </a:t>
            </a:r>
            <a:r>
              <a:rPr lang="ru-RU" sz="2400" b="1" dirty="0" err="1">
                <a:solidFill>
                  <a:srgbClr val="0070C0"/>
                </a:solidFill>
              </a:rPr>
              <a:t>їх</a:t>
            </a:r>
            <a:r>
              <a:rPr lang="ru-RU" sz="2400" b="1" dirty="0">
                <a:solidFill>
                  <a:srgbClr val="0070C0"/>
                </a:solidFill>
              </a:rPr>
              <a:t>. З </a:t>
            </a:r>
            <a:r>
              <a:rPr lang="ru-RU" sz="2400" b="1" dirty="0" err="1">
                <a:solidFill>
                  <a:srgbClr val="0070C0"/>
                </a:solidFill>
              </a:rPr>
              <a:t>інших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слів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самостійно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утвори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назви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професій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8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55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17190" r="31880" b="65184"/>
          <a:stretch/>
        </p:blipFill>
        <p:spPr>
          <a:xfrm>
            <a:off x="778380" y="3800099"/>
            <a:ext cx="10800000" cy="21813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877372" y="492701"/>
            <a:ext cx="10204285" cy="10364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Запиши </a:t>
            </a:r>
            <a:r>
              <a:rPr lang="ru-RU" sz="3200" b="1" dirty="0" err="1" smtClean="0">
                <a:solidFill>
                  <a:schemeClr val="bg1"/>
                </a:solidFill>
              </a:rPr>
              <a:t>утворені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назви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професій</a:t>
            </a:r>
            <a:r>
              <a:rPr lang="ru-RU" sz="32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Поділи</a:t>
            </a:r>
            <a:r>
              <a:rPr lang="ru-RU" sz="3200" b="1" dirty="0" smtClean="0">
                <a:solidFill>
                  <a:schemeClr val="bg1"/>
                </a:solidFill>
              </a:rPr>
              <a:t> слова на </a:t>
            </a:r>
            <a:r>
              <a:rPr lang="ru-RU" sz="3200" b="1" dirty="0" err="1" smtClean="0">
                <a:solidFill>
                  <a:schemeClr val="bg1"/>
                </a:solidFill>
              </a:rPr>
              <a:t>склади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81" t="22738" r="43458" b="64615"/>
          <a:stretch/>
        </p:blipFill>
        <p:spPr>
          <a:xfrm>
            <a:off x="771570" y="3800099"/>
            <a:ext cx="3766931" cy="84110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80" t="38879" r="49708" b="45783"/>
          <a:stretch/>
        </p:blipFill>
        <p:spPr>
          <a:xfrm>
            <a:off x="4830049" y="3817800"/>
            <a:ext cx="3028123" cy="10201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97" t="54929" r="46681" b="28598"/>
          <a:stretch/>
        </p:blipFill>
        <p:spPr>
          <a:xfrm>
            <a:off x="8010571" y="3855946"/>
            <a:ext cx="3395871" cy="10955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375" t="54929" r="25916" b="28598"/>
          <a:stretch/>
        </p:blipFill>
        <p:spPr>
          <a:xfrm>
            <a:off x="1011767" y="4810987"/>
            <a:ext cx="2448339" cy="109558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49" t="72862" r="45394" b="10665"/>
          <a:stretch/>
        </p:blipFill>
        <p:spPr>
          <a:xfrm>
            <a:off x="3996336" y="4951535"/>
            <a:ext cx="3518106" cy="109558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39994" y="1529175"/>
            <a:ext cx="1626895" cy="6731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космос</a:t>
            </a:r>
            <a:endParaRPr lang="ru-RU" sz="28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77372" y="2925534"/>
            <a:ext cx="1689517" cy="7056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футбол</a:t>
            </a:r>
            <a:endParaRPr lang="ru-RU" sz="28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493143" y="1551078"/>
            <a:ext cx="1762892" cy="70567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ферма</a:t>
            </a:r>
            <a:endParaRPr lang="ru-RU" sz="28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77372" y="2202326"/>
            <a:ext cx="1689517" cy="705678"/>
          </a:xfrm>
          <a:prstGeom prst="rect">
            <a:avLst/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балет</a:t>
            </a:r>
            <a:endParaRPr lang="ru-RU" sz="28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515642" y="2256756"/>
            <a:ext cx="1740393" cy="705678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музика</a:t>
            </a:r>
            <a:endParaRPr lang="ru-RU" sz="28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594288" y="1529175"/>
            <a:ext cx="2242571" cy="6731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космонавт</a:t>
            </a:r>
            <a:endParaRPr lang="ru-RU" sz="28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594288" y="2925534"/>
            <a:ext cx="2242571" cy="7056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футболіст</a:t>
            </a:r>
            <a:endParaRPr lang="ru-RU" sz="28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263966" y="1551078"/>
            <a:ext cx="2236527" cy="70567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фермер</a:t>
            </a:r>
            <a:endParaRPr lang="ru-RU" sz="28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566890" y="2202326"/>
            <a:ext cx="2269970" cy="705678"/>
          </a:xfrm>
          <a:prstGeom prst="rect">
            <a:avLst/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балерина</a:t>
            </a:r>
            <a:endParaRPr lang="ru-RU" sz="28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298328" y="2256756"/>
            <a:ext cx="2204901" cy="705678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музикант</a:t>
            </a:r>
            <a:endParaRPr lang="ru-RU" sz="2800" b="1" dirty="0"/>
          </a:p>
        </p:txBody>
      </p:sp>
      <p:sp>
        <p:nvSpPr>
          <p:cNvPr id="2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Дуга 2"/>
          <p:cNvSpPr/>
          <p:nvPr/>
        </p:nvSpPr>
        <p:spPr>
          <a:xfrm rot="10048610">
            <a:off x="866041" y="4039845"/>
            <a:ext cx="2087490" cy="49702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Дуга 29"/>
          <p:cNvSpPr/>
          <p:nvPr/>
        </p:nvSpPr>
        <p:spPr>
          <a:xfrm rot="10048610">
            <a:off x="1936051" y="4121135"/>
            <a:ext cx="1497790" cy="40659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Дуга 30"/>
          <p:cNvSpPr/>
          <p:nvPr/>
        </p:nvSpPr>
        <p:spPr>
          <a:xfrm rot="10048610">
            <a:off x="2706070" y="3905459"/>
            <a:ext cx="2836414" cy="59715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Дуга 31"/>
          <p:cNvSpPr/>
          <p:nvPr/>
        </p:nvSpPr>
        <p:spPr>
          <a:xfrm rot="10048610">
            <a:off x="4846088" y="4236100"/>
            <a:ext cx="1316252" cy="292364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уга 32"/>
          <p:cNvSpPr/>
          <p:nvPr/>
        </p:nvSpPr>
        <p:spPr>
          <a:xfrm rot="10048610">
            <a:off x="5505495" y="4291173"/>
            <a:ext cx="1013583" cy="225136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/>
          <p:cNvSpPr/>
          <p:nvPr/>
        </p:nvSpPr>
        <p:spPr>
          <a:xfrm rot="10048610">
            <a:off x="6033025" y="4182363"/>
            <a:ext cx="1460675" cy="35157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Дуга 34"/>
          <p:cNvSpPr/>
          <p:nvPr/>
        </p:nvSpPr>
        <p:spPr>
          <a:xfrm rot="10048610">
            <a:off x="6779402" y="4239362"/>
            <a:ext cx="1316252" cy="292364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Дуга 35"/>
          <p:cNvSpPr/>
          <p:nvPr/>
        </p:nvSpPr>
        <p:spPr>
          <a:xfrm rot="10048610">
            <a:off x="8040279" y="4017602"/>
            <a:ext cx="2412955" cy="53877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Дуга 36"/>
          <p:cNvSpPr/>
          <p:nvPr/>
        </p:nvSpPr>
        <p:spPr>
          <a:xfrm rot="10048610">
            <a:off x="9273249" y="4162281"/>
            <a:ext cx="1302943" cy="38732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Дуга 37"/>
          <p:cNvSpPr/>
          <p:nvPr/>
        </p:nvSpPr>
        <p:spPr>
          <a:xfrm rot="10048610">
            <a:off x="9914322" y="3992570"/>
            <a:ext cx="2539287" cy="576578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Дуга 38"/>
          <p:cNvSpPr/>
          <p:nvPr/>
        </p:nvSpPr>
        <p:spPr>
          <a:xfrm rot="10048610">
            <a:off x="1008395" y="4999232"/>
            <a:ext cx="2087490" cy="49702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Дуга 39"/>
          <p:cNvSpPr/>
          <p:nvPr/>
        </p:nvSpPr>
        <p:spPr>
          <a:xfrm rot="10048610">
            <a:off x="2126085" y="5009890"/>
            <a:ext cx="2087490" cy="49702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Дуга 40"/>
          <p:cNvSpPr/>
          <p:nvPr/>
        </p:nvSpPr>
        <p:spPr>
          <a:xfrm rot="10202512">
            <a:off x="4026370" y="5055405"/>
            <a:ext cx="1607771" cy="445748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Дуга 41"/>
          <p:cNvSpPr/>
          <p:nvPr/>
        </p:nvSpPr>
        <p:spPr>
          <a:xfrm rot="10048610">
            <a:off x="4840482" y="5108867"/>
            <a:ext cx="1310477" cy="39671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Дуга 42"/>
          <p:cNvSpPr/>
          <p:nvPr/>
        </p:nvSpPr>
        <p:spPr>
          <a:xfrm rot="10048610">
            <a:off x="5484052" y="4895485"/>
            <a:ext cx="3133784" cy="57832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Дуга 43"/>
          <p:cNvSpPr/>
          <p:nvPr/>
        </p:nvSpPr>
        <p:spPr>
          <a:xfrm rot="10048610">
            <a:off x="866041" y="4039844"/>
            <a:ext cx="2087490" cy="49702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64632" y="555171"/>
            <a:ext cx="10712967" cy="762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Допоможи </a:t>
            </a:r>
            <a:r>
              <a:rPr lang="ru-RU" sz="3200" b="1" dirty="0" err="1">
                <a:solidFill>
                  <a:schemeClr val="bg1"/>
                </a:solidFill>
              </a:rPr>
              <a:t>Родзинці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розібратися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хто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пекар</a:t>
            </a:r>
            <a:r>
              <a:rPr lang="ru-RU" sz="3200" b="1" dirty="0">
                <a:solidFill>
                  <a:schemeClr val="bg1"/>
                </a:solidFill>
              </a:rPr>
              <a:t>, а </a:t>
            </a:r>
            <a:r>
              <a:rPr lang="ru-RU" sz="3200" b="1" dirty="0" err="1">
                <a:solidFill>
                  <a:schemeClr val="bg1"/>
                </a:solidFill>
              </a:rPr>
              <a:t>хто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перукар</a:t>
            </a:r>
            <a:r>
              <a:rPr lang="ru-RU" sz="3200" b="1" dirty="0">
                <a:solidFill>
                  <a:schemeClr val="bg1"/>
                </a:solidFill>
              </a:rPr>
              <a:t>.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r="9681"/>
          <a:stretch/>
        </p:blipFill>
        <p:spPr>
          <a:xfrm>
            <a:off x="603948" y="2356682"/>
            <a:ext cx="1872252" cy="277762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816" y="2168532"/>
            <a:ext cx="5559502" cy="280525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7" t="17189" r="62063" b="73939"/>
          <a:stretch/>
        </p:blipFill>
        <p:spPr>
          <a:xfrm>
            <a:off x="4601976" y="5090211"/>
            <a:ext cx="3384000" cy="109795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6" t="17189" r="64910" b="73939"/>
          <a:stretch/>
        </p:blipFill>
        <p:spPr>
          <a:xfrm>
            <a:off x="8412948" y="5064837"/>
            <a:ext cx="2916000" cy="109795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820" t="26744" r="38535" b="59321"/>
          <a:stretch/>
        </p:blipFill>
        <p:spPr>
          <a:xfrm>
            <a:off x="4982849" y="5332752"/>
            <a:ext cx="2788650" cy="100976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52" t="24824" r="60490" b="61241"/>
          <a:stretch/>
        </p:blipFill>
        <p:spPr>
          <a:xfrm>
            <a:off x="8940514" y="5166963"/>
            <a:ext cx="1888400" cy="10097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640815" y="1416554"/>
            <a:ext cx="5636783" cy="70788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Поміркуй, від яких слів утворилися слова </a:t>
            </a:r>
          </a:p>
          <a:p>
            <a:pPr algn="ctr"/>
            <a:r>
              <a:rPr lang="uk-UA" sz="2000" b="1" i="1" dirty="0" smtClean="0">
                <a:solidFill>
                  <a:srgbClr val="0070C0"/>
                </a:solidFill>
              </a:rPr>
              <a:t>пекар</a:t>
            </a:r>
            <a:r>
              <a:rPr lang="uk-UA" sz="2000" b="1" dirty="0" smtClean="0">
                <a:solidFill>
                  <a:srgbClr val="0070C0"/>
                </a:solidFill>
              </a:rPr>
              <a:t> і </a:t>
            </a:r>
            <a:r>
              <a:rPr lang="uk-UA" sz="2000" b="1" i="1" dirty="0" smtClean="0">
                <a:solidFill>
                  <a:srgbClr val="0070C0"/>
                </a:solidFill>
              </a:rPr>
              <a:t>перукар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3948" y="1404787"/>
            <a:ext cx="4903655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Слово</a:t>
            </a:r>
            <a:r>
              <a:rPr lang="uk-UA" sz="2000" b="1" i="1" dirty="0"/>
              <a:t> пекар</a:t>
            </a:r>
            <a:r>
              <a:rPr lang="uk-UA" sz="2000" b="1" dirty="0" smtClean="0"/>
              <a:t> утворилося від слова </a:t>
            </a:r>
            <a:r>
              <a:rPr lang="uk-UA" sz="2000" b="1" i="1" dirty="0" smtClean="0"/>
              <a:t>пекти</a:t>
            </a:r>
            <a:r>
              <a:rPr lang="uk-UA" sz="2000" b="1" dirty="0" smtClean="0"/>
              <a:t>. </a:t>
            </a:r>
            <a:r>
              <a:rPr lang="uk-UA" sz="2000" b="1" dirty="0"/>
              <a:t>Отже, </a:t>
            </a:r>
            <a:r>
              <a:rPr lang="uk-UA" sz="2000" b="1" i="1" dirty="0"/>
              <a:t>пекар</a:t>
            </a:r>
            <a:r>
              <a:rPr lang="uk-UA" sz="2000" b="1" dirty="0"/>
              <a:t> – це той, хто випікає хліб. 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1326" y="4173565"/>
            <a:ext cx="264176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Підпиши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малюнки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09722" y="2343330"/>
            <a:ext cx="2673366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А слово </a:t>
            </a:r>
            <a:r>
              <a:rPr lang="uk-UA" sz="2000" b="1" i="1" dirty="0"/>
              <a:t>перукар</a:t>
            </a:r>
            <a:r>
              <a:rPr lang="uk-UA" sz="2000" b="1" dirty="0"/>
              <a:t> утворилося від слова </a:t>
            </a:r>
            <a:r>
              <a:rPr lang="uk-UA" sz="2000" b="1" i="1" dirty="0"/>
              <a:t>перука</a:t>
            </a:r>
            <a:r>
              <a:rPr lang="uk-UA" sz="2000" b="1" dirty="0"/>
              <a:t>, тобто парик. </a:t>
            </a:r>
            <a:r>
              <a:rPr lang="uk-UA" sz="2000" b="1" dirty="0" smtClean="0"/>
              <a:t>П</a:t>
            </a:r>
            <a:r>
              <a:rPr lang="uk-UA" sz="2000" b="1" i="1" dirty="0" smtClean="0"/>
              <a:t>ерукар</a:t>
            </a:r>
            <a:r>
              <a:rPr lang="uk-UA" sz="2000" b="1" dirty="0" smtClean="0"/>
              <a:t> </a:t>
            </a:r>
            <a:r>
              <a:rPr lang="uk-UA" sz="2000" b="1" dirty="0"/>
              <a:t>– це той, хто робить </a:t>
            </a:r>
            <a:r>
              <a:rPr lang="uk-UA" sz="2000" b="1" dirty="0" smtClean="0"/>
              <a:t>зачіски. 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8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83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1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45576</TotalTime>
  <Words>584</Words>
  <Application>Microsoft Office PowerPoint</Application>
  <PresentationFormat>Произвольный</PresentationFormat>
  <Paragraphs>124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3035</cp:revision>
  <dcterms:created xsi:type="dcterms:W3CDTF">2018-01-05T16:38:53Z</dcterms:created>
  <dcterms:modified xsi:type="dcterms:W3CDTF">2024-03-30T10:06:42Z</dcterms:modified>
</cp:coreProperties>
</file>