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1009" r:id="rId3"/>
    <p:sldId id="1030" r:id="rId4"/>
    <p:sldId id="1017" r:id="rId5"/>
    <p:sldId id="1019" r:id="rId6"/>
    <p:sldId id="1020" r:id="rId7"/>
    <p:sldId id="1028" r:id="rId8"/>
    <p:sldId id="998" r:id="rId9"/>
    <p:sldId id="940" r:id="rId10"/>
    <p:sldId id="954" r:id="rId11"/>
    <p:sldId id="995" r:id="rId12"/>
    <p:sldId id="1025" r:id="rId13"/>
    <p:sldId id="1027" r:id="rId14"/>
    <p:sldId id="1029" r:id="rId15"/>
    <p:sldId id="794" r:id="rId16"/>
    <p:sldId id="850" r:id="rId17"/>
    <p:sldId id="102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295FFF"/>
    <a:srgbClr val="E838BA"/>
    <a:srgbClr val="EF71CE"/>
    <a:srgbClr val="463EDE"/>
    <a:srgbClr val="322ADA"/>
    <a:srgbClr val="FF330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46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980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72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2381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zzonv87a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1529" y="4286609"/>
            <a:ext cx="10629901" cy="1464231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Вірші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>
                <a:solidFill>
                  <a:schemeClr val="bg1"/>
                </a:solidFill>
              </a:rPr>
              <a:t>про </a:t>
            </a:r>
            <a:r>
              <a:rPr lang="ru-RU" sz="4000" b="1" dirty="0" err="1">
                <a:solidFill>
                  <a:schemeClr val="bg1"/>
                </a:solidFill>
              </a:rPr>
              <a:t>пригоди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дітей</a:t>
            </a:r>
            <a:r>
              <a:rPr lang="ru-RU" sz="4000" b="1" dirty="0" smtClean="0">
                <a:solidFill>
                  <a:schemeClr val="bg1"/>
                </a:solidFill>
              </a:rPr>
              <a:t>. «</a:t>
            </a:r>
            <a:r>
              <a:rPr lang="ru-RU" sz="4000" b="1" dirty="0">
                <a:solidFill>
                  <a:schemeClr val="bg1"/>
                </a:solidFill>
              </a:rPr>
              <a:t>Де </a:t>
            </a:r>
            <a:r>
              <a:rPr lang="ru-RU" sz="4000" b="1" dirty="0" err="1" smtClean="0">
                <a:solidFill>
                  <a:schemeClr val="bg1"/>
                </a:solidFill>
              </a:rPr>
              <a:t>букварик</a:t>
            </a:r>
            <a:r>
              <a:rPr lang="ru-RU" sz="4000" b="1" dirty="0" smtClean="0">
                <a:solidFill>
                  <a:schemeClr val="bg1"/>
                </a:solidFill>
              </a:rPr>
              <a:t>?» </a:t>
            </a:r>
            <a:r>
              <a:rPr lang="ru-RU" sz="4000" b="1" dirty="0" err="1" smtClean="0">
                <a:solidFill>
                  <a:schemeClr val="bg1"/>
                </a:solidFill>
              </a:rPr>
              <a:t>Грицька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>
                <a:solidFill>
                  <a:schemeClr val="bg1"/>
                </a:solidFill>
              </a:rPr>
              <a:t>Бойка, </a:t>
            </a:r>
            <a:r>
              <a:rPr lang="ru-RU" sz="4000" b="1" dirty="0" smtClean="0">
                <a:solidFill>
                  <a:schemeClr val="bg1"/>
                </a:solidFill>
              </a:rPr>
              <a:t>«</a:t>
            </a:r>
            <a:r>
              <a:rPr lang="ru-RU" sz="4000" b="1" dirty="0" err="1">
                <a:solidFill>
                  <a:schemeClr val="bg1"/>
                </a:solidFill>
              </a:rPr>
              <a:t>Що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разом?» </a:t>
            </a:r>
            <a:r>
              <a:rPr lang="ru-RU" sz="4000" b="1" dirty="0">
                <a:solidFill>
                  <a:schemeClr val="bg1"/>
                </a:solidFill>
              </a:rPr>
              <a:t>Петра </a:t>
            </a:r>
            <a:r>
              <a:rPr lang="ru-RU" sz="4000" b="1" dirty="0" err="1">
                <a:solidFill>
                  <a:schemeClr val="bg1"/>
                </a:solidFill>
              </a:rPr>
              <a:t>Кралюка</a:t>
            </a:r>
            <a:endParaRPr lang="uk-UA" sz="4000" b="1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0" y="996470"/>
            <a:ext cx="4103370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95</a:t>
            </a:r>
          </a:p>
        </p:txBody>
      </p:sp>
      <p:pic>
        <p:nvPicPr>
          <p:cNvPr id="3074" name="Picture 2" descr="D:\Картинки до тестів\!!!!!!Эсмира\OIG (1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30" y="991554"/>
            <a:ext cx="3044190" cy="3044190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1924" y="359878"/>
            <a:ext cx="8732066" cy="703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 </a:t>
            </a:r>
            <a:r>
              <a:rPr lang="ru-RU" sz="4000" b="1" dirty="0" err="1" smtClean="0">
                <a:solidFill>
                  <a:schemeClr val="bg1"/>
                </a:solidFill>
              </a:rPr>
              <a:t>вірш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Грицька</a:t>
            </a:r>
            <a:r>
              <a:rPr lang="ru-RU" sz="4000" b="1" dirty="0" smtClean="0">
                <a:solidFill>
                  <a:schemeClr val="bg1"/>
                </a:solidFill>
              </a:rPr>
              <a:t> Бойка</a:t>
            </a:r>
            <a:endParaRPr lang="uk-UA" sz="4000" b="1" i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23310" y="1062990"/>
            <a:ext cx="4333915" cy="569386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Де букварик?</a:t>
            </a:r>
          </a:p>
          <a:p>
            <a:pPr algn="just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Де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твій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букварик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pPr algn="just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В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портфелі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новому.</a:t>
            </a:r>
          </a:p>
          <a:p>
            <a:pPr algn="just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Ну, а портфель де?</a:t>
            </a:r>
          </a:p>
          <a:p>
            <a:pPr algn="just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У столику дома.</a:t>
            </a:r>
          </a:p>
          <a:p>
            <a:pPr algn="just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Взяв би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зі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столу.</a:t>
            </a:r>
          </a:p>
          <a:p>
            <a:pPr algn="just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Так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стіл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же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замкнувся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...</a:t>
            </a:r>
          </a:p>
          <a:p>
            <a:pPr algn="just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То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відімкнув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би.</a:t>
            </a:r>
          </a:p>
          <a:p>
            <a:pPr algn="just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Ключа я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позбувся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...</a:t>
            </a:r>
          </a:p>
          <a:p>
            <a:pPr algn="just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Де ж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це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той ключ?</a:t>
            </a:r>
          </a:p>
          <a:p>
            <a:pPr algn="just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У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портфелі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новому.</a:t>
            </a:r>
          </a:p>
          <a:p>
            <a:pPr algn="just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Ну, а портфель де?</a:t>
            </a:r>
          </a:p>
          <a:p>
            <a:pPr algn="just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У столику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вдома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784" y="1165826"/>
            <a:ext cx="2834887" cy="2891824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2573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6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01288" y="1520156"/>
            <a:ext cx="3342012" cy="32232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63525" indent="-263525">
              <a:buAutoNum type="arabicPeriod"/>
              <a:tabLst>
                <a:tab pos="354013" algn="l"/>
              </a:tabLst>
            </a:pPr>
            <a:r>
              <a:rPr lang="uk-UA" sz="2000" b="1" dirty="0"/>
              <a:t>Яка пригода сталася з хлопчиком?</a:t>
            </a:r>
          </a:p>
          <a:p>
            <a:pPr marL="263525" indent="-263525">
              <a:buAutoNum type="arabicPeriod"/>
              <a:tabLst>
                <a:tab pos="354013" algn="l"/>
              </a:tabLst>
            </a:pPr>
            <a:r>
              <a:rPr lang="uk-UA" sz="2000" b="1" dirty="0"/>
              <a:t>Де був його букварик?</a:t>
            </a:r>
          </a:p>
          <a:p>
            <a:pPr marL="263525" indent="-263525">
              <a:buAutoNum type="arabicPeriod"/>
              <a:tabLst>
                <a:tab pos="354013" algn="l"/>
              </a:tabLst>
            </a:pPr>
            <a:r>
              <a:rPr lang="uk-UA" sz="2000" b="1" dirty="0"/>
              <a:t>Чому хлопчик не міг дістати букварик із портфеля?</a:t>
            </a:r>
          </a:p>
          <a:p>
            <a:pPr marL="263525" indent="-263525">
              <a:buAutoNum type="arabicPeriod"/>
              <a:tabLst>
                <a:tab pos="354013" algn="l"/>
              </a:tabLst>
            </a:pPr>
            <a:r>
              <a:rPr lang="uk-UA" sz="2000" b="1" dirty="0"/>
              <a:t>Чому не можна дістати портфель зі столу?</a:t>
            </a:r>
          </a:p>
          <a:p>
            <a:pPr marL="263525" indent="-263525">
              <a:buAutoNum type="arabicPeriod"/>
              <a:tabLst>
                <a:tab pos="354013" algn="l"/>
              </a:tabLst>
            </a:pPr>
            <a:r>
              <a:rPr lang="uk-UA" sz="2000" b="1" dirty="0"/>
              <a:t>Чому не було ключа?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235190" y="4057650"/>
            <a:ext cx="4751070" cy="246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/>
              <a:t>1.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розсмішило</a:t>
            </a:r>
            <a:r>
              <a:rPr lang="ru-RU" sz="2000" b="1" dirty="0"/>
              <a:t> тебе в </a:t>
            </a:r>
            <a:r>
              <a:rPr lang="ru-RU" sz="2000" b="1" dirty="0" err="1"/>
              <a:t>цьому</a:t>
            </a:r>
            <a:r>
              <a:rPr lang="ru-RU" sz="2000" b="1" dirty="0"/>
              <a:t> </a:t>
            </a:r>
            <a:r>
              <a:rPr lang="ru-RU" sz="2000" b="1" dirty="0" err="1"/>
              <a:t>вірші</a:t>
            </a:r>
            <a:r>
              <a:rPr lang="ru-RU" sz="2000" b="1" dirty="0"/>
              <a:t>?</a:t>
            </a:r>
          </a:p>
          <a:p>
            <a:r>
              <a:rPr lang="ru-RU" sz="2000" b="1" dirty="0"/>
              <a:t>2. Поясни, як </a:t>
            </a:r>
            <a:r>
              <a:rPr lang="ru-RU" sz="2000" b="1" dirty="0" err="1"/>
              <a:t>така</a:t>
            </a:r>
            <a:r>
              <a:rPr lang="ru-RU" sz="2000" b="1" dirty="0"/>
              <a:t> </a:t>
            </a:r>
            <a:r>
              <a:rPr lang="ru-RU" sz="2000" b="1" dirty="0" err="1"/>
              <a:t>пригода</a:t>
            </a:r>
            <a:r>
              <a:rPr lang="ru-RU" sz="2000" b="1" dirty="0"/>
              <a:t> могла </a:t>
            </a:r>
            <a:r>
              <a:rPr lang="ru-RU" sz="2000" b="1" dirty="0" err="1"/>
              <a:t>статися</a:t>
            </a:r>
            <a:r>
              <a:rPr lang="ru-RU" sz="2000" b="1" dirty="0"/>
              <a:t> </a:t>
            </a:r>
            <a:r>
              <a:rPr lang="ru-RU" sz="2000" b="1" dirty="0" err="1"/>
              <a:t>із</a:t>
            </a:r>
            <a:r>
              <a:rPr lang="ru-RU" sz="2000" b="1" dirty="0"/>
              <a:t> хлопчиком.</a:t>
            </a:r>
          </a:p>
          <a:p>
            <a:pPr marL="263525" indent="-263525">
              <a:buAutoNum type="arabicPeriod" startAt="3"/>
            </a:pPr>
            <a:r>
              <a:rPr lang="uk-UA" sz="2000" b="1" dirty="0"/>
              <a:t>За ілюстрацією охарактеризуй хлопчика.</a:t>
            </a:r>
          </a:p>
          <a:p>
            <a:pPr marL="263525" indent="-263525">
              <a:buAutoNum type="arabicPeriod" startAt="3"/>
            </a:pPr>
            <a:r>
              <a:rPr lang="uk-UA" sz="2000" b="1" dirty="0"/>
              <a:t>Яку пораду </a:t>
            </a:r>
            <a:r>
              <a:rPr lang="uk-UA" sz="2000" b="1" dirty="0" smtClean="0"/>
              <a:t>можеш </a:t>
            </a:r>
            <a:r>
              <a:rPr lang="uk-UA" sz="2000" b="1" dirty="0"/>
              <a:t>дати хлопчикові?</a:t>
            </a:r>
          </a:p>
        </p:txBody>
      </p:sp>
    </p:spTree>
    <p:extLst>
      <p:ext uri="{BB962C8B-B14F-4D97-AF65-F5344CB8AC3E}">
        <p14:creationId xmlns:p14="http://schemas.microsoft.com/office/powerpoint/2010/main" val="12736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12112" y="543414"/>
            <a:ext cx="8732066" cy="7138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Гра</a:t>
            </a:r>
            <a:r>
              <a:rPr lang="ru-RU" sz="4000" b="1" dirty="0" smtClean="0">
                <a:solidFill>
                  <a:schemeClr val="bg1"/>
                </a:solidFill>
              </a:rPr>
              <a:t> «</a:t>
            </a:r>
            <a:r>
              <a:rPr lang="ru-RU" sz="4000" b="1" dirty="0" err="1" smtClean="0">
                <a:solidFill>
                  <a:schemeClr val="bg1"/>
                </a:solidFill>
              </a:rPr>
              <a:t>Крос</a:t>
            </a:r>
            <a:r>
              <a:rPr lang="ru-RU" sz="4000" b="1" dirty="0" smtClean="0">
                <a:solidFill>
                  <a:schemeClr val="bg1"/>
                </a:solidFill>
              </a:rPr>
              <a:t>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3773" y="3121998"/>
            <a:ext cx="2472130" cy="3617972"/>
          </a:xfrm>
          <a:prstGeom prst="rect">
            <a:avLst/>
          </a:prstGeom>
        </p:spPr>
      </p:pic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2844260" y="2063114"/>
            <a:ext cx="2129868" cy="745072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твій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2844259" y="2763630"/>
            <a:ext cx="2447831" cy="745072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портфель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2844261" y="3480434"/>
            <a:ext cx="2129868" cy="745072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столик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2844261" y="4180950"/>
            <a:ext cx="2129867" cy="745072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дома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2844261" y="4946760"/>
            <a:ext cx="2129867" cy="745072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взяв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5860162" y="2063114"/>
            <a:ext cx="2392298" cy="745072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ключ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5860162" y="2763630"/>
            <a:ext cx="2392298" cy="745072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новий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5860163" y="3480434"/>
            <a:ext cx="2392297" cy="745072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позбувся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5860162" y="4180950"/>
            <a:ext cx="2392298" cy="745072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ru-RU" altLang="ru-RU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той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5860162" y="4946760"/>
            <a:ext cx="2392298" cy="745072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вдома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387" y="1630543"/>
            <a:ext cx="2407485" cy="452818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1964512" y="1249680"/>
            <a:ext cx="6596558" cy="7138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Читай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якомога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швидше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слова з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вірша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74420" y="405926"/>
            <a:ext cx="9909810" cy="7582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Прочитай </a:t>
            </a:r>
            <a:r>
              <a:rPr lang="ru-RU" sz="3600" b="1" dirty="0" err="1" smtClean="0">
                <a:solidFill>
                  <a:schemeClr val="bg1"/>
                </a:solidFill>
              </a:rPr>
              <a:t>вірш</a:t>
            </a:r>
            <a:r>
              <a:rPr lang="ru-RU" sz="3600" b="1" dirty="0" smtClean="0">
                <a:solidFill>
                  <a:schemeClr val="bg1"/>
                </a:solidFill>
              </a:rPr>
              <a:t> Петра </a:t>
            </a:r>
            <a:r>
              <a:rPr lang="ru-RU" sz="3600" b="1" dirty="0" err="1" smtClean="0">
                <a:solidFill>
                  <a:schemeClr val="bg1"/>
                </a:solidFill>
              </a:rPr>
              <a:t>Кралюка</a:t>
            </a:r>
            <a:endParaRPr lang="uk-UA" sz="3600" b="1" i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58420" y="1028698"/>
            <a:ext cx="5827706" cy="569386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Що разом?</a:t>
            </a:r>
          </a:p>
          <a:p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Малесенька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Оля </a:t>
            </a:r>
          </a:p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саду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окрай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хати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з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букварика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літери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вчиться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читати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Ось,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бачиш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комашка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—</a:t>
            </a:r>
          </a:p>
          <a:p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вчить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старша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сестра, —</a:t>
            </a:r>
          </a:p>
          <a:p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під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нею три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букви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</a:p>
          <a:p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їх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знати пора.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Це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О-о-о, —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тягне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Оля, —</a:t>
            </a:r>
          </a:p>
          <a:p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це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Си, а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це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А-а-а.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А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буде разом?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А разом…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бджола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7589" t="10191" r="5734" b="5604"/>
          <a:stretch/>
        </p:blipFill>
        <p:spPr>
          <a:xfrm>
            <a:off x="382410" y="1325879"/>
            <a:ext cx="3096000" cy="3024000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2573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6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77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956" y="1593045"/>
            <a:ext cx="2033553" cy="2033553"/>
          </a:xfrm>
          <a:prstGeom prst="rect">
            <a:avLst/>
          </a:prstGeom>
        </p:spPr>
      </p:pic>
      <p:pic>
        <p:nvPicPr>
          <p:cNvPr id="1026" name="Picture 2" descr="Стих Оса читать для детей онлайн из коллекции про животных и насекомых ~  Skazki.la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9" b="8060"/>
          <a:stretch/>
        </p:blipFill>
        <p:spPr bwMode="auto">
          <a:xfrm>
            <a:off x="9047393" y="3875631"/>
            <a:ext cx="2440868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8321042" y="1389607"/>
            <a:ext cx="3406138" cy="447398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1. </a:t>
            </a:r>
            <a:r>
              <a:rPr lang="ru-RU" sz="2400" b="1" dirty="0" err="1"/>
              <a:t>Що</a:t>
            </a:r>
            <a:r>
              <a:rPr lang="ru-RU" sz="2400" b="1" dirty="0"/>
              <a:t> тебе </a:t>
            </a:r>
            <a:r>
              <a:rPr lang="ru-RU" sz="2400" b="1" dirty="0" err="1"/>
              <a:t>розвеселило</a:t>
            </a:r>
            <a:r>
              <a:rPr lang="ru-RU" sz="2400" b="1" dirty="0"/>
              <a:t> в </a:t>
            </a:r>
            <a:r>
              <a:rPr lang="ru-RU" sz="2400" b="1" dirty="0" err="1"/>
              <a:t>цьому</a:t>
            </a:r>
            <a:r>
              <a:rPr lang="ru-RU" sz="2400" b="1" dirty="0"/>
              <a:t> </a:t>
            </a:r>
            <a:r>
              <a:rPr lang="ru-RU" sz="2400" b="1" dirty="0" err="1"/>
              <a:t>вірші</a:t>
            </a:r>
            <a:r>
              <a:rPr lang="ru-RU" sz="2400" b="1" dirty="0"/>
              <a:t>?</a:t>
            </a:r>
          </a:p>
          <a:p>
            <a:r>
              <a:rPr lang="ru-RU" sz="2400" b="1" dirty="0"/>
              <a:t>2. </a:t>
            </a:r>
            <a:r>
              <a:rPr lang="ru-RU" sz="2400" b="1" dirty="0" err="1"/>
              <a:t>Чи</a:t>
            </a:r>
            <a:r>
              <a:rPr lang="ru-RU" sz="2400" b="1" dirty="0"/>
              <a:t> </a:t>
            </a:r>
            <a:r>
              <a:rPr lang="ru-RU" sz="2400" b="1" dirty="0" err="1"/>
              <a:t>всі</a:t>
            </a:r>
            <a:r>
              <a:rPr lang="ru-RU" sz="2400" b="1" dirty="0"/>
              <a:t> </a:t>
            </a:r>
            <a:r>
              <a:rPr lang="ru-RU" sz="2400" b="1" dirty="0" err="1"/>
              <a:t>букви</a:t>
            </a:r>
            <a:r>
              <a:rPr lang="ru-RU" sz="2400" b="1" dirty="0"/>
              <a:t> Оля </a:t>
            </a:r>
            <a:r>
              <a:rPr lang="ru-RU" sz="2400" b="1" dirty="0" err="1"/>
              <a:t>називала</a:t>
            </a:r>
            <a:r>
              <a:rPr lang="ru-RU" sz="2400" b="1" dirty="0"/>
              <a:t> правильно?</a:t>
            </a:r>
          </a:p>
          <a:p>
            <a:r>
              <a:rPr lang="ru-RU" sz="2400" b="1" dirty="0"/>
              <a:t>3. Як </a:t>
            </a:r>
            <a:r>
              <a:rPr lang="ru-RU" sz="2400" b="1" dirty="0" err="1"/>
              <a:t>думаєш</a:t>
            </a:r>
            <a:r>
              <a:rPr lang="ru-RU" sz="2400" b="1" dirty="0"/>
              <a:t>, </a:t>
            </a:r>
            <a:r>
              <a:rPr lang="ru-RU" sz="2400" b="1" dirty="0" err="1"/>
              <a:t>чому</a:t>
            </a:r>
            <a:r>
              <a:rPr lang="ru-RU" sz="2400" b="1" dirty="0"/>
              <a:t> Оля неправильно прочитала слово?</a:t>
            </a:r>
          </a:p>
          <a:p>
            <a:r>
              <a:rPr lang="ru-RU" sz="2400" b="1" dirty="0"/>
              <a:t>4. Поясни, </a:t>
            </a:r>
            <a:r>
              <a:rPr lang="ru-RU" sz="2400" b="1" dirty="0" err="1"/>
              <a:t>що</a:t>
            </a:r>
            <a:r>
              <a:rPr lang="ru-RU" sz="2400" b="1" dirty="0"/>
              <a:t> на </a:t>
            </a:r>
            <a:r>
              <a:rPr lang="ru-RU" sz="2400" b="1" dirty="0" err="1"/>
              <a:t>малюнку</a:t>
            </a:r>
            <a:r>
              <a:rPr lang="ru-RU" sz="2400" b="1" dirty="0"/>
              <a:t> не так, як у </a:t>
            </a:r>
            <a:r>
              <a:rPr lang="ru-RU" sz="2400" b="1" dirty="0" err="1"/>
              <a:t>тексті</a:t>
            </a:r>
            <a:r>
              <a:rPr lang="ru-RU" sz="2400" b="1" dirty="0"/>
              <a:t>.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363254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63956" y="595656"/>
            <a:ext cx="8732066" cy="8445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</a:t>
            </a:r>
            <a:r>
              <a:rPr lang="uk-UA" sz="4000" b="1" dirty="0" smtClean="0">
                <a:solidFill>
                  <a:schemeClr val="bg1"/>
                </a:solidFill>
              </a:rPr>
              <a:t>«Конструктор слів»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91711" y="1646523"/>
            <a:ext cx="531221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 algn="ctr"/>
            <a:r>
              <a:rPr lang="uk-UA" sz="3600" b="1" dirty="0">
                <a:solidFill>
                  <a:srgbClr val="002060"/>
                </a:solidFill>
                <a:latin typeface="Cambria" pitchFamily="18" charset="0"/>
              </a:rPr>
              <a:t>З букв слова </a:t>
            </a:r>
            <a:endParaRPr lang="uk-UA" sz="3600" b="1" dirty="0" smtClean="0">
              <a:solidFill>
                <a:srgbClr val="002060"/>
              </a:solidFill>
              <a:latin typeface="Cambria" pitchFamily="18" charset="0"/>
            </a:endParaRPr>
          </a:p>
          <a:p>
            <a:pPr lvl="1" algn="ctr"/>
            <a:r>
              <a:rPr lang="uk-UA" sz="3600" b="1" dirty="0" smtClean="0">
                <a:solidFill>
                  <a:srgbClr val="FF0000"/>
                </a:solidFill>
                <a:latin typeface="Cambria" pitchFamily="18" charset="0"/>
              </a:rPr>
              <a:t>б у к в а р и к</a:t>
            </a:r>
            <a:endParaRPr lang="uk-UA" sz="3600" b="1" dirty="0">
              <a:solidFill>
                <a:srgbClr val="FF0000"/>
              </a:solidFill>
              <a:latin typeface="Cambria" pitchFamily="18" charset="0"/>
            </a:endParaRPr>
          </a:p>
          <a:p>
            <a:pPr lvl="1" algn="ctr"/>
            <a:r>
              <a:rPr lang="uk-UA" sz="36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uk-UA" sz="3600" b="1" dirty="0" smtClean="0">
                <a:solidFill>
                  <a:srgbClr val="002060"/>
                </a:solidFill>
                <a:latin typeface="Cambria" pitchFamily="18" charset="0"/>
              </a:rPr>
              <a:t>утвори </a:t>
            </a:r>
            <a:r>
              <a:rPr lang="uk-UA" sz="3600" b="1" dirty="0">
                <a:solidFill>
                  <a:srgbClr val="002060"/>
                </a:solidFill>
                <a:latin typeface="Cambria" pitchFamily="18" charset="0"/>
              </a:rPr>
              <a:t>нові слова.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191711" y="3620016"/>
            <a:ext cx="5323640" cy="17081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1" algn="ctr"/>
            <a:r>
              <a:rPr lang="ru-RU" sz="3500" b="1" dirty="0">
                <a:solidFill>
                  <a:schemeClr val="bg1"/>
                </a:solidFill>
                <a:latin typeface="Cambria" pitchFamily="18" charset="0"/>
              </a:rPr>
              <a:t>Буква, бук, куб, рак, курка, рука, крик, </a:t>
            </a:r>
            <a:r>
              <a:rPr lang="ru-RU" sz="3500" b="1" dirty="0" err="1">
                <a:solidFill>
                  <a:schemeClr val="bg1"/>
                </a:solidFill>
                <a:latin typeface="Cambria" pitchFamily="18" charset="0"/>
              </a:rPr>
              <a:t>крук</a:t>
            </a:r>
            <a:r>
              <a:rPr lang="ru-RU" sz="3500" b="1" dirty="0">
                <a:solidFill>
                  <a:schemeClr val="bg1"/>
                </a:solidFill>
                <a:latin typeface="Cambria" pitchFamily="18" charset="0"/>
              </a:rPr>
              <a:t> …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62" y="3197106"/>
            <a:ext cx="2781188" cy="33996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960" y="1645492"/>
            <a:ext cx="2549117" cy="368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9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119351" y="560045"/>
            <a:ext cx="8985244" cy="10515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Клеточка тетрадная - 78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t="3072" r="14480" b="73479"/>
          <a:stretch/>
        </p:blipFill>
        <p:spPr bwMode="auto">
          <a:xfrm>
            <a:off x="937330" y="2312776"/>
            <a:ext cx="9656274" cy="212837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xtLst/>
        </p:spPr>
      </p:pic>
      <p:sp>
        <p:nvSpPr>
          <p:cNvPr id="23" name="TextBox 22"/>
          <p:cNvSpPr txBox="1"/>
          <p:nvPr/>
        </p:nvSpPr>
        <p:spPr>
          <a:xfrm>
            <a:off x="1119350" y="2376437"/>
            <a:ext cx="1656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>
                <a:solidFill>
                  <a:srgbClr val="002060"/>
                </a:solidFill>
              </a:rPr>
              <a:t>Гнів,</a:t>
            </a:r>
            <a:endParaRPr lang="uk-UA" sz="4800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80771" y="2425363"/>
            <a:ext cx="21485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 smtClean="0">
                <a:solidFill>
                  <a:srgbClr val="002060"/>
                </a:solidFill>
              </a:rPr>
              <a:t>подив, </a:t>
            </a:r>
            <a:endParaRPr lang="uk-UA" sz="4500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53385" y="2418329"/>
            <a:ext cx="13762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 smtClean="0">
                <a:solidFill>
                  <a:srgbClr val="002060"/>
                </a:solidFill>
              </a:rPr>
              <a:t>сум,</a:t>
            </a:r>
            <a:endParaRPr lang="uk-UA" sz="45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03181" y="2428122"/>
            <a:ext cx="24005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 smtClean="0">
                <a:solidFill>
                  <a:srgbClr val="002060"/>
                </a:solidFill>
              </a:rPr>
              <a:t>радість,</a:t>
            </a:r>
            <a:endParaRPr lang="uk-UA" sz="4500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51771" y="2183092"/>
            <a:ext cx="1943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–</a:t>
            </a:r>
            <a:r>
              <a:rPr lang="uk-UA" sz="3200" b="1" dirty="0" smtClean="0">
                <a:solidFill>
                  <a:srgbClr val="FF0000"/>
                </a:solidFill>
              </a:rPr>
              <a:t> </a:t>
            </a:r>
            <a:r>
              <a:rPr lang="uk-UA" sz="3200" b="1" dirty="0">
                <a:solidFill>
                  <a:srgbClr val="FF0000"/>
                </a:solidFill>
              </a:rPr>
              <a:t>о </a:t>
            </a:r>
            <a:r>
              <a:rPr lang="uk-UA" sz="3200" b="1" dirty="0" smtClean="0">
                <a:solidFill>
                  <a:srgbClr val="002060"/>
                </a:solidFill>
              </a:rPr>
              <a:t>=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2060"/>
                </a:solidFill>
              </a:rPr>
              <a:t> – = </a:t>
            </a:r>
            <a:endParaRPr lang="uk-UA" sz="32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5148" y="1721427"/>
            <a:ext cx="905917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емоції зображених дітей. Надрукуй їх назви за абеткою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72521" y="3610158"/>
            <a:ext cx="718589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Побудуй звукові схеми слів,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 яких різна кількість звуків і букв. Поясни, чому.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5597" y="4869022"/>
            <a:ext cx="198006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р</a:t>
            </a:r>
            <a:r>
              <a:rPr lang="uk-UA" sz="3200" b="1" dirty="0" smtClean="0">
                <a:solidFill>
                  <a:schemeClr val="bg1"/>
                </a:solidFill>
              </a:rPr>
              <a:t>адість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4834" y="4869022"/>
            <a:ext cx="147321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п</a:t>
            </a:r>
            <a:r>
              <a:rPr lang="uk-UA" sz="3200" b="1" dirty="0" smtClean="0">
                <a:solidFill>
                  <a:schemeClr val="bg1"/>
                </a:solidFill>
              </a:rPr>
              <a:t>одив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81816" y="3065682"/>
            <a:ext cx="20578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 smtClean="0">
                <a:solidFill>
                  <a:srgbClr val="002060"/>
                </a:solidFill>
              </a:rPr>
              <a:t>щастя. </a:t>
            </a:r>
            <a:endParaRPr lang="uk-UA" sz="4500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1451" y="4869022"/>
            <a:ext cx="142106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с</a:t>
            </a:r>
            <a:r>
              <a:rPr lang="uk-UA" sz="3200" b="1" dirty="0" smtClean="0">
                <a:solidFill>
                  <a:schemeClr val="bg1"/>
                </a:solidFill>
              </a:rPr>
              <a:t>ум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80170" y="4869022"/>
            <a:ext cx="147321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г</a:t>
            </a:r>
            <a:r>
              <a:rPr lang="uk-UA" sz="3200" b="1" dirty="0" smtClean="0">
                <a:solidFill>
                  <a:schemeClr val="bg1"/>
                </a:solidFill>
              </a:rPr>
              <a:t>нів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31869" y="4869022"/>
            <a:ext cx="147321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щ</a:t>
            </a:r>
            <a:r>
              <a:rPr lang="uk-UA" sz="3200" b="1" dirty="0" smtClean="0">
                <a:solidFill>
                  <a:schemeClr val="bg1"/>
                </a:solidFill>
              </a:rPr>
              <a:t>астя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9519" y="2873322"/>
            <a:ext cx="2070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– –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2060"/>
                </a:solidFill>
              </a:rPr>
              <a:t> – =</a:t>
            </a:r>
            <a:r>
              <a:rPr lang="uk-UA" sz="3200" b="1" dirty="0">
                <a:solidFill>
                  <a:srgbClr val="FF0000"/>
                </a:solidFill>
              </a:rPr>
              <a:t> о</a:t>
            </a:r>
            <a:r>
              <a:rPr lang="uk-UA" sz="3200" b="1" dirty="0" smtClean="0">
                <a:solidFill>
                  <a:srgbClr val="002060"/>
                </a:solidFill>
              </a:rPr>
              <a:t> </a:t>
            </a:r>
            <a:endParaRPr lang="uk-UA" sz="3200" b="1" dirty="0">
              <a:solidFill>
                <a:srgbClr val="002060"/>
              </a:solidFill>
            </a:endParaRPr>
          </a:p>
        </p:txBody>
      </p:sp>
      <p:pic>
        <p:nvPicPr>
          <p:cNvPr id="1028" name="Picture 4" descr="D:\Картинки до тестів\!!!_Эсмира Настрій\Успешный\_free_2024-01-13-18-31-34_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277" y="2254685"/>
            <a:ext cx="2167316" cy="216731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/>
          <a:srcRect l="7425" t="1504" r="9826" b="9043"/>
          <a:stretch/>
        </p:blipFill>
        <p:spPr>
          <a:xfrm>
            <a:off x="8241440" y="269429"/>
            <a:ext cx="3655355" cy="320728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2" name="Picture 2" descr="D:\Картинки до тестів\!!!_Эсмира Настрій\Веселый\_free_2024-01-13-18-27-22_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620" y="2295144"/>
            <a:ext cx="2146011" cy="214601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Картинки до тестів\!!!_Эсмира Настрій\Угресивный\_free_2024-01-13-18-25-42_004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1" b="5482"/>
          <a:stretch/>
        </p:blipFill>
        <p:spPr bwMode="auto">
          <a:xfrm>
            <a:off x="4865462" y="2291629"/>
            <a:ext cx="2389001" cy="214952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!!!_Эсмира Настрій\Уставший\_free_2024-01-13-18-19-06_0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48" y="2249342"/>
            <a:ext cx="2195792" cy="219579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ки до тестів\!!!_Эсмира Настрій\Ничего не понял\_free_2024-01-13-18-22-54_00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463" y="2272475"/>
            <a:ext cx="2149526" cy="214952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61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0" grpId="0"/>
      <p:bldP spid="14" grpId="0"/>
      <p:bldP spid="15" grpId="0"/>
      <p:bldP spid="12" grpId="0" animBg="1"/>
      <p:bldP spid="13" grpId="0" animBg="1"/>
      <p:bldP spid="20" grpId="0" animBg="1"/>
      <p:bldP spid="21" grpId="0"/>
      <p:bldP spid="17" grpId="0" animBg="1"/>
      <p:bldP spid="19" grpId="0" animBg="1"/>
      <p:bldP spid="25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7983" y="675161"/>
            <a:ext cx="8755124" cy="7650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38526" y="1753137"/>
            <a:ext cx="4956834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що читали на уроці?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 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 смішні пригоди, які траплялися з персонажами віршів.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096647" y="2036183"/>
            <a:ext cx="2732921" cy="36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903564" y="419322"/>
            <a:ext cx="8811364" cy="10551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85871" y="1727201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5" y="147447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4226" y="2164702"/>
            <a:ext cx="1281404" cy="128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1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234440" y="494529"/>
            <a:ext cx="9624060" cy="12314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Вибери емоцію, що відповідає твоєму настрою в кінці уроку.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Картинки до тестів\Емоції Головоломка\ind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2147887"/>
            <a:ext cx="1790700" cy="256222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xtLst/>
        </p:spPr>
      </p:pic>
      <p:sp>
        <p:nvSpPr>
          <p:cNvPr id="11" name="TextBox 10"/>
          <p:cNvSpPr txBox="1"/>
          <p:nvPr/>
        </p:nvSpPr>
        <p:spPr>
          <a:xfrm>
            <a:off x="3200400" y="5229224"/>
            <a:ext cx="1703836" cy="584775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страх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18079" y="5229224"/>
            <a:ext cx="147321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огида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8225" y="5229223"/>
            <a:ext cx="142106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сум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3415" y="5229224"/>
            <a:ext cx="1473215" cy="584775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гнів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45114" y="5229224"/>
            <a:ext cx="147321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радість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D:\Картинки до тестів\Емоції Головоломка\Joy_New_Ren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543" y="2147888"/>
            <a:ext cx="1238868" cy="261980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2052" name="Picture 4" descr="D:\Картинки до тестів\Емоції Головоломка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062" y="2147888"/>
            <a:ext cx="1394841" cy="249078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2053" name="Picture 5" descr="D:\Картинки до тестів\Емоції Головоломка\images 1 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2147888"/>
            <a:ext cx="1885950" cy="24193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2054" name="Picture 6" descr="D:\Картинки до тестів\Емоції Головоломка\Disgust_Fullbody_Rend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154" y="2119098"/>
            <a:ext cx="1773064" cy="261980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363508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21106" y="494528"/>
            <a:ext cx="8732066" cy="8551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Налаштуйся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7571" y="1526245"/>
            <a:ext cx="6001078" cy="235756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Уже дзвінок нам дав сигнал:</a:t>
            </a:r>
          </a:p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Працювати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час настав.</a:t>
            </a:r>
          </a:p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Тож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і ми часу не гаймо </a:t>
            </a:r>
          </a:p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Роботу швидше починаймо.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020" y="1562751"/>
            <a:ext cx="4184724" cy="464212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78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234440" y="494529"/>
            <a:ext cx="9624060" cy="9685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Очікування від уроку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Картинки до тестів\Емоції Головоломка\ind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241" y="2470303"/>
            <a:ext cx="1740774" cy="249078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321926" y="5202492"/>
            <a:ext cx="1557073" cy="584775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страх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55065" y="5229224"/>
            <a:ext cx="168574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огида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8616" y="5229224"/>
            <a:ext cx="180030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сум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3415" y="5229224"/>
            <a:ext cx="1752600" cy="584775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гнів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29245" y="5202493"/>
            <a:ext cx="147321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радість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D:\Картинки до тестів\Емоції Головоломка\Joy_New_Ren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378" y="2508088"/>
            <a:ext cx="1104951" cy="249078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2052" name="Picture 4" descr="D:\Картинки до тестів\Емоції Головоломка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043" y="2470302"/>
            <a:ext cx="1394841" cy="249078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2053" name="Picture 5" descr="D:\Картинки до тестів\Емоції Головоломка\images 1 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16" y="2508089"/>
            <a:ext cx="1941637" cy="249078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2054" name="Picture 6" descr="D:\Картинки до тестів\Емоції Головоломка\Disgust_Fullbody_Rend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064" y="2470304"/>
            <a:ext cx="1685748" cy="249078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748790" y="1517778"/>
            <a:ext cx="8515350" cy="83680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Розглянь персонажів мультфільму «Головоломка». </a:t>
            </a: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Вибери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емоцію, з якою ти очікуєш урок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9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11830" y="1443188"/>
            <a:ext cx="5772150" cy="6744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Закінчи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склад так,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щоб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утворилось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слово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D9F4608-7AD8-4B8E-AC44-2CFDDE2B7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912" r="13329" b="11505"/>
          <a:stretch/>
        </p:blipFill>
        <p:spPr>
          <a:xfrm flipH="1">
            <a:off x="964710" y="1835686"/>
            <a:ext cx="2018519" cy="423781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3641346" y="2246433"/>
            <a:ext cx="5102604" cy="3416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b="1" dirty="0"/>
              <a:t>МА </a:t>
            </a:r>
            <a:r>
              <a:rPr lang="ru-RU" sz="3600" b="1" dirty="0" smtClean="0"/>
              <a:t>__________ К</a:t>
            </a:r>
            <a:r>
              <a:rPr lang="ru-RU" sz="3600" b="1" dirty="0"/>
              <a:t>, С </a:t>
            </a:r>
            <a:endParaRPr lang="ru-RU" sz="3600" b="1" dirty="0" smtClean="0"/>
          </a:p>
          <a:p>
            <a:r>
              <a:rPr lang="ru-RU" sz="3600" b="1" dirty="0" smtClean="0"/>
              <a:t>СИ  __________ Т</a:t>
            </a:r>
            <a:r>
              <a:rPr lang="ru-RU" sz="3600" b="1" dirty="0"/>
              <a:t>, </a:t>
            </a:r>
            <a:r>
              <a:rPr lang="ru-RU" sz="3600" b="1" dirty="0" smtClean="0"/>
              <a:t>Н </a:t>
            </a:r>
          </a:p>
          <a:p>
            <a:r>
              <a:rPr lang="ru-RU" sz="3600" b="1" dirty="0" smtClean="0"/>
              <a:t>НІ   __________ Р</a:t>
            </a:r>
            <a:r>
              <a:rPr lang="ru-RU" sz="3600" b="1" dirty="0"/>
              <a:t>, </a:t>
            </a:r>
            <a:r>
              <a:rPr lang="ru-RU" sz="3600" b="1" dirty="0" smtClean="0"/>
              <a:t>Ч </a:t>
            </a:r>
          </a:p>
          <a:p>
            <a:r>
              <a:rPr lang="ru-RU" sz="3600" b="1" dirty="0" smtClean="0"/>
              <a:t>ДО __________ Щ, Х</a:t>
            </a:r>
          </a:p>
          <a:p>
            <a:r>
              <a:rPr lang="ru-RU" sz="3600" b="1" dirty="0" smtClean="0"/>
              <a:t>РУ  __________ БА</a:t>
            </a:r>
            <a:r>
              <a:rPr lang="ru-RU" sz="3600" b="1" dirty="0"/>
              <a:t>, </a:t>
            </a:r>
            <a:r>
              <a:rPr lang="ru-RU" sz="3600" b="1" dirty="0" smtClean="0"/>
              <a:t>КА </a:t>
            </a:r>
          </a:p>
          <a:p>
            <a:r>
              <a:rPr lang="ru-RU" sz="3600" b="1" dirty="0" smtClean="0"/>
              <a:t>НЕ  __________ БО, ВУ </a:t>
            </a:r>
            <a:endParaRPr lang="ru-RU" sz="36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855386" y="2254557"/>
            <a:ext cx="112883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3600" b="1" dirty="0" smtClean="0"/>
              <a:t>МАК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581444" y="2804427"/>
            <a:ext cx="107513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b="1" dirty="0" smtClean="0"/>
              <a:t>СИН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855386" y="3403968"/>
            <a:ext cx="105589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b="1" dirty="0" smtClean="0"/>
              <a:t>НІЧ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617546" y="3962718"/>
            <a:ext cx="127215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b="1" dirty="0" smtClean="0"/>
              <a:t>ДОЩ</a:t>
            </a:r>
            <a:endParaRPr lang="ru-RU" sz="3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855386" y="4553555"/>
            <a:ext cx="122091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3600" b="1" dirty="0" smtClean="0"/>
              <a:t>РУКА</a:t>
            </a:r>
            <a:endParaRPr lang="ru-RU" sz="3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689204" y="5068211"/>
            <a:ext cx="126989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3600" b="1" dirty="0" smtClean="0"/>
              <a:t>НЕБО</a:t>
            </a:r>
            <a:endParaRPr lang="ru-RU" sz="3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513908" y="441158"/>
            <a:ext cx="8874504" cy="8970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/>
              <a:t>Гра</a:t>
            </a:r>
            <a:r>
              <a:rPr lang="ru-RU" sz="4000" b="1" dirty="0" smtClean="0"/>
              <a:t> «</a:t>
            </a:r>
            <a:r>
              <a:rPr lang="ru-RU" sz="4000" b="1" dirty="0" err="1" smtClean="0"/>
              <a:t>Впізнай</a:t>
            </a:r>
            <a:r>
              <a:rPr lang="ru-RU" sz="4000" b="1" dirty="0" smtClean="0"/>
              <a:t> слово»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61136" y="494529"/>
            <a:ext cx="8732066" cy="8542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</a:t>
            </a:r>
            <a:r>
              <a:rPr lang="uk-UA" sz="4000" b="1" dirty="0" smtClean="0">
                <a:solidFill>
                  <a:schemeClr val="bg1"/>
                </a:solidFill>
              </a:rPr>
              <a:t>швидко склади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37" y="1456402"/>
            <a:ext cx="2794861" cy="4964158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003B8668-2D3F-4E73-99AB-EBEE5B4655FE}"/>
              </a:ext>
            </a:extLst>
          </p:cNvPr>
          <p:cNvGraphicFramePr>
            <a:graphicFrameLocks noGrp="1"/>
          </p:cNvGraphicFramePr>
          <p:nvPr/>
        </p:nvGraphicFramePr>
        <p:xfrm>
          <a:off x="3191165" y="1417859"/>
          <a:ext cx="8769925" cy="46672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9750">
                  <a:extLst>
                    <a:ext uri="{9D8B030D-6E8A-4147-A177-3AD203B41FA5}">
                      <a16:colId xmlns="" xmlns:a16="http://schemas.microsoft.com/office/drawing/2014/main" val="3211879003"/>
                    </a:ext>
                  </a:extLst>
                </a:gridCol>
                <a:gridCol w="1219750">
                  <a:extLst>
                    <a:ext uri="{9D8B030D-6E8A-4147-A177-3AD203B41FA5}">
                      <a16:colId xmlns="" xmlns:a16="http://schemas.microsoft.com/office/drawing/2014/main" val="3075733945"/>
                    </a:ext>
                  </a:extLst>
                </a:gridCol>
                <a:gridCol w="1219750">
                  <a:extLst>
                    <a:ext uri="{9D8B030D-6E8A-4147-A177-3AD203B41FA5}">
                      <a16:colId xmlns="" xmlns:a16="http://schemas.microsoft.com/office/drawing/2014/main" val="1751430219"/>
                    </a:ext>
                  </a:extLst>
                </a:gridCol>
                <a:gridCol w="1219750">
                  <a:extLst>
                    <a:ext uri="{9D8B030D-6E8A-4147-A177-3AD203B41FA5}">
                      <a16:colId xmlns="" xmlns:a16="http://schemas.microsoft.com/office/drawing/2014/main" val="383523941"/>
                    </a:ext>
                  </a:extLst>
                </a:gridCol>
                <a:gridCol w="1219750">
                  <a:extLst>
                    <a:ext uri="{9D8B030D-6E8A-4147-A177-3AD203B41FA5}">
                      <a16:colId xmlns="" xmlns:a16="http://schemas.microsoft.com/office/drawing/2014/main" val="1068636000"/>
                    </a:ext>
                  </a:extLst>
                </a:gridCol>
                <a:gridCol w="1428775">
                  <a:extLst>
                    <a:ext uri="{9D8B030D-6E8A-4147-A177-3AD203B41FA5}">
                      <a16:colId xmlns="" xmlns:a16="http://schemas.microsoft.com/office/drawing/2014/main" val="1098736437"/>
                    </a:ext>
                  </a:extLst>
                </a:gridCol>
                <a:gridCol w="1242400">
                  <a:extLst>
                    <a:ext uri="{9D8B030D-6E8A-4147-A177-3AD203B41FA5}">
                      <a16:colId xmlns="" xmlns:a16="http://schemas.microsoft.com/office/drawing/2014/main" val="221480815"/>
                    </a:ext>
                  </a:extLst>
                </a:gridCol>
              </a:tblGrid>
              <a:tr h="508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500" dirty="0">
                          <a:effectLst/>
                        </a:rPr>
                        <a:t> </a:t>
                      </a:r>
                      <a:endParaRPr lang="ru-RU" sz="3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а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о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у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е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і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и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extLst>
                  <a:ext uri="{0D108BD9-81ED-4DB2-BD59-A6C34878D82A}">
                    <a16:rowId xmlns="" xmlns:a16="http://schemas.microsoft.com/office/drawing/2014/main" val="4287869140"/>
                  </a:ext>
                </a:extLst>
              </a:tr>
              <a:tr h="7067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Ш 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аш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ош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уш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еш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іш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иш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extLst>
                  <a:ext uri="{0D108BD9-81ED-4DB2-BD59-A6C34878D82A}">
                    <a16:rowId xmlns="" xmlns:a16="http://schemas.microsoft.com/office/drawing/2014/main" val="4039226513"/>
                  </a:ext>
                </a:extLst>
              </a:tr>
              <a:tr h="7067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Ш 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ша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шо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шу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ше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ші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ши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extLst>
                  <a:ext uri="{0D108BD9-81ED-4DB2-BD59-A6C34878D82A}">
                    <a16:rowId xmlns="" xmlns:a16="http://schemas.microsoft.com/office/drawing/2014/main" val="2969708468"/>
                  </a:ext>
                </a:extLst>
              </a:tr>
              <a:tr h="508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Х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ах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ох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ух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ех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іх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их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extLst>
                  <a:ext uri="{0D108BD9-81ED-4DB2-BD59-A6C34878D82A}">
                    <a16:rowId xmlns="" xmlns:a16="http://schemas.microsoft.com/office/drawing/2014/main" val="1918515775"/>
                  </a:ext>
                </a:extLst>
              </a:tr>
              <a:tr h="508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dirty="0">
                          <a:effectLst/>
                        </a:rPr>
                        <a:t>Х</a:t>
                      </a: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ха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хо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ху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хе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>
                          <a:effectLst/>
                        </a:rPr>
                        <a:t>хі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хи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extLst>
                  <a:ext uri="{0D108BD9-81ED-4DB2-BD59-A6C34878D82A}">
                    <a16:rowId xmlns="" xmlns:a16="http://schemas.microsoft.com/office/drawing/2014/main" val="3141386358"/>
                  </a:ext>
                </a:extLst>
              </a:tr>
              <a:tr h="7067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Ч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ач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оч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уч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еч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>
                          <a:effectLst/>
                        </a:rPr>
                        <a:t>іч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ич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extLst>
                  <a:ext uri="{0D108BD9-81ED-4DB2-BD59-A6C34878D82A}">
                    <a16:rowId xmlns="" xmlns:a16="http://schemas.microsoft.com/office/drawing/2014/main" val="921822740"/>
                  </a:ext>
                </a:extLst>
              </a:tr>
              <a:tr h="7067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dirty="0">
                          <a:effectLst/>
                        </a:rPr>
                        <a:t>Ч</a:t>
                      </a:r>
                      <a:endParaRPr lang="ru-RU" sz="3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ча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чо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чу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че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чі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>
                          <a:effectLst/>
                        </a:rPr>
                        <a:t>чи</a:t>
                      </a:r>
                      <a:endParaRPr lang="ru-RU" b="1" dirty="0"/>
                    </a:p>
                  </a:txBody>
                  <a:tcPr marL="29679" marR="29679" marT="0" marB="0"/>
                </a:tc>
                <a:extLst>
                  <a:ext uri="{0D108BD9-81ED-4DB2-BD59-A6C34878D82A}">
                    <a16:rowId xmlns="" xmlns:a16="http://schemas.microsoft.com/office/drawing/2014/main" val="1735493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5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37" y="1456402"/>
            <a:ext cx="2794861" cy="4964158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F533FD60-B17C-4148-A140-E520B1532F2E}"/>
              </a:ext>
            </a:extLst>
          </p:cNvPr>
          <p:cNvGraphicFramePr>
            <a:graphicFrameLocks noGrp="1"/>
          </p:cNvGraphicFramePr>
          <p:nvPr/>
        </p:nvGraphicFramePr>
        <p:xfrm>
          <a:off x="3451219" y="1317625"/>
          <a:ext cx="8405144" cy="46060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9863">
                  <a:extLst>
                    <a:ext uri="{9D8B030D-6E8A-4147-A177-3AD203B41FA5}">
                      <a16:colId xmlns="" xmlns:a16="http://schemas.microsoft.com/office/drawing/2014/main" val="1498209038"/>
                    </a:ext>
                  </a:extLst>
                </a:gridCol>
                <a:gridCol w="1169863">
                  <a:extLst>
                    <a:ext uri="{9D8B030D-6E8A-4147-A177-3AD203B41FA5}">
                      <a16:colId xmlns="" xmlns:a16="http://schemas.microsoft.com/office/drawing/2014/main" val="657939157"/>
                    </a:ext>
                  </a:extLst>
                </a:gridCol>
                <a:gridCol w="1169863">
                  <a:extLst>
                    <a:ext uri="{9D8B030D-6E8A-4147-A177-3AD203B41FA5}">
                      <a16:colId xmlns="" xmlns:a16="http://schemas.microsoft.com/office/drawing/2014/main" val="2048222746"/>
                    </a:ext>
                  </a:extLst>
                </a:gridCol>
                <a:gridCol w="1169863">
                  <a:extLst>
                    <a:ext uri="{9D8B030D-6E8A-4147-A177-3AD203B41FA5}">
                      <a16:colId xmlns="" xmlns:a16="http://schemas.microsoft.com/office/drawing/2014/main" val="355700800"/>
                    </a:ext>
                  </a:extLst>
                </a:gridCol>
                <a:gridCol w="1169863">
                  <a:extLst>
                    <a:ext uri="{9D8B030D-6E8A-4147-A177-3AD203B41FA5}">
                      <a16:colId xmlns="" xmlns:a16="http://schemas.microsoft.com/office/drawing/2014/main" val="2204616720"/>
                    </a:ext>
                  </a:extLst>
                </a:gridCol>
                <a:gridCol w="1363816">
                  <a:extLst>
                    <a:ext uri="{9D8B030D-6E8A-4147-A177-3AD203B41FA5}">
                      <a16:colId xmlns="" xmlns:a16="http://schemas.microsoft.com/office/drawing/2014/main" val="4203812509"/>
                    </a:ext>
                  </a:extLst>
                </a:gridCol>
                <a:gridCol w="1192013">
                  <a:extLst>
                    <a:ext uri="{9D8B030D-6E8A-4147-A177-3AD203B41FA5}">
                      <a16:colId xmlns="" xmlns:a16="http://schemas.microsoft.com/office/drawing/2014/main" val="3043044231"/>
                    </a:ext>
                  </a:extLst>
                </a:gridCol>
              </a:tblGrid>
              <a:tr h="6429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500" dirty="0">
                          <a:effectLst/>
                        </a:rPr>
                        <a:t> </a:t>
                      </a:r>
                      <a:endParaRPr lang="ru-RU" sz="3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а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о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у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е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і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и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extLst>
                  <a:ext uri="{0D108BD9-81ED-4DB2-BD59-A6C34878D82A}">
                    <a16:rowId xmlns="" xmlns:a16="http://schemas.microsoft.com/office/drawing/2014/main" val="2021353594"/>
                  </a:ext>
                </a:extLst>
              </a:tr>
              <a:tr h="6429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Г 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ал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ол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ул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ел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іл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ил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extLst>
                  <a:ext uri="{0D108BD9-81ED-4DB2-BD59-A6C34878D82A}">
                    <a16:rowId xmlns="" xmlns:a16="http://schemas.microsoft.com/office/drawing/2014/main" val="4200382604"/>
                  </a:ext>
                </a:extLst>
              </a:tr>
              <a:tr h="6429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Г 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ла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ло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лу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ле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лі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ли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extLst>
                  <a:ext uri="{0D108BD9-81ED-4DB2-BD59-A6C34878D82A}">
                    <a16:rowId xmlns="" xmlns:a16="http://schemas.microsoft.com/office/drawing/2014/main" val="1379542837"/>
                  </a:ext>
                </a:extLst>
              </a:tr>
              <a:tr h="669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dirty="0">
                          <a:effectLst/>
                        </a:rPr>
                        <a:t>Ґ </a:t>
                      </a:r>
                      <a:endParaRPr lang="ru-RU" sz="3500" dirty="0">
                        <a:effectLst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аҐ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оҐ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уҐ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еҐ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іҐ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иҐ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extLst>
                  <a:ext uri="{0D108BD9-81ED-4DB2-BD59-A6C34878D82A}">
                    <a16:rowId xmlns="" xmlns:a16="http://schemas.microsoft.com/office/drawing/2014/main" val="583795525"/>
                  </a:ext>
                </a:extLst>
              </a:tr>
              <a:tr h="6429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    Ґ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Ґа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Ґо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Ґу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>
                          <a:effectLst/>
                        </a:rPr>
                        <a:t>Ґе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>
                          <a:effectLst/>
                        </a:rPr>
                        <a:t>Ґі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Ґи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extLst>
                  <a:ext uri="{0D108BD9-81ED-4DB2-BD59-A6C34878D82A}">
                    <a16:rowId xmlns="" xmlns:a16="http://schemas.microsoft.com/office/drawing/2014/main" val="1034435726"/>
                  </a:ext>
                </a:extLst>
              </a:tr>
              <a:tr h="689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Ж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аж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ож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уж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еж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іж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иж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extLst>
                  <a:ext uri="{0D108BD9-81ED-4DB2-BD59-A6C34878D82A}">
                    <a16:rowId xmlns="" xmlns:a16="http://schemas.microsoft.com/office/drawing/2014/main" val="3075423637"/>
                  </a:ext>
                </a:extLst>
              </a:tr>
              <a:tr h="6747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Ж 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жа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жо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жу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же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жі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28" marR="3472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err="1">
                          <a:effectLst/>
                        </a:rPr>
                        <a:t>жи</a:t>
                      </a:r>
                      <a:endParaRPr lang="ru-RU" dirty="0"/>
                    </a:p>
                  </a:txBody>
                  <a:tcPr marL="34728" marR="34728" marT="0" marB="0"/>
                </a:tc>
                <a:extLst>
                  <a:ext uri="{0D108BD9-81ED-4DB2-BD59-A6C34878D82A}">
                    <a16:rowId xmlns="" xmlns:a16="http://schemas.microsoft.com/office/drawing/2014/main" val="866432637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961136" y="494529"/>
            <a:ext cx="8732066" cy="8542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</a:t>
            </a:r>
            <a:r>
              <a:rPr lang="uk-UA" sz="4000" b="1" dirty="0" smtClean="0">
                <a:solidFill>
                  <a:schemeClr val="bg1"/>
                </a:solidFill>
              </a:rPr>
              <a:t>швидко склади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754141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13146" y="2119901"/>
            <a:ext cx="5563388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читання ми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удосконалимо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навичку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виразного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читання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віршів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вміння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читати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ролях, 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відповідати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запитання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змістом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прочитаного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Побудуємо звукові схеми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304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8225" y="497193"/>
            <a:ext cx="8756193" cy="718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Прочитай </a:t>
            </a:r>
            <a:r>
              <a:rPr lang="ru-RU" sz="4000" b="1" dirty="0" err="1">
                <a:solidFill>
                  <a:schemeClr val="bg1"/>
                </a:solidFill>
              </a:rPr>
              <a:t>вірш</a:t>
            </a:r>
            <a:r>
              <a:rPr lang="ru-RU" sz="4000" b="1" dirty="0">
                <a:solidFill>
                  <a:schemeClr val="bg1"/>
                </a:solidFill>
              </a:rPr>
              <a:t> разом </a:t>
            </a:r>
            <a:r>
              <a:rPr lang="ru-RU" sz="4000" b="1" dirty="0" err="1">
                <a:solidFill>
                  <a:schemeClr val="bg1"/>
                </a:solidFill>
              </a:rPr>
              <a:t>із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Читалочкою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85" y="1134623"/>
            <a:ext cx="2017184" cy="21259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90839" y="1566897"/>
            <a:ext cx="6515902" cy="50664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Не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вміє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читати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Бачить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мати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, як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щось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пише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її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мала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доня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, та й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питає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ти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робиш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— Пишу листа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Тоні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— Але ж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ти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, —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сміється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мати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, —</a:t>
            </a:r>
          </a:p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не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вмієш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писати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— То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нічого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адже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Тоня</a:t>
            </a:r>
          </a:p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не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вміє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читати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    </a:t>
            </a:r>
            <a:r>
              <a:rPr lang="ru-RU" sz="3200" b="1" i="1" dirty="0" err="1" smtClean="0">
                <a:solidFill>
                  <a:schemeClr val="accent2">
                    <a:lumMod val="75000"/>
                  </a:schemeClr>
                </a:solidFill>
              </a:rPr>
              <a:t>Іван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Олексин</a:t>
            </a:r>
            <a:endParaRPr lang="uk-UA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817" y="1566896"/>
            <a:ext cx="2033553" cy="2033553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8239594" y="4057650"/>
            <a:ext cx="3399998" cy="18173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1.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розсмішило</a:t>
            </a:r>
            <a:r>
              <a:rPr lang="ru-RU" sz="2400" b="1" dirty="0"/>
              <a:t> тебе в </a:t>
            </a:r>
            <a:r>
              <a:rPr lang="ru-RU" sz="2400" b="1" dirty="0" err="1"/>
              <a:t>цьому</a:t>
            </a:r>
            <a:r>
              <a:rPr lang="ru-RU" sz="2400" b="1" dirty="0"/>
              <a:t> </a:t>
            </a:r>
            <a:r>
              <a:rPr lang="ru-RU" sz="2400" b="1" dirty="0" err="1"/>
              <a:t>вірші</a:t>
            </a:r>
            <a:r>
              <a:rPr lang="ru-RU" sz="2400" b="1" dirty="0"/>
              <a:t>?</a:t>
            </a:r>
          </a:p>
          <a:p>
            <a:r>
              <a:rPr lang="ru-RU" sz="2400" b="1" dirty="0"/>
              <a:t>2. </a:t>
            </a:r>
            <a:r>
              <a:rPr lang="uk-UA" sz="2400" b="1" dirty="0" smtClean="0"/>
              <a:t>Яку </a:t>
            </a:r>
            <a:r>
              <a:rPr lang="uk-UA" sz="2400" b="1" dirty="0"/>
              <a:t>пораду </a:t>
            </a:r>
            <a:r>
              <a:rPr lang="uk-UA" sz="2400" b="1" dirty="0" smtClean="0"/>
              <a:t>можеш </a:t>
            </a:r>
            <a:r>
              <a:rPr lang="uk-UA" sz="2400" b="1" dirty="0"/>
              <a:t>дати </a:t>
            </a:r>
            <a:r>
              <a:rPr lang="uk-UA" sz="2400" b="1" dirty="0" smtClean="0"/>
              <a:t>дівчинці?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183704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18286" y="537573"/>
            <a:ext cx="8732066" cy="7288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Фізкультхвилинка</a:t>
            </a:r>
          </a:p>
        </p:txBody>
      </p:sp>
      <p:pic>
        <p:nvPicPr>
          <p:cNvPr id="2" name="Фізкультхвилинка №4">
            <a:hlinkClick r:id="" action="ppaction://media"/>
            <a:extLst>
              <a:ext uri="{FF2B5EF4-FFF2-40B4-BE49-F238E27FC236}">
                <a16:creationId xmlns="" xmlns:a16="http://schemas.microsoft.com/office/drawing/2014/main" id="{581DA897-9E5B-4CC8-91CE-A9A1AB1AD7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53585</TotalTime>
  <Words>758</Words>
  <Application>Microsoft Office PowerPoint</Application>
  <PresentationFormat>Произвольный</PresentationFormat>
  <Paragraphs>245</Paragraphs>
  <Slides>17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3482</cp:revision>
  <dcterms:created xsi:type="dcterms:W3CDTF">2018-01-05T16:38:53Z</dcterms:created>
  <dcterms:modified xsi:type="dcterms:W3CDTF">2024-03-27T17:59:18Z</dcterms:modified>
</cp:coreProperties>
</file>