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39" r:id="rId3"/>
    <p:sldId id="1809" r:id="rId4"/>
    <p:sldId id="1634" r:id="rId5"/>
    <p:sldId id="1723" r:id="rId6"/>
    <p:sldId id="1798" r:id="rId7"/>
    <p:sldId id="1431" r:id="rId8"/>
    <p:sldId id="1688" r:id="rId9"/>
    <p:sldId id="1771" r:id="rId10"/>
    <p:sldId id="1791" r:id="rId11"/>
    <p:sldId id="1800" r:id="rId12"/>
    <p:sldId id="1810" r:id="rId13"/>
    <p:sldId id="1806" r:id="rId14"/>
    <p:sldId id="1805" r:id="rId15"/>
    <p:sldId id="1803" r:id="rId16"/>
    <p:sldId id="1808" r:id="rId17"/>
    <p:sldId id="1807" r:id="rId18"/>
    <p:sldId id="144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339"/>
            <p14:sldId id="1809"/>
            <p14:sldId id="1634"/>
            <p14:sldId id="1723"/>
            <p14:sldId id="1798"/>
            <p14:sldId id="1431"/>
            <p14:sldId id="1688"/>
            <p14:sldId id="1771"/>
            <p14:sldId id="1791"/>
            <p14:sldId id="1800"/>
            <p14:sldId id="1810"/>
            <p14:sldId id="1806"/>
            <p14:sldId id="1805"/>
            <p14:sldId id="1803"/>
            <p14:sldId id="1808"/>
            <p14:sldId id="1807"/>
            <p14:sldId id="1440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FF"/>
    <a:srgbClr val="FFB7FF"/>
    <a:srgbClr val="FF3399"/>
    <a:srgbClr val="354B80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21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microsoft.com/office/2007/relationships/hdphoto" Target="../media/hdphoto8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hyperlink" Target="https://learningapps.org/watch?v=pdykmuxvt22" TargetMode="Externa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288139" y="4791740"/>
            <a:ext cx="9294067" cy="1123712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chemeClr val="bg1"/>
                </a:solidFill>
              </a:rPr>
              <a:t>Числа 21-40</a:t>
            </a:r>
          </a:p>
        </p:txBody>
      </p:sp>
      <p:pic>
        <p:nvPicPr>
          <p:cNvPr id="12" name="Picture 2" descr="Молодая девушка с помощью планшета с объектами образования">
            <a:extLst>
              <a:ext uri="{FF2B5EF4-FFF2-40B4-BE49-F238E27FC236}">
                <a16:creationId xmlns:a16="http://schemas.microsoft.com/office/drawing/2014/main" xmlns="" id="{DFD19BA2-1368-0D69-83EE-EA1AB879F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8140" y="1328107"/>
            <a:ext cx="3389305" cy="304820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32886" y="1328107"/>
            <a:ext cx="3049321" cy="282630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smtClean="0">
                <a:solidFill>
                  <a:schemeClr val="bg1"/>
                </a:solidFill>
              </a:rPr>
              <a:t>І.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Числа 21-100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96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79326" y="442478"/>
            <a:ext cx="8732066" cy="75319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Згрупуй предмети по </a:t>
            </a:r>
            <a:r>
              <a:rPr lang="uk-UA" sz="4000" b="1" dirty="0" smtClean="0">
                <a:solidFill>
                  <a:schemeClr val="bg1"/>
                </a:solidFill>
              </a:rPr>
              <a:t>десять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6" descr="Mr Peabody Stickers | Redbubble">
            <a:extLst>
              <a:ext uri="{FF2B5EF4-FFF2-40B4-BE49-F238E27FC236}">
                <a16:creationId xmlns:a16="http://schemas.microsoft.com/office/drawing/2014/main" xmlns="" id="{9D53DC38-DBF2-38F3-38E0-475C2BB88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78257" y="2702067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1CB99C4B-4A14-3299-DF47-F5A495C56EF0}"/>
              </a:ext>
            </a:extLst>
          </p:cNvPr>
          <p:cNvSpPr/>
          <p:nvPr/>
        </p:nvSpPr>
        <p:spPr>
          <a:xfrm>
            <a:off x="676882" y="1456403"/>
            <a:ext cx="3198431" cy="11986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Скільки </a:t>
            </a:r>
            <a:r>
              <a:rPr lang="uk-UA" sz="2000" b="1" dirty="0">
                <a:solidFill>
                  <a:srgbClr val="7030A0"/>
                </a:solidFill>
              </a:rPr>
              <a:t>десятків? Скільки одиниць? </a:t>
            </a:r>
            <a:r>
              <a:rPr lang="uk-UA" sz="2000" b="1" dirty="0" smtClean="0">
                <a:solidFill>
                  <a:srgbClr val="7030A0"/>
                </a:solidFill>
              </a:rPr>
              <a:t>Скільки всього предметів?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71" name="Прямокутник: округлені кути 47">
            <a:extLst>
              <a:ext uri="{FF2B5EF4-FFF2-40B4-BE49-F238E27FC236}">
                <a16:creationId xmlns:a16="http://schemas.microsoft.com/office/drawing/2014/main" xmlns="" id="{83531B01-7D0F-0AF2-11EA-CBEFA50059FC}"/>
              </a:ext>
            </a:extLst>
          </p:cNvPr>
          <p:cNvSpPr/>
          <p:nvPr/>
        </p:nvSpPr>
        <p:spPr>
          <a:xfrm>
            <a:off x="4214148" y="1110733"/>
            <a:ext cx="2796252" cy="1599211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5" name="Скругленный прямоугольник 184"/>
          <p:cNvSpPr/>
          <p:nvPr/>
        </p:nvSpPr>
        <p:spPr>
          <a:xfrm>
            <a:off x="4214148" y="5860938"/>
            <a:ext cx="2610113" cy="60122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26 </a:t>
            </a:r>
            <a:r>
              <a:rPr lang="uk-UA" sz="2400" b="1" dirty="0">
                <a:solidFill>
                  <a:srgbClr val="FF0000"/>
                </a:solidFill>
              </a:rPr>
              <a:t>ручок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4314797" y="1195671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4581715" y="1195671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4810769" y="1195671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5077687" y="1195671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5344605" y="1195670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5611523" y="1195670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5878441" y="1195670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6107495" y="1195670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6374413" y="1195670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6641331" y="1195669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4314797" y="2816653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4581715" y="2816653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4810769" y="2816653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5077687" y="2816653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5344605" y="2816652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5611523" y="2816652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5878441" y="2816652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6107495" y="2816652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6374413" y="2816652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6641331" y="2816651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4250607" y="4370224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4517525" y="4370224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4746579" y="4370224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5013497" y="4370224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5280415" y="4370223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Vector gratuito business pen se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7338" r="80980" b="4935"/>
          <a:stretch/>
        </p:blipFill>
        <p:spPr bwMode="auto">
          <a:xfrm>
            <a:off x="5547333" y="4370223"/>
            <a:ext cx="266918" cy="14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Прямокутник: округлені кути 47">
            <a:extLst>
              <a:ext uri="{FF2B5EF4-FFF2-40B4-BE49-F238E27FC236}">
                <a16:creationId xmlns:a16="http://schemas.microsoft.com/office/drawing/2014/main" xmlns="" id="{83531B01-7D0F-0AF2-11EA-CBEFA50059FC}"/>
              </a:ext>
            </a:extLst>
          </p:cNvPr>
          <p:cNvSpPr/>
          <p:nvPr/>
        </p:nvSpPr>
        <p:spPr>
          <a:xfrm>
            <a:off x="4213397" y="2749239"/>
            <a:ext cx="2796252" cy="1599211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28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8041776" y="1138866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8349628" y="1138865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8744209" y="1138866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9052061" y="1138865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9359913" y="1138864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9890843" y="1164301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10198695" y="1164300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10593276" y="1164301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10901128" y="1164300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11208980" y="1164299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8046178" y="2799139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8354030" y="2799138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8748611" y="2799139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9056463" y="2799138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9364315" y="2799137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9895245" y="2824574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10203097" y="2824573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10597678" y="2824574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10905530" y="2824573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11213382" y="2824572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8046178" y="4370225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8354030" y="4370224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8748611" y="4370225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9056463" y="4370224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3" t="5783" r="4090" b="55956"/>
          <a:stretch/>
        </p:blipFill>
        <p:spPr bwMode="auto">
          <a:xfrm>
            <a:off x="9364315" y="4370223"/>
            <a:ext cx="392253" cy="1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" name="Прямокутник: округлені кути 47">
            <a:extLst>
              <a:ext uri="{FF2B5EF4-FFF2-40B4-BE49-F238E27FC236}">
                <a16:creationId xmlns:a16="http://schemas.microsoft.com/office/drawing/2014/main" xmlns="" id="{83531B01-7D0F-0AF2-11EA-CBEFA50059FC}"/>
              </a:ext>
            </a:extLst>
          </p:cNvPr>
          <p:cNvSpPr/>
          <p:nvPr/>
        </p:nvSpPr>
        <p:spPr>
          <a:xfrm>
            <a:off x="7993149" y="1084614"/>
            <a:ext cx="3608083" cy="1599211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2" name="Прямокутник: округлені кути 47">
            <a:extLst>
              <a:ext uri="{FF2B5EF4-FFF2-40B4-BE49-F238E27FC236}">
                <a16:creationId xmlns:a16="http://schemas.microsoft.com/office/drawing/2014/main" xmlns="" id="{83531B01-7D0F-0AF2-11EA-CBEFA50059FC}"/>
              </a:ext>
            </a:extLst>
          </p:cNvPr>
          <p:cNvSpPr/>
          <p:nvPr/>
        </p:nvSpPr>
        <p:spPr>
          <a:xfrm>
            <a:off x="7993148" y="2690639"/>
            <a:ext cx="3608083" cy="1599211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3" name="Скругленный прямоугольник 192"/>
          <p:cNvSpPr/>
          <p:nvPr/>
        </p:nvSpPr>
        <p:spPr>
          <a:xfrm>
            <a:off x="8744216" y="5860938"/>
            <a:ext cx="2610113" cy="60122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uk-UA" sz="2400" b="1" dirty="0">
                <a:solidFill>
                  <a:srgbClr val="FF0000"/>
                </a:solidFill>
              </a:rPr>
              <a:t>5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uk-UA" sz="2400" b="1" dirty="0">
                <a:solidFill>
                  <a:srgbClr val="FF0000"/>
                </a:solidFill>
              </a:rPr>
              <a:t>фломастерів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90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3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85" grpId="0" animBg="1"/>
      <p:bldP spid="110" grpId="0" animBg="1"/>
      <p:bldP spid="191" grpId="0" animBg="1"/>
      <p:bldP spid="192" grpId="0" animBg="1"/>
      <p:bldP spid="1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Mr Peabody Stickers | Redbubble">
            <a:extLst>
              <a:ext uri="{FF2B5EF4-FFF2-40B4-BE49-F238E27FC236}">
                <a16:creationId xmlns:a16="http://schemas.microsoft.com/office/drawing/2014/main" xmlns="" id="{9D53DC38-DBF2-38F3-38E0-475C2BB887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78257" y="2702067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рямокутник: округлені кути 47">
            <a:extLst>
              <a:ext uri="{FF2B5EF4-FFF2-40B4-BE49-F238E27FC236}">
                <a16:creationId xmlns:a16="http://schemas.microsoft.com/office/drawing/2014/main" xmlns="" id="{83531B01-7D0F-0AF2-11EA-CBEFA50059FC}"/>
              </a:ext>
            </a:extLst>
          </p:cNvPr>
          <p:cNvSpPr/>
          <p:nvPr/>
        </p:nvSpPr>
        <p:spPr>
          <a:xfrm>
            <a:off x="4214148" y="1110733"/>
            <a:ext cx="2796252" cy="1599211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5" name="Скругленный прямоугольник 184"/>
          <p:cNvSpPr/>
          <p:nvPr/>
        </p:nvSpPr>
        <p:spPr>
          <a:xfrm>
            <a:off x="4306466" y="5899889"/>
            <a:ext cx="2610113" cy="60122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uk-UA" sz="2400" b="1" dirty="0">
                <a:solidFill>
                  <a:srgbClr val="FF0000"/>
                </a:solidFill>
              </a:rPr>
              <a:t>8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uk-UA" sz="2400" b="1" dirty="0">
                <a:solidFill>
                  <a:srgbClr val="FF0000"/>
                </a:solidFill>
              </a:rPr>
              <a:t>олівців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0" name="Прямокутник: округлені кути 47">
            <a:extLst>
              <a:ext uri="{FF2B5EF4-FFF2-40B4-BE49-F238E27FC236}">
                <a16:creationId xmlns:a16="http://schemas.microsoft.com/office/drawing/2014/main" xmlns="" id="{83531B01-7D0F-0AF2-11EA-CBEFA50059FC}"/>
              </a:ext>
            </a:extLst>
          </p:cNvPr>
          <p:cNvSpPr/>
          <p:nvPr/>
        </p:nvSpPr>
        <p:spPr>
          <a:xfrm>
            <a:off x="4213397" y="2749239"/>
            <a:ext cx="2796252" cy="1601549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3" name="Скругленный прямоугольник 192"/>
          <p:cNvSpPr/>
          <p:nvPr/>
        </p:nvSpPr>
        <p:spPr>
          <a:xfrm>
            <a:off x="8483660" y="5948422"/>
            <a:ext cx="2610113" cy="60122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35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uk-UA" sz="2400" b="1" dirty="0" err="1">
                <a:solidFill>
                  <a:srgbClr val="FF0000"/>
                </a:solidFill>
              </a:rPr>
              <a:t>підстругачок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5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4329655" y="1215057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4543703" y="1207867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4752789" y="1211245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4966837" y="1204055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5173343" y="1211245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5655157" y="1218869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5869205" y="1211679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6078291" y="1215057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6292339" y="1207867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6498845" y="1215057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4393996" y="2856318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4608044" y="2849128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4817130" y="2852506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5031178" y="2845316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5237684" y="2852506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5719498" y="2860130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5933546" y="2852940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6142632" y="2856318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6356680" y="2849128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6563186" y="2856318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4389588" y="4473127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4603636" y="4465937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4812722" y="4469315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5026770" y="4462125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5233276" y="4469315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5715090" y="4476939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5929138" y="4469749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4" descr="Vector gratuito set de lápices y bolígrafos escolares. ilustraciones de papele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" t="3175" r="86585" b="51701"/>
          <a:stretch/>
        </p:blipFill>
        <p:spPr bwMode="auto">
          <a:xfrm>
            <a:off x="6138224" y="4473127"/>
            <a:ext cx="299413" cy="140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7394946" y="1218869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7867145" y="1212055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8302399" y="1225683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8774598" y="1218869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9246797" y="1212055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9718996" y="1205241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10154250" y="1218869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10626449" y="1212055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11061703" y="1205241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11533902" y="1198427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7355376" y="2354350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7827575" y="2347536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8262829" y="2361164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8735028" y="2354350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9207227" y="2347536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9679426" y="2340722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10114680" y="2354350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10586879" y="2347536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11022133" y="2340722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11494332" y="2333908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7326321" y="3415720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7798520" y="3408906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8233774" y="3422534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8705973" y="3415720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9178172" y="3408906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9650371" y="3402092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10085625" y="3415720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10557824" y="3408906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10993078" y="3402092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11465277" y="3395278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7326321" y="4469315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7798520" y="4462501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8233774" y="4476129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8705973" y="4469315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6" descr="Vector ilustración de dos lápices y sacapuntas de diferentes formas con viruta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t="13208" r="20121" b="57824"/>
          <a:stretch/>
        </p:blipFill>
        <p:spPr bwMode="auto">
          <a:xfrm>
            <a:off x="9183035" y="4476129"/>
            <a:ext cx="499772" cy="71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Прямокутник: округлені кути 47">
            <a:extLst>
              <a:ext uri="{FF2B5EF4-FFF2-40B4-BE49-F238E27FC236}">
                <a16:creationId xmlns:a16="http://schemas.microsoft.com/office/drawing/2014/main" xmlns="" id="{83531B01-7D0F-0AF2-11EA-CBEFA50059FC}"/>
              </a:ext>
            </a:extLst>
          </p:cNvPr>
          <p:cNvSpPr/>
          <p:nvPr/>
        </p:nvSpPr>
        <p:spPr>
          <a:xfrm>
            <a:off x="7283769" y="1118953"/>
            <a:ext cx="4763030" cy="934852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4" name="Прямокутник: округлені кути 47">
            <a:extLst>
              <a:ext uri="{FF2B5EF4-FFF2-40B4-BE49-F238E27FC236}">
                <a16:creationId xmlns:a16="http://schemas.microsoft.com/office/drawing/2014/main" xmlns="" id="{83531B01-7D0F-0AF2-11EA-CBEFA50059FC}"/>
              </a:ext>
            </a:extLst>
          </p:cNvPr>
          <p:cNvSpPr/>
          <p:nvPr/>
        </p:nvSpPr>
        <p:spPr>
          <a:xfrm>
            <a:off x="7269481" y="2230159"/>
            <a:ext cx="4763030" cy="934852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4" name="Прямокутник: округлені кути 47">
            <a:extLst>
              <a:ext uri="{FF2B5EF4-FFF2-40B4-BE49-F238E27FC236}">
                <a16:creationId xmlns:a16="http://schemas.microsoft.com/office/drawing/2014/main" xmlns="" id="{83531B01-7D0F-0AF2-11EA-CBEFA50059FC}"/>
              </a:ext>
            </a:extLst>
          </p:cNvPr>
          <p:cNvSpPr/>
          <p:nvPr/>
        </p:nvSpPr>
        <p:spPr>
          <a:xfrm>
            <a:off x="7264635" y="3311815"/>
            <a:ext cx="4763030" cy="880496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79326" y="442478"/>
            <a:ext cx="8732066" cy="75319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Згрупуй предмети по </a:t>
            </a:r>
            <a:r>
              <a:rPr lang="uk-UA" sz="4000" b="1" dirty="0" smtClean="0">
                <a:solidFill>
                  <a:schemeClr val="bg1"/>
                </a:solidFill>
              </a:rPr>
              <a:t>десять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2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1CB99C4B-4A14-3299-DF47-F5A495C56EF0}"/>
              </a:ext>
            </a:extLst>
          </p:cNvPr>
          <p:cNvSpPr/>
          <p:nvPr/>
        </p:nvSpPr>
        <p:spPr>
          <a:xfrm>
            <a:off x="676882" y="1456402"/>
            <a:ext cx="3198431" cy="14622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Скільки </a:t>
            </a:r>
            <a:r>
              <a:rPr lang="uk-UA" sz="2000" b="1" dirty="0">
                <a:solidFill>
                  <a:srgbClr val="7030A0"/>
                </a:solidFill>
              </a:rPr>
              <a:t>десятків? Скільки одиниць? </a:t>
            </a:r>
            <a:r>
              <a:rPr lang="uk-UA" sz="2000" b="1" dirty="0" smtClean="0">
                <a:solidFill>
                  <a:srgbClr val="7030A0"/>
                </a:solidFill>
              </a:rPr>
              <a:t>Скільки </a:t>
            </a:r>
            <a:r>
              <a:rPr lang="uk-UA" sz="2000" b="1" dirty="0" err="1" smtClean="0">
                <a:solidFill>
                  <a:srgbClr val="7030A0"/>
                </a:solidFill>
              </a:rPr>
              <a:t>всьогопредметів</a:t>
            </a:r>
            <a:r>
              <a:rPr lang="uk-UA" sz="20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8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90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85" grpId="0" animBg="1"/>
      <p:bldP spid="110" grpId="0" animBg="1"/>
      <p:bldP spid="193" grpId="0" animBg="1"/>
      <p:bldP spid="183" grpId="0" animBg="1"/>
      <p:bldP spid="184" grpId="0" animBg="1"/>
      <p:bldP spid="1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793824" y="508495"/>
            <a:ext cx="8534399" cy="84133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Математичний диктант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C2B39BC-CA1D-C1D7-2E09-12CBC096A6A8}"/>
              </a:ext>
            </a:extLst>
          </p:cNvPr>
          <p:cNvSpPr txBox="1"/>
          <p:nvPr/>
        </p:nvSpPr>
        <p:spPr>
          <a:xfrm>
            <a:off x="1793825" y="1644930"/>
            <a:ext cx="8534399" cy="304698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Запишіть </a:t>
            </a:r>
            <a:r>
              <a:rPr lang="uk-UA" sz="2400" b="1" dirty="0" smtClean="0">
                <a:solidFill>
                  <a:srgbClr val="7030A0"/>
                </a:solidFill>
              </a:rPr>
              <a:t>число, в якому </a:t>
            </a:r>
            <a:r>
              <a:rPr lang="uk-UA" sz="2400" b="1" i="1" dirty="0" smtClean="0">
                <a:solidFill>
                  <a:srgbClr val="7030A0"/>
                </a:solidFill>
              </a:rPr>
              <a:t>2д 3од, 3д 2од, </a:t>
            </a:r>
            <a:endParaRPr lang="en-US" sz="2400" b="1" i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Запишіть число, що на 1 більше, ніж 24</a:t>
            </a:r>
            <a:r>
              <a:rPr lang="en-US" sz="2400" b="1" dirty="0" smtClean="0">
                <a:solidFill>
                  <a:srgbClr val="7030A0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Запишіть число, яке на 1 менше, ніж </a:t>
            </a:r>
            <a:r>
              <a:rPr lang="uk-UA" sz="2400" b="1" dirty="0" smtClean="0">
                <a:solidFill>
                  <a:srgbClr val="7030A0"/>
                </a:solidFill>
              </a:rPr>
              <a:t>38. </a:t>
            </a:r>
            <a:endParaRPr lang="uk-UA" sz="2400" b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Запишіть </a:t>
            </a:r>
            <a:r>
              <a:rPr lang="uk-UA" sz="2400" b="1" dirty="0">
                <a:solidFill>
                  <a:srgbClr val="7030A0"/>
                </a:solidFill>
              </a:rPr>
              <a:t>різницю чисел </a:t>
            </a:r>
            <a:r>
              <a:rPr lang="uk-UA" sz="2400" b="1" dirty="0" smtClean="0">
                <a:solidFill>
                  <a:srgbClr val="7030A0"/>
                </a:solidFill>
              </a:rPr>
              <a:t>37 </a:t>
            </a:r>
            <a:r>
              <a:rPr lang="uk-UA" sz="2400" b="1" dirty="0">
                <a:solidFill>
                  <a:srgbClr val="7030A0"/>
                </a:solidFill>
              </a:rPr>
              <a:t>і </a:t>
            </a:r>
            <a:r>
              <a:rPr lang="uk-UA" sz="2400" b="1" dirty="0" smtClean="0">
                <a:solidFill>
                  <a:srgbClr val="7030A0"/>
                </a:solidFill>
              </a:rPr>
              <a:t>7.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Обчисліть суму чисел </a:t>
            </a:r>
            <a:r>
              <a:rPr lang="uk-UA" sz="2400" b="1" dirty="0" smtClean="0">
                <a:solidFill>
                  <a:srgbClr val="7030A0"/>
                </a:solidFill>
              </a:rPr>
              <a:t>8 </a:t>
            </a:r>
            <a:r>
              <a:rPr lang="uk-UA" sz="2400" b="1" dirty="0">
                <a:solidFill>
                  <a:srgbClr val="7030A0"/>
                </a:solidFill>
              </a:rPr>
              <a:t>і </a:t>
            </a:r>
            <a:r>
              <a:rPr lang="uk-UA" sz="2400" b="1" dirty="0" smtClean="0">
                <a:solidFill>
                  <a:srgbClr val="7030A0"/>
                </a:solidFill>
              </a:rPr>
              <a:t>40</a:t>
            </a:r>
            <a:r>
              <a:rPr lang="uk-UA" sz="2400" b="1" dirty="0">
                <a:solidFill>
                  <a:srgbClr val="7030A0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Перший доданок </a:t>
            </a:r>
            <a:r>
              <a:rPr lang="uk-UA" sz="2400" b="1" dirty="0" smtClean="0">
                <a:solidFill>
                  <a:srgbClr val="7030A0"/>
                </a:solidFill>
              </a:rPr>
              <a:t>30, </a:t>
            </a:r>
            <a:r>
              <a:rPr lang="uk-UA" sz="2400" b="1" dirty="0">
                <a:solidFill>
                  <a:srgbClr val="7030A0"/>
                </a:solidFill>
              </a:rPr>
              <a:t>другий </a:t>
            </a:r>
            <a:r>
              <a:rPr lang="uk-UA" sz="2400" b="1" dirty="0" smtClean="0">
                <a:solidFill>
                  <a:srgbClr val="7030A0"/>
                </a:solidFill>
              </a:rPr>
              <a:t>5. </a:t>
            </a:r>
            <a:r>
              <a:rPr lang="uk-UA" sz="2400" b="1" dirty="0">
                <a:solidFill>
                  <a:srgbClr val="7030A0"/>
                </a:solidFill>
              </a:rPr>
              <a:t>Обчисліть суму.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Зменшуване 20, </a:t>
            </a:r>
            <a:r>
              <a:rPr lang="uk-UA" sz="2400" b="1" dirty="0">
                <a:solidFill>
                  <a:srgbClr val="7030A0"/>
                </a:solidFill>
              </a:rPr>
              <a:t>від’ємник </a:t>
            </a:r>
            <a:r>
              <a:rPr lang="uk-UA" sz="2400" b="1" dirty="0" smtClean="0">
                <a:solidFill>
                  <a:srgbClr val="7030A0"/>
                </a:solidFill>
              </a:rPr>
              <a:t>0. </a:t>
            </a:r>
            <a:r>
              <a:rPr lang="uk-UA" sz="2400" b="1" dirty="0">
                <a:solidFill>
                  <a:srgbClr val="7030A0"/>
                </a:solidFill>
              </a:rPr>
              <a:t>Обчисліть різницю.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Скільки маємо додати до 0, щоб отримати число 29?</a:t>
            </a:r>
            <a:endParaRPr lang="uk-UA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F4B8DFB-000E-C2E4-A171-6610DA42153E}"/>
              </a:ext>
            </a:extLst>
          </p:cNvPr>
          <p:cNvSpPr txBox="1"/>
          <p:nvPr/>
        </p:nvSpPr>
        <p:spPr>
          <a:xfrm>
            <a:off x="1782939" y="4960207"/>
            <a:ext cx="7969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23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F4B8DFB-000E-C2E4-A171-6610DA42153E}"/>
              </a:ext>
            </a:extLst>
          </p:cNvPr>
          <p:cNvSpPr txBox="1"/>
          <p:nvPr/>
        </p:nvSpPr>
        <p:spPr>
          <a:xfrm>
            <a:off x="2579915" y="4962227"/>
            <a:ext cx="7969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32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F4B8DFB-000E-C2E4-A171-6610DA42153E}"/>
              </a:ext>
            </a:extLst>
          </p:cNvPr>
          <p:cNvSpPr txBox="1"/>
          <p:nvPr/>
        </p:nvSpPr>
        <p:spPr>
          <a:xfrm>
            <a:off x="3376891" y="4971092"/>
            <a:ext cx="7969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25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F4B8DFB-000E-C2E4-A171-6610DA42153E}"/>
              </a:ext>
            </a:extLst>
          </p:cNvPr>
          <p:cNvSpPr txBox="1"/>
          <p:nvPr/>
        </p:nvSpPr>
        <p:spPr>
          <a:xfrm>
            <a:off x="7402994" y="4948610"/>
            <a:ext cx="7969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20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F4B8DFB-000E-C2E4-A171-6610DA42153E}"/>
              </a:ext>
            </a:extLst>
          </p:cNvPr>
          <p:cNvSpPr txBox="1"/>
          <p:nvPr/>
        </p:nvSpPr>
        <p:spPr>
          <a:xfrm>
            <a:off x="6606018" y="4959668"/>
            <a:ext cx="7969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35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F4B8DFB-000E-C2E4-A171-6610DA42153E}"/>
              </a:ext>
            </a:extLst>
          </p:cNvPr>
          <p:cNvSpPr txBox="1"/>
          <p:nvPr/>
        </p:nvSpPr>
        <p:spPr>
          <a:xfrm>
            <a:off x="4173867" y="4964913"/>
            <a:ext cx="7969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37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F4B8DFB-000E-C2E4-A171-6610DA42153E}"/>
              </a:ext>
            </a:extLst>
          </p:cNvPr>
          <p:cNvSpPr txBox="1"/>
          <p:nvPr/>
        </p:nvSpPr>
        <p:spPr>
          <a:xfrm>
            <a:off x="4996897" y="4962226"/>
            <a:ext cx="7969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30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F4B8DFB-000E-C2E4-A171-6610DA42153E}"/>
              </a:ext>
            </a:extLst>
          </p:cNvPr>
          <p:cNvSpPr txBox="1"/>
          <p:nvPr/>
        </p:nvSpPr>
        <p:spPr>
          <a:xfrm>
            <a:off x="5809042" y="4959666"/>
            <a:ext cx="7969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48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F4B8DFB-000E-C2E4-A171-6610DA42153E}"/>
              </a:ext>
            </a:extLst>
          </p:cNvPr>
          <p:cNvSpPr txBox="1"/>
          <p:nvPr/>
        </p:nvSpPr>
        <p:spPr>
          <a:xfrm>
            <a:off x="8204253" y="4942257"/>
            <a:ext cx="7969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29</a:t>
            </a:r>
            <a:endParaRPr lang="x-none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7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Картинки до тестів\Схема до задач\Схема на збільш числа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4" t="21613" r="13721" b="21439"/>
          <a:stretch/>
        </p:blipFill>
        <p:spPr bwMode="auto">
          <a:xfrm>
            <a:off x="6539768" y="2243233"/>
            <a:ext cx="2134030" cy="131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239DDE92-0FFF-053B-E110-9E72F9A4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9" y="3774777"/>
            <a:ext cx="1626989" cy="308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48118" y="476151"/>
            <a:ext cx="8732066" cy="7581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Картинки до тестів\Схема до задач\Схема знах суми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t="22310" r="14693" b="42696"/>
          <a:stretch/>
        </p:blipFill>
        <p:spPr bwMode="auto">
          <a:xfrm>
            <a:off x="1315829" y="2276083"/>
            <a:ext cx="2176801" cy="83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Схема до задач\Схема знах додан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33176" r="13964" b="32815"/>
          <a:stretch/>
        </p:blipFill>
        <p:spPr bwMode="auto">
          <a:xfrm>
            <a:off x="3867045" y="2554219"/>
            <a:ext cx="2188200" cy="8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2D1DBFA-A211-0470-9BE8-14010E3A643E}"/>
              </a:ext>
            </a:extLst>
          </p:cNvPr>
          <p:cNvSpPr txBox="1"/>
          <p:nvPr/>
        </p:nvSpPr>
        <p:spPr>
          <a:xfrm>
            <a:off x="1955124" y="4061135"/>
            <a:ext cx="199248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3366FF"/>
                </a:solidFill>
              </a:rPr>
              <a:t>40 </a:t>
            </a:r>
            <a:r>
              <a:rPr lang="uk-UA" sz="3600" b="1" dirty="0">
                <a:solidFill>
                  <a:srgbClr val="3366FF"/>
                </a:solidFill>
              </a:rPr>
              <a:t>+ </a:t>
            </a:r>
            <a:r>
              <a:rPr lang="uk-UA" sz="3600" b="1" dirty="0" smtClean="0">
                <a:solidFill>
                  <a:srgbClr val="3366FF"/>
                </a:solidFill>
              </a:rPr>
              <a:t>20 =</a:t>
            </a:r>
            <a:endParaRPr lang="uk-UA" sz="3600" b="1" dirty="0">
              <a:solidFill>
                <a:srgbClr val="3366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C4E30C2-B2AE-EAA7-B3CB-F3E643B1FFD4}"/>
              </a:ext>
            </a:extLst>
          </p:cNvPr>
          <p:cNvSpPr txBox="1"/>
          <p:nvPr/>
        </p:nvSpPr>
        <p:spPr>
          <a:xfrm>
            <a:off x="1991522" y="4842443"/>
            <a:ext cx="19560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3366FF"/>
                </a:solidFill>
              </a:rPr>
              <a:t>70 </a:t>
            </a:r>
            <a:r>
              <a:rPr lang="uk-UA" sz="3600" b="1" dirty="0">
                <a:solidFill>
                  <a:srgbClr val="3366FF"/>
                </a:solidFill>
              </a:rPr>
              <a:t>– </a:t>
            </a:r>
            <a:r>
              <a:rPr lang="uk-UA" sz="3600" b="1" dirty="0" smtClean="0">
                <a:solidFill>
                  <a:srgbClr val="3366FF"/>
                </a:solidFill>
              </a:rPr>
              <a:t>30 =</a:t>
            </a:r>
            <a:endParaRPr lang="uk-UA" sz="3600" b="1" dirty="0">
              <a:solidFill>
                <a:srgbClr val="3366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47609" y="4071285"/>
            <a:ext cx="7065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47609" y="4842443"/>
            <a:ext cx="7065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40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C4E30C2-B2AE-EAA7-B3CB-F3E643B1FFD4}"/>
              </a:ext>
            </a:extLst>
          </p:cNvPr>
          <p:cNvSpPr txBox="1"/>
          <p:nvPr/>
        </p:nvSpPr>
        <p:spPr>
          <a:xfrm>
            <a:off x="5100614" y="4079011"/>
            <a:ext cx="19521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3366FF"/>
                </a:solidFill>
              </a:rPr>
              <a:t>50 + 10 =</a:t>
            </a:r>
            <a:endParaRPr lang="uk-UA" sz="3600" b="1" dirty="0">
              <a:solidFill>
                <a:srgbClr val="3366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26281" y="4083060"/>
            <a:ext cx="7402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9293" y="3016431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40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90177" y="3050157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20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0556" y="1976638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70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70769" y="2868103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FF0000"/>
                </a:solidFill>
              </a:rPr>
              <a:t>1</a:t>
            </a:r>
            <a:r>
              <a:rPr lang="uk-UA" sz="3600" b="1" dirty="0" smtClean="0">
                <a:solidFill>
                  <a:srgbClr val="FF0000"/>
                </a:solidFill>
              </a:rPr>
              <a:t>0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31" name="Picture 7" descr="D:\Картинки до тестів\Схема до задач\Схема на зменш числа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6" t="33405" r="14381" b="10783"/>
          <a:stretch/>
        </p:blipFill>
        <p:spPr bwMode="auto">
          <a:xfrm>
            <a:off x="8964000" y="2556000"/>
            <a:ext cx="2039550" cy="12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0282030" y="3048333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60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77722" y="3449118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50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723219" y="1907888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90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27111" y="3068867"/>
            <a:ext cx="75696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30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C4E30C2-B2AE-EAA7-B3CB-F3E643B1FFD4}"/>
              </a:ext>
            </a:extLst>
          </p:cNvPr>
          <p:cNvSpPr txBox="1"/>
          <p:nvPr/>
        </p:nvSpPr>
        <p:spPr>
          <a:xfrm>
            <a:off x="5100614" y="4886399"/>
            <a:ext cx="19521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3366FF"/>
                </a:solidFill>
              </a:rPr>
              <a:t>90 – 60 =</a:t>
            </a:r>
            <a:endParaRPr lang="uk-UA" sz="3600" b="1" dirty="0">
              <a:solidFill>
                <a:srgbClr val="3366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73970" y="4901593"/>
            <a:ext cx="7862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3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767617A2-890E-A77B-9476-2CE523E4ACCF}"/>
              </a:ext>
            </a:extLst>
          </p:cNvPr>
          <p:cNvSpPr/>
          <p:nvPr/>
        </p:nvSpPr>
        <p:spPr>
          <a:xfrm>
            <a:off x="1748118" y="1284430"/>
            <a:ext cx="7528606" cy="62345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Склади вираз до схем.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вирази й обчисли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667" r="74225" b="76637"/>
          <a:stretch/>
        </p:blipFill>
        <p:spPr>
          <a:xfrm>
            <a:off x="653224" y="1395555"/>
            <a:ext cx="6048000" cy="30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792394" y="472521"/>
            <a:ext cx="8732066" cy="72831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>
                <a:solidFill>
                  <a:schemeClr val="bg1"/>
                </a:solidFill>
              </a:rPr>
              <a:t>’</a:t>
            </a:r>
            <a:r>
              <a:rPr lang="uk-UA" sz="4000" b="1" dirty="0" err="1">
                <a:solidFill>
                  <a:schemeClr val="bg1"/>
                </a:solidFill>
              </a:rPr>
              <a:t>язую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6FDF4A3B-9CC8-15AD-89C3-4D3C2F848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t="872" r="74273" b="82038"/>
          <a:stretch/>
        </p:blipFill>
        <p:spPr>
          <a:xfrm>
            <a:off x="638996" y="4379933"/>
            <a:ext cx="6048000" cy="2304000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4F138BE9-FB88-3761-DFAA-E5AA6EC09E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551590" y="4068012"/>
            <a:ext cx="336084" cy="22062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1C61F582-EFE4-A70E-ECC4-5826A494A2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95763" y="3825208"/>
            <a:ext cx="381740" cy="60433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A55E889-ADDE-B193-EBE1-C5B0A1A6E8EE}"/>
              </a:ext>
            </a:extLst>
          </p:cNvPr>
          <p:cNvSpPr txBox="1"/>
          <p:nvPr/>
        </p:nvSpPr>
        <p:spPr>
          <a:xfrm>
            <a:off x="770339" y="5324080"/>
            <a:ext cx="629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Відповідь: </a:t>
            </a:r>
            <a:r>
              <a:rPr lang="uk-UA" sz="3600" b="1" dirty="0" smtClean="0">
                <a:solidFill>
                  <a:srgbClr val="7030A0"/>
                </a:solidFill>
              </a:rPr>
              <a:t>13 коней всього.</a:t>
            </a:r>
            <a:endParaRPr lang="x-none" sz="3600" b="1" i="1" dirty="0">
              <a:solidFill>
                <a:srgbClr val="7030A0"/>
              </a:solidFill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3F640D4-5775-7CF8-2FA0-F7BCB4CBBA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1487318" y="3820219"/>
            <a:ext cx="317675" cy="68689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698DCF88-D746-1BE9-5983-EB2A1C306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703714" y="4068012"/>
            <a:ext cx="387602" cy="27926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5FFE5E5-B003-73F5-7938-2F35E26A01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937662" y="3831105"/>
            <a:ext cx="381740" cy="6043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0408" y="3964932"/>
            <a:ext cx="1282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(к.)</a:t>
            </a:r>
            <a:endParaRPr lang="uk-UA" sz="2800" i="1" dirty="0"/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45628"/>
            <a:ext cx="1054100" cy="10366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F8EF2A43-1CC5-7E0A-BAF6-1E37302A207E}"/>
              </a:ext>
            </a:extLst>
          </p:cNvPr>
          <p:cNvSpPr/>
          <p:nvPr/>
        </p:nvSpPr>
        <p:spPr>
          <a:xfrm>
            <a:off x="933230" y="2452629"/>
            <a:ext cx="2505368" cy="12229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4000" b="1" dirty="0" smtClean="0">
                <a:solidFill>
                  <a:srgbClr val="7030A0"/>
                </a:solidFill>
              </a:rPr>
              <a:t>Б – 3 к.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4000" b="1" dirty="0" smtClean="0">
                <a:solidFill>
                  <a:srgbClr val="7030A0"/>
                </a:solidFill>
              </a:rPr>
              <a:t>Г –  10 к.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3106709" y="2493866"/>
            <a:ext cx="263593" cy="1202308"/>
          </a:xfrm>
          <a:prstGeom prst="righ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726918" y="2710157"/>
            <a:ext cx="811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4000" b="1" dirty="0" smtClean="0">
                <a:solidFill>
                  <a:srgbClr val="FF0000"/>
                </a:solidFill>
              </a:rPr>
              <a:t>?к.</a:t>
            </a:r>
            <a:endParaRPr lang="uk-UA" sz="4000" b="1" dirty="0">
              <a:solidFill>
                <a:srgbClr val="FF0000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2935365" y="1400658"/>
            <a:ext cx="843321" cy="9079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4179244" y="1771544"/>
            <a:ext cx="684000" cy="432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438598" y="1777879"/>
            <a:ext cx="648502" cy="792614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3995108" y="1883349"/>
            <a:ext cx="283073" cy="226549"/>
            <a:chOff x="3751412" y="3340101"/>
            <a:chExt cx="278500" cy="231775"/>
          </a:xfrm>
        </p:grpSpPr>
        <p:sp>
          <p:nvSpPr>
            <p:cNvPr id="27" name="Овал 26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5" name="Picture 12" descr="Head Svg Png Icon Free Download (#401919) - OnlineWebFonts.COM">
            <a:extLst>
              <a:ext uri="{FF2B5EF4-FFF2-40B4-BE49-F238E27FC236}">
                <a16:creationId xmlns="" xmlns:a16="http://schemas.microsoft.com/office/drawing/2014/main" id="{0772F4B4-E381-7901-8C5F-F1AB5FD6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96498" y="2814581"/>
            <a:ext cx="975562" cy="66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кутник: округлені кути 73">
            <a:extLst>
              <a:ext uri="{FF2B5EF4-FFF2-40B4-BE49-F238E27FC236}">
                <a16:creationId xmlns="" xmlns:a16="http://schemas.microsoft.com/office/drawing/2014/main" id="{4DB8B1D7-6FFF-B039-A3B8-A06381701A2F}"/>
              </a:ext>
            </a:extLst>
          </p:cNvPr>
          <p:cNvSpPr/>
          <p:nvPr/>
        </p:nvSpPr>
        <p:spPr>
          <a:xfrm>
            <a:off x="4693139" y="2797728"/>
            <a:ext cx="1784412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На ?к.</a:t>
            </a:r>
            <a:endParaRPr lang="x-none" sz="3600" b="1" dirty="0">
              <a:solidFill>
                <a:srgbClr val="FF0000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F285CE31-CC49-9C22-F2EF-D5FDFB77C1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613696" y="4813274"/>
            <a:ext cx="336084" cy="22062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841F63E7-D53C-2ECF-5739-D615C6299C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93388" y="4572328"/>
            <a:ext cx="381740" cy="60433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6E0493F3-3D4A-FA26-BA26-097168DB9E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5218"/>
          <a:stretch/>
        </p:blipFill>
        <p:spPr>
          <a:xfrm>
            <a:off x="1857038" y="4877349"/>
            <a:ext cx="336084" cy="11895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18801490-88CF-B40F-B53D-227E9FB6D7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1512092" y="4580139"/>
            <a:ext cx="317675" cy="686891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250285" y="4706589"/>
            <a:ext cx="798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(к.)</a:t>
            </a:r>
            <a:endParaRPr lang="uk-UA" sz="2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9446" y="6037602"/>
            <a:ext cx="5258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На </a:t>
            </a:r>
            <a:r>
              <a:rPr lang="uk-UA" sz="3600" b="1" dirty="0" smtClean="0">
                <a:solidFill>
                  <a:srgbClr val="7030A0"/>
                </a:solidFill>
              </a:rPr>
              <a:t>7 білих коней менше.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0775" y="4495721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на</a:t>
            </a:r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6894440" y="3295392"/>
            <a:ext cx="4165445" cy="138499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На скільки </a:t>
            </a:r>
            <a:r>
              <a:rPr lang="uk-UA" sz="2800" b="1" dirty="0" smtClean="0">
                <a:solidFill>
                  <a:srgbClr val="FF0000"/>
                </a:solidFill>
              </a:rPr>
              <a:t>білих</a:t>
            </a:r>
            <a:r>
              <a:rPr lang="uk-UA" sz="2800" b="1" dirty="0" smtClean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коней</a:t>
            </a:r>
            <a:r>
              <a:rPr lang="uk-UA" sz="2800" b="1" dirty="0" smtClean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менше</a:t>
            </a:r>
            <a:r>
              <a:rPr lang="uk-UA" sz="2800" b="1" dirty="0">
                <a:solidFill>
                  <a:srgbClr val="7030A0"/>
                </a:solidFill>
              </a:rPr>
              <a:t>, ніж </a:t>
            </a:r>
            <a:r>
              <a:rPr lang="uk-UA" sz="2800" b="1" dirty="0" smtClean="0">
                <a:solidFill>
                  <a:srgbClr val="7030A0"/>
                </a:solidFill>
              </a:rPr>
              <a:t>гнідих брали участь у перегонах?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B6023C3-14B1-7BBC-FD8B-064D64DC45C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959198" y="4646543"/>
            <a:ext cx="436157" cy="55408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F8B33A7D-A1FE-4BF8-BE72-B362DBA11E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 rot="156425">
            <a:off x="2172886" y="3840400"/>
            <a:ext cx="424330" cy="686891"/>
          </a:xfrm>
          <a:prstGeom prst="rect">
            <a:avLst/>
          </a:prstGeom>
        </p:spPr>
      </p:pic>
      <p:pic>
        <p:nvPicPr>
          <p:cNvPr id="54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8F7CBC1E-B58C-B66B-03C6-8DE59258A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78885" y="4240836"/>
            <a:ext cx="1333235" cy="252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6894442" y="1395555"/>
            <a:ext cx="4579101" cy="181588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У </a:t>
            </a:r>
            <a:r>
              <a:rPr lang="uk-UA" sz="2800" b="1" dirty="0" smtClean="0">
                <a:solidFill>
                  <a:srgbClr val="7030A0"/>
                </a:solidFill>
              </a:rPr>
              <a:t>перегонах </a:t>
            </a:r>
            <a:r>
              <a:rPr lang="uk-UA" sz="2800" b="1" dirty="0">
                <a:solidFill>
                  <a:srgbClr val="7030A0"/>
                </a:solidFill>
              </a:rPr>
              <a:t>брали участь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FF0000"/>
                </a:solidFill>
              </a:rPr>
              <a:t>3 </a:t>
            </a:r>
            <a:r>
              <a:rPr lang="uk-UA" sz="2800" b="1" dirty="0">
                <a:solidFill>
                  <a:srgbClr val="FF0000"/>
                </a:solidFill>
              </a:rPr>
              <a:t>білих </a:t>
            </a:r>
            <a:r>
              <a:rPr lang="uk-UA" sz="2800" b="1" dirty="0">
                <a:solidFill>
                  <a:srgbClr val="7030A0"/>
                </a:solidFill>
              </a:rPr>
              <a:t>і </a:t>
            </a:r>
            <a:r>
              <a:rPr lang="uk-UA" sz="2800" b="1" dirty="0" smtClean="0">
                <a:solidFill>
                  <a:srgbClr val="FF0000"/>
                </a:solidFill>
              </a:rPr>
              <a:t>10 </a:t>
            </a:r>
            <a:r>
              <a:rPr lang="uk-UA" sz="2800" b="1" dirty="0">
                <a:solidFill>
                  <a:srgbClr val="FF0000"/>
                </a:solidFill>
              </a:rPr>
              <a:t>гнідих </a:t>
            </a:r>
            <a:r>
              <a:rPr lang="uk-UA" sz="2800" b="1" dirty="0" smtClean="0">
                <a:solidFill>
                  <a:srgbClr val="7030A0"/>
                </a:solidFill>
              </a:rPr>
              <a:t>коней. </a:t>
            </a:r>
          </a:p>
          <a:p>
            <a:r>
              <a:rPr lang="uk-UA" sz="2800" b="1" dirty="0" smtClean="0">
                <a:solidFill>
                  <a:srgbClr val="7030A0"/>
                </a:solidFill>
              </a:rPr>
              <a:t>Скільки </a:t>
            </a:r>
            <a:r>
              <a:rPr lang="uk-UA" sz="2800" b="1" dirty="0">
                <a:solidFill>
                  <a:srgbClr val="FF0000"/>
                </a:solidFill>
              </a:rPr>
              <a:t>всього коней </a:t>
            </a:r>
            <a:r>
              <a:rPr lang="uk-UA" sz="2800" b="1" dirty="0">
                <a:solidFill>
                  <a:srgbClr val="7030A0"/>
                </a:solidFill>
              </a:rPr>
              <a:t>брало участь у перегонах</a:t>
            </a:r>
            <a:r>
              <a:rPr lang="uk-UA" sz="2800" b="1" dirty="0" smtClean="0">
                <a:solidFill>
                  <a:srgbClr val="7030A0"/>
                </a:solidFill>
              </a:rPr>
              <a:t>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F8B33A7D-A1FE-4BF8-BE72-B362DBA11E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 rot="156425">
            <a:off x="3287186" y="3810924"/>
            <a:ext cx="424330" cy="68689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F8B33A7D-A1FE-4BF8-BE72-B362DBA11E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 rot="156425">
            <a:off x="2205542" y="4537086"/>
            <a:ext cx="424330" cy="686891"/>
          </a:xfrm>
          <a:prstGeom prst="rect">
            <a:avLst/>
          </a:prstGeom>
        </p:spPr>
      </p:pic>
      <p:sp>
        <p:nvSpPr>
          <p:cNvPr id="51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A7C59856-CF83-45D0-B82F-D2E14DE2DD1C}"/>
              </a:ext>
            </a:extLst>
          </p:cNvPr>
          <p:cNvSpPr/>
          <p:nvPr/>
        </p:nvSpPr>
        <p:spPr>
          <a:xfrm>
            <a:off x="6894440" y="4813274"/>
            <a:ext cx="3355518" cy="106403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Постав інше запитання до задачі. Розв’яжи задачу із цим запитанням.</a:t>
            </a:r>
          </a:p>
        </p:txBody>
      </p:sp>
    </p:spTree>
    <p:extLst>
      <p:ext uri="{BB962C8B-B14F-4D97-AF65-F5344CB8AC3E}">
        <p14:creationId xmlns:p14="http://schemas.microsoft.com/office/powerpoint/2010/main" val="1551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2" grpId="0"/>
      <p:bldP spid="20" grpId="0"/>
      <p:bldP spid="21" grpId="0" animBg="1"/>
      <p:bldP spid="22" grpId="0"/>
      <p:bldP spid="36" grpId="0"/>
      <p:bldP spid="43" grpId="0"/>
      <p:bldP spid="3" grpId="0"/>
      <p:bldP spid="4" grpId="0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727370" y="1865517"/>
            <a:ext cx="3526973" cy="75297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4000" dirty="0">
                <a:solidFill>
                  <a:srgbClr val="7030A0"/>
                </a:solidFill>
              </a:rPr>
              <a:t>15 – 5 </a:t>
            </a:r>
            <a:r>
              <a:rPr lang="uk-UA" sz="4000" dirty="0">
                <a:solidFill>
                  <a:srgbClr val="7030A0"/>
                </a:solidFill>
              </a:rPr>
              <a:t>     </a:t>
            </a:r>
            <a:r>
              <a:rPr lang="en-US" sz="4000" dirty="0">
                <a:solidFill>
                  <a:srgbClr val="7030A0"/>
                </a:solidFill>
              </a:rPr>
              <a:t>15 + 5</a:t>
            </a:r>
            <a:endParaRPr lang="ru-RU" sz="4000" dirty="0">
              <a:solidFill>
                <a:srgbClr val="7030A0"/>
              </a:solidFill>
            </a:endParaRPr>
          </a:p>
        </p:txBody>
      </p:sp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344808" y="668306"/>
            <a:ext cx="8732066" cy="88715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Порівнюю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1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239DDE92-0FFF-053B-E110-9E72F9A4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6" y="1555458"/>
            <a:ext cx="2086630" cy="395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21728" y="1864808"/>
            <a:ext cx="2689441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1</a:t>
            </a:r>
            <a:r>
              <a:rPr lang="en-US" sz="4000" dirty="0">
                <a:solidFill>
                  <a:srgbClr val="7030A0"/>
                </a:solidFill>
              </a:rPr>
              <a:t>2 – 2 </a:t>
            </a:r>
            <a:r>
              <a:rPr lang="uk-UA" sz="4000" dirty="0">
                <a:solidFill>
                  <a:srgbClr val="7030A0"/>
                </a:solidFill>
              </a:rPr>
              <a:t>      </a:t>
            </a:r>
            <a:r>
              <a:rPr lang="en-US" sz="4000" dirty="0">
                <a:solidFill>
                  <a:srgbClr val="7030A0"/>
                </a:solidFill>
              </a:rPr>
              <a:t>2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97021" y="1940784"/>
            <a:ext cx="45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&gt;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1728" y="3179338"/>
            <a:ext cx="2989113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1</a:t>
            </a:r>
            <a:r>
              <a:rPr lang="en-US" sz="4000" dirty="0">
                <a:solidFill>
                  <a:srgbClr val="7030A0"/>
                </a:solidFill>
              </a:rPr>
              <a:t>5 + 0</a:t>
            </a:r>
            <a:r>
              <a:rPr lang="uk-UA" sz="4000" dirty="0">
                <a:solidFill>
                  <a:srgbClr val="7030A0"/>
                </a:solidFill>
              </a:rPr>
              <a:t>      </a:t>
            </a:r>
            <a:r>
              <a:rPr lang="en-US" sz="4000" dirty="0">
                <a:solidFill>
                  <a:srgbClr val="7030A0"/>
                </a:solidFill>
              </a:rPr>
              <a:t>15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17826" y="1898782"/>
            <a:ext cx="45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7370" y="3121009"/>
            <a:ext cx="3614059" cy="69030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4000" dirty="0">
                <a:solidFill>
                  <a:srgbClr val="7030A0"/>
                </a:solidFill>
              </a:rPr>
              <a:t>10 + 0 </a:t>
            </a:r>
            <a:r>
              <a:rPr lang="uk-UA" sz="4000" dirty="0">
                <a:solidFill>
                  <a:srgbClr val="7030A0"/>
                </a:solidFill>
              </a:rPr>
              <a:t>      </a:t>
            </a:r>
            <a:r>
              <a:rPr lang="en-US" sz="4000" dirty="0">
                <a:solidFill>
                  <a:srgbClr val="7030A0"/>
                </a:solidFill>
              </a:rPr>
              <a:t>10 – 0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89189" y="3179338"/>
            <a:ext cx="36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49232" y="3121009"/>
            <a:ext cx="48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&lt;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3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4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239DDE92-0FFF-053B-E110-9E72F9A4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6" y="3153995"/>
            <a:ext cx="1626989" cy="308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48118" y="476151"/>
            <a:ext cx="8732066" cy="7581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-1" y="5802086"/>
            <a:ext cx="1099458" cy="105591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9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767617A2-890E-A77B-9476-2CE523E4ACCF}"/>
              </a:ext>
            </a:extLst>
          </p:cNvPr>
          <p:cNvSpPr/>
          <p:nvPr/>
        </p:nvSpPr>
        <p:spPr>
          <a:xfrm>
            <a:off x="549728" y="1397786"/>
            <a:ext cx="3364350" cy="14216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Обведи на кожному малюнку вказану кількість паличок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D:\1 клас\2 Матем\1 УРОКИ Листопад\6 Числа 21_100\№096 Числа 21-40\2024-03-06_204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1" y="1234304"/>
            <a:ext cx="6343613" cy="541967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16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239DDE92-0FFF-053B-E110-9E72F9A4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62" y="2143005"/>
            <a:ext cx="1626989" cy="308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48118" y="476151"/>
            <a:ext cx="8732066" cy="7581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89C8695D-1288-E3A8-612E-2F79931E0DC5}"/>
              </a:ext>
            </a:extLst>
          </p:cNvPr>
          <p:cNvSpPr/>
          <p:nvPr/>
        </p:nvSpPr>
        <p:spPr>
          <a:xfrm>
            <a:off x="-1" y="5802086"/>
            <a:ext cx="1099458" cy="105591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</a:t>
            </a:r>
          </a:p>
        </p:txBody>
      </p:sp>
      <p:pic>
        <p:nvPicPr>
          <p:cNvPr id="2050" name="Picture 2" descr="D:\1 клас\2 Матем\1 УРОКИ Листопад\6 Числа 21_100\№096 Числа 21-40\2024-03-06_2043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07" y="1353180"/>
            <a:ext cx="8134077" cy="466662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8077201" y="5355771"/>
            <a:ext cx="0" cy="44631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27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830496" y="439106"/>
            <a:ext cx="8811364" cy="71478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3320" y="2201620"/>
            <a:ext cx="1197081" cy="11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954181" y="494529"/>
            <a:ext cx="8732066" cy="83352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24" name="Picture 2" descr="Клипарт на прозрачном фоне школа ученики - фото и картинки abrakadabra.f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1165" y="2376935"/>
            <a:ext cx="5731854" cy="428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E018D5C-1C3F-4E2B-949C-FDE6EFBA4C78}"/>
              </a:ext>
            </a:extLst>
          </p:cNvPr>
          <p:cNvSpPr txBox="1"/>
          <p:nvPr/>
        </p:nvSpPr>
        <p:spPr>
          <a:xfrm>
            <a:off x="552767" y="1564567"/>
            <a:ext cx="2802829" cy="2009061"/>
          </a:xfrm>
          <a:prstGeom prst="wedgeRoundRectCallout">
            <a:avLst>
              <a:gd name="adj1" fmla="val 41371"/>
              <a:gd name="adj2" fmla="val 73279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Знову день почався, діти.</a:t>
            </a:r>
          </a:p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Всі зібрались на урок?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968CF2C-47A1-4CBF-A151-2B08A3870FD3}"/>
              </a:ext>
            </a:extLst>
          </p:cNvPr>
          <p:cNvSpPr txBox="1"/>
          <p:nvPr/>
        </p:nvSpPr>
        <p:spPr>
          <a:xfrm>
            <a:off x="8522208" y="1564568"/>
            <a:ext cx="3264181" cy="2009061"/>
          </a:xfrm>
          <a:prstGeom prst="wedgeRoundRectCallout">
            <a:avLst>
              <a:gd name="adj1" fmla="val -40629"/>
              <a:gd name="adj2" fmla="val 69782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5B6C6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800" dirty="0">
                <a:solidFill>
                  <a:schemeClr val="tx2">
                    <a:lumMod val="50000"/>
                  </a:schemeClr>
                </a:solidFill>
                <a:effectLst/>
              </a:rPr>
              <a:t>Тож пора нам поспішати —</a:t>
            </a:r>
          </a:p>
          <a:p>
            <a:r>
              <a:rPr lang="uk-UA" sz="2800" dirty="0">
                <a:solidFill>
                  <a:schemeClr val="tx2">
                    <a:lumMod val="50000"/>
                  </a:schemeClr>
                </a:solidFill>
                <a:effectLst/>
              </a:rPr>
              <a:t>Кличе в подорож дзвінок.</a:t>
            </a:r>
          </a:p>
        </p:txBody>
      </p:sp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68792" y="541189"/>
            <a:ext cx="8732066" cy="9498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Налаштуйся на урок. Афірмація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2518721" y="2251917"/>
            <a:ext cx="4596141" cy="40059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Я – </a:t>
            </a:r>
            <a:r>
              <a:rPr lang="ru-RU" sz="3200" b="1" dirty="0" err="1"/>
              <a:t>учень</a:t>
            </a:r>
            <a:r>
              <a:rPr lang="ru-RU" sz="3200" b="1" dirty="0"/>
              <a:t>.</a:t>
            </a:r>
            <a:br>
              <a:rPr lang="ru-RU" sz="3200" b="1" dirty="0"/>
            </a:br>
            <a:r>
              <a:rPr lang="ru-RU" sz="3200" b="1" dirty="0"/>
              <a:t>Я - хочу знати.</a:t>
            </a:r>
            <a:br>
              <a:rPr lang="ru-RU" sz="3200" b="1" dirty="0"/>
            </a:br>
            <a:r>
              <a:rPr lang="ru-RU" sz="3200" b="1" dirty="0"/>
              <a:t>Я – думаю.</a:t>
            </a:r>
            <a:br>
              <a:rPr lang="ru-RU" sz="3200" b="1" dirty="0"/>
            </a:br>
            <a:r>
              <a:rPr lang="ru-RU" sz="3200" b="1" dirty="0"/>
              <a:t>Я – </a:t>
            </a:r>
            <a:r>
              <a:rPr lang="ru-RU" sz="3200" b="1" dirty="0" err="1"/>
              <a:t>вмію</a:t>
            </a:r>
            <a:r>
              <a:rPr lang="ru-RU" sz="3200" b="1" dirty="0"/>
              <a:t>.</a:t>
            </a:r>
            <a:br>
              <a:rPr lang="ru-RU" sz="3200" b="1" dirty="0"/>
            </a:br>
            <a:r>
              <a:rPr lang="ru-RU" sz="3200" b="1" dirty="0"/>
              <a:t>Я – знаю.</a:t>
            </a:r>
            <a:br>
              <a:rPr lang="ru-RU" sz="3200" b="1" dirty="0"/>
            </a:br>
            <a:r>
              <a:rPr lang="ru-RU" sz="3200" b="1" dirty="0"/>
              <a:t>Я - </a:t>
            </a:r>
            <a:r>
              <a:rPr lang="ru-RU" sz="3200" b="1" dirty="0" err="1"/>
              <a:t>особистість</a:t>
            </a:r>
            <a:r>
              <a:rPr lang="ru-RU" sz="3200" b="1" dirty="0"/>
              <a:t> </a:t>
            </a:r>
            <a:r>
              <a:rPr lang="ru-RU" sz="3200" b="1" dirty="0" err="1"/>
              <a:t>творча</a:t>
            </a:r>
            <a:r>
              <a:rPr lang="ru-RU" sz="3200" b="1" dirty="0"/>
              <a:t>.</a:t>
            </a:r>
            <a:br>
              <a:rPr lang="ru-RU" sz="3200" b="1" dirty="0"/>
            </a:br>
            <a:r>
              <a:rPr lang="ru-RU" sz="3200" b="1" dirty="0"/>
              <a:t>Я – </a:t>
            </a:r>
            <a:r>
              <a:rPr lang="ru-RU" sz="3200" b="1" dirty="0" err="1"/>
              <a:t>зірка</a:t>
            </a:r>
            <a:r>
              <a:rPr lang="ru-RU" sz="3200" b="1" dirty="0" smtClean="0"/>
              <a:t>.</a:t>
            </a:r>
            <a:endParaRPr lang="uk-UA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8792" y="1644135"/>
            <a:ext cx="6096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err="1">
                <a:solidFill>
                  <a:srgbClr val="7030A0"/>
                </a:solidFill>
              </a:rPr>
              <a:t>Заплющіть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оченятка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повторюйте</a:t>
            </a:r>
            <a:r>
              <a:rPr lang="ru-RU" sz="2400" b="1" dirty="0">
                <a:solidFill>
                  <a:srgbClr val="7030A0"/>
                </a:solidFill>
              </a:rPr>
              <a:t> за мною</a:t>
            </a:r>
            <a:r>
              <a:rPr lang="ru-RU" sz="2400" b="1" dirty="0" smtClean="0">
                <a:solidFill>
                  <a:srgbClr val="7030A0"/>
                </a:solidFill>
              </a:rPr>
              <a:t>: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Картинки до тестів\Людина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358" y="1644135"/>
            <a:ext cx="2095500" cy="44291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6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827314" y="538662"/>
            <a:ext cx="10308771" cy="64407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Лічба </a:t>
            </a:r>
            <a:r>
              <a:rPr lang="uk-UA" sz="3200" b="1" dirty="0" smtClean="0">
                <a:solidFill>
                  <a:schemeClr val="bg1"/>
                </a:solidFill>
              </a:rPr>
              <a:t>десятками вперед, назад, порядковими числами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152" y="1228869"/>
            <a:ext cx="2114550" cy="166687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3189" y="1228869"/>
            <a:ext cx="2389415" cy="173026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5304" y="1182741"/>
            <a:ext cx="2368039" cy="195015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3636" y="1228869"/>
            <a:ext cx="2487988" cy="1553634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1459" y="2889432"/>
            <a:ext cx="2155152" cy="1642519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0303" y="2972250"/>
            <a:ext cx="2346564" cy="1652065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1898" y="2915241"/>
            <a:ext cx="2393156" cy="161671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152" y="4641815"/>
            <a:ext cx="2564054" cy="1864767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5175" y="4640776"/>
            <a:ext cx="2631338" cy="1773048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69482" y="4710633"/>
            <a:ext cx="3538242" cy="170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48527" t="50873" r="8718"/>
          <a:stretch/>
        </p:blipFill>
        <p:spPr>
          <a:xfrm>
            <a:off x="2753686" y="1412996"/>
            <a:ext cx="2185305" cy="260569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576" y="1264793"/>
            <a:ext cx="1608272" cy="281717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/>
          <a:srcRect l="36642" r="30363" b="51078"/>
          <a:stretch/>
        </p:blipFill>
        <p:spPr>
          <a:xfrm>
            <a:off x="5418920" y="1302615"/>
            <a:ext cx="1699724" cy="261535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/>
          <a:srcRect r="65468" b="50067"/>
          <a:stretch/>
        </p:blipFill>
        <p:spPr>
          <a:xfrm>
            <a:off x="7761284" y="1412996"/>
            <a:ext cx="1750149" cy="262617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>
            <a:off x="552645" y="1313539"/>
            <a:ext cx="1878973" cy="276842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 rot="21217158">
            <a:off x="1105227" y="2624414"/>
            <a:ext cx="1149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дес. 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од. </a:t>
            </a:r>
          </a:p>
        </p:txBody>
      </p:sp>
      <p:pic>
        <p:nvPicPr>
          <p:cNvPr id="35" name="Picture 2" descr="Lenagold - Клипарт - Мя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5" y="4443075"/>
            <a:ext cx="1373415" cy="13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000">
                        <a14:foregroundMark x1="35800" y1="35070" x2="35800" y2="35070"/>
                        <a14:foregroundMark x1="50600" y1="51102" x2="50600" y2="51102"/>
                        <a14:foregroundMark x1="41800" y1="44489" x2="41800" y2="44489"/>
                        <a14:foregroundMark x1="41800" y1="41683" x2="41800" y2="41683"/>
                        <a14:foregroundMark x1="56200" y1="63928" x2="56200" y2="63928"/>
                        <a14:foregroundMark x1="60400" y1="71343" x2="60400" y2="71343"/>
                        <a14:foregroundMark x1="95800" y1="47295" x2="95800" y2="47295"/>
                        <a14:foregroundMark x1="88000" y1="37074" x2="88000" y2="37074"/>
                        <a14:foregroundMark x1="85400" y1="33467" x2="85400" y2="33467"/>
                        <a14:foregroundMark x1="74000" y1="22244" x2="74000" y2="22244"/>
                        <a14:foregroundMark x1="69000" y1="14028" x2="69000" y2="14028"/>
                        <a14:foregroundMark x1="64600" y1="10220" x2="64600" y2="10220"/>
                        <a14:foregroundMark x1="79800" y1="25050" x2="79800" y2="25050"/>
                        <a14:foregroundMark x1="91200" y1="58116" x2="91200" y2="58116"/>
                        <a14:foregroundMark x1="88400" y1="44890" x2="88400" y2="44890"/>
                        <a14:foregroundMark x1="88400" y1="42886" x2="88400" y2="42886"/>
                        <a14:foregroundMark x1="68600" y1="19439" x2="68600" y2="19439"/>
                        <a14:foregroundMark x1="56200" y1="8216" x2="56200" y2="8216"/>
                        <a14:foregroundMark x1="34000" y1="41683" x2="34000" y2="41683"/>
                        <a14:foregroundMark x1="33200" y1="29259" x2="33200" y2="29259"/>
                        <a14:foregroundMark x1="33200" y1="26052" x2="33200" y2="26052"/>
                        <a14:foregroundMark x1="45600" y1="54309" x2="45600" y2="54309"/>
                        <a14:foregroundMark x1="53000" y1="68737" x2="53000" y2="68737"/>
                        <a14:foregroundMark x1="54600" y1="73747" x2="54600" y2="73747"/>
                        <a14:foregroundMark x1="64000" y1="77956" x2="64000" y2="77956"/>
                        <a14:foregroundMark x1="55400" y1="56513" x2="55400" y2="56513"/>
                        <a14:foregroundMark x1="39400" y1="46894" x2="39400" y2="46894"/>
                        <a14:foregroundMark x1="40600" y1="30461" x2="40600" y2="30461"/>
                        <a14:foregroundMark x1="30000" y1="30461" x2="30000" y2="30461"/>
                        <a14:foregroundMark x1="44000" y1="56914" x2="44000" y2="56914"/>
                        <a14:foregroundMark x1="60800" y1="82766" x2="60800" y2="82766"/>
                        <a14:foregroundMark x1="49800" y1="60521" x2="49800" y2="60521"/>
                        <a14:foregroundMark x1="46400" y1="46493" x2="46400" y2="46493"/>
                        <a14:foregroundMark x1="28000" y1="34669" x2="28000" y2="34669"/>
                        <a14:foregroundMark x1="30800" y1="25050" x2="30800" y2="25050"/>
                        <a14:foregroundMark x1="43200" y1="33868" x2="43200" y2="33868"/>
                        <a14:foregroundMark x1="46400" y1="40882" x2="46400" y2="40882"/>
                        <a14:foregroundMark x1="55000" y1="80762" x2="55000" y2="80762"/>
                        <a14:foregroundMark x1="69000" y1="79559" x2="70200" y2="79559"/>
                        <a14:foregroundMark x1="66200" y1="69138" x2="66200" y2="69138"/>
                        <a14:foregroundMark x1="60400" y1="59319" x2="60400" y2="59319"/>
                        <a14:foregroundMark x1="52600" y1="44489" x2="52600" y2="44489"/>
                        <a14:foregroundMark x1="41800" y1="51503" x2="41800" y2="51503"/>
                        <a14:foregroundMark x1="28000" y1="41283" x2="28000" y2="41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329" y="4432422"/>
            <a:ext cx="1394691" cy="13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Мячи - на прозрачном фоне | Фон, Картин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521" y="4242448"/>
            <a:ext cx="1625644" cy="16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57" y="4408419"/>
            <a:ext cx="1415904" cy="14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666" y="4158715"/>
            <a:ext cx="1626073" cy="16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967239" y="4556702"/>
            <a:ext cx="1278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32410" y="4556702"/>
            <a:ext cx="1279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67163" y="4547438"/>
            <a:ext cx="1095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96163" y="4486095"/>
            <a:ext cx="670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458870" y="4500211"/>
            <a:ext cx="105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65893" y="554473"/>
            <a:ext cx="8732066" cy="62118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з м'ячиком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90190" y="2482888"/>
            <a:ext cx="1409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дес.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од.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56430" y="1531127"/>
            <a:ext cx="1409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дес. 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од.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327186" y="2713721"/>
            <a:ext cx="1016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од. 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416569" y="2252056"/>
            <a:ext cx="109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дес.</a:t>
            </a:r>
          </a:p>
        </p:txBody>
      </p:sp>
    </p:spTree>
    <p:extLst>
      <p:ext uri="{BB962C8B-B14F-4D97-AF65-F5344CB8AC3E}">
        <p14:creationId xmlns:p14="http://schemas.microsoft.com/office/powerpoint/2010/main" val="41286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1670639" y="422212"/>
            <a:ext cx="8732066" cy="7463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Усне опитування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59" y="2267878"/>
            <a:ext cx="1870009" cy="35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:a16="http://schemas.microsoft.com/office/drawing/2014/main" xmlns="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191986" y="1168514"/>
            <a:ext cx="9270672" cy="489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6F1621-D6DB-1561-9896-22986B5DF11C}"/>
              </a:ext>
            </a:extLst>
          </p:cNvPr>
          <p:cNvSpPr txBox="1"/>
          <p:nvPr/>
        </p:nvSpPr>
        <p:spPr>
          <a:xfrm>
            <a:off x="2528348" y="1909325"/>
            <a:ext cx="849888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Які арифметичні дії ви знаєте?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 називаються числа при додаванні?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Що </a:t>
            </a:r>
            <a:r>
              <a:rPr lang="uk-UA" sz="2400" b="1" dirty="0">
                <a:solidFill>
                  <a:srgbClr val="7030A0"/>
                </a:solidFill>
              </a:rPr>
              <a:t>більше - сума чи доданок?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 отримати невідомий доданок?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Чи можна при додаванні отримати те саме число? Коли?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 називаються числа при відніманні?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Яке число при відніманні зазвичай найбільше?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 отримати зменшуване?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Як отримати попереднє число?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 отримати </a:t>
            </a:r>
            <a:r>
              <a:rPr lang="uk-UA" sz="2400" b="1" dirty="0" smtClean="0">
                <a:solidFill>
                  <a:srgbClr val="7030A0"/>
                </a:solidFill>
              </a:rPr>
              <a:t>наступне </a:t>
            </a:r>
            <a:r>
              <a:rPr lang="uk-UA" sz="2400" b="1" dirty="0">
                <a:solidFill>
                  <a:srgbClr val="7030A0"/>
                </a:solidFill>
              </a:rPr>
              <a:t>число? </a:t>
            </a:r>
          </a:p>
          <a:p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67908" y="1975490"/>
            <a:ext cx="1511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І + ІІ = С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36536" y="2724147"/>
            <a:ext cx="1511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С – І = ІІ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48488" y="2735032"/>
            <a:ext cx="1611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С + 0 = С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48488" y="3652485"/>
            <a:ext cx="1612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З – В = Р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35664" y="4433203"/>
            <a:ext cx="1624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В</a:t>
            </a:r>
            <a:r>
              <a:rPr lang="uk-UA" sz="3200" b="1" dirty="0" smtClean="0">
                <a:solidFill>
                  <a:srgbClr val="FF0000"/>
                </a:solidFill>
              </a:rPr>
              <a:t> + Р = З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4533" y="592501"/>
            <a:ext cx="8732066" cy="72467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3956" y="1688927"/>
            <a:ext cx="508690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ми будемо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утворювати, </a:t>
            </a:r>
            <a:r>
              <a:rPr lang="uk-UA" sz="3200" b="1" dirty="0" smtClean="0">
                <a:solidFill>
                  <a:schemeClr val="bg1"/>
                </a:solidFill>
              </a:rPr>
              <a:t>читати, </a:t>
            </a:r>
            <a:r>
              <a:rPr lang="uk-UA" sz="3200" b="1" dirty="0">
                <a:solidFill>
                  <a:schemeClr val="bg1"/>
                </a:solidFill>
              </a:rPr>
              <a:t>записувати </a:t>
            </a:r>
            <a:r>
              <a:rPr lang="uk-UA" sz="3200" b="1" dirty="0" smtClean="0">
                <a:solidFill>
                  <a:schemeClr val="bg1"/>
                </a:solidFill>
              </a:rPr>
              <a:t>двоцифрові числа</a:t>
            </a:r>
            <a:r>
              <a:rPr lang="uk-UA" sz="3200" b="1" dirty="0">
                <a:solidFill>
                  <a:schemeClr val="bg1"/>
                </a:solidFill>
              </a:rPr>
              <a:t>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Обчислювати, порівнювати двоцифрові числа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Розв'язувати </a:t>
            </a:r>
            <a:r>
              <a:rPr lang="uk-UA" sz="3200" b="1" dirty="0">
                <a:solidFill>
                  <a:schemeClr val="bg1"/>
                </a:solidFill>
              </a:rPr>
              <a:t>задачі.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8766937" y="2010117"/>
            <a:ext cx="2565091" cy="397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36" y="1797784"/>
            <a:ext cx="1938994" cy="428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454804" y="694877"/>
            <a:ext cx="8732066" cy="92472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Яке число утворилося?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71171FA-FA96-816A-2CB9-5EEC9BE7FAD8}"/>
              </a:ext>
            </a:extLst>
          </p:cNvPr>
          <p:cNvSpPr txBox="1"/>
          <p:nvPr/>
        </p:nvSpPr>
        <p:spPr>
          <a:xfrm>
            <a:off x="3934314" y="3163283"/>
            <a:ext cx="94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E591283-95F6-1700-4CBB-99912F757B8A}"/>
              </a:ext>
            </a:extLst>
          </p:cNvPr>
          <p:cNvSpPr txBox="1"/>
          <p:nvPr/>
        </p:nvSpPr>
        <p:spPr>
          <a:xfrm>
            <a:off x="5406116" y="3251946"/>
            <a:ext cx="832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FC3D2B8-87F1-F50F-19CF-01B56A23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739" y="1798438"/>
            <a:ext cx="895502" cy="143426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0117746E-65C3-B370-ED1B-106630F0F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801" y="1944066"/>
            <a:ext cx="467490" cy="113067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EA05CBC1-E695-BAC0-3932-47F53B9B0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124" y="1944066"/>
            <a:ext cx="467490" cy="113067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F6C26AB3-9E1F-C0E9-F986-FCD9C5655E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924"/>
          <a:stretch/>
        </p:blipFill>
        <p:spPr>
          <a:xfrm>
            <a:off x="7090291" y="1956398"/>
            <a:ext cx="243448" cy="113067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1EDB968-6B1F-55F9-8EFB-E63893FA8A89}"/>
              </a:ext>
            </a:extLst>
          </p:cNvPr>
          <p:cNvSpPr txBox="1"/>
          <p:nvPr/>
        </p:nvSpPr>
        <p:spPr>
          <a:xfrm>
            <a:off x="6449485" y="3163283"/>
            <a:ext cx="614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87DEABF-8B8C-D949-9995-85BFB185903F}"/>
              </a:ext>
            </a:extLst>
          </p:cNvPr>
          <p:cNvSpPr/>
          <p:nvPr/>
        </p:nvSpPr>
        <p:spPr>
          <a:xfrm>
            <a:off x="2679546" y="4939049"/>
            <a:ext cx="5143546" cy="11306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Два десятки і сім одиниць, </a:t>
            </a:r>
            <a:endParaRPr lang="uk-UA" sz="28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або </a:t>
            </a:r>
            <a:r>
              <a:rPr lang="uk-UA" sz="2800" b="1" dirty="0">
                <a:solidFill>
                  <a:srgbClr val="7030A0"/>
                </a:solidFill>
              </a:rPr>
              <a:t>двадцять сім.</a:t>
            </a:r>
          </a:p>
        </p:txBody>
      </p:sp>
      <p:pic>
        <p:nvPicPr>
          <p:cNvPr id="40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D3DED37C-3C6D-6632-8AEA-F3BE34FF1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473684" y="2381843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20173FCD-3507-DA91-1E02-D89A77732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901" y="1798438"/>
            <a:ext cx="895502" cy="143426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AA78130C-BCEC-DEB3-9788-E93DEACF5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614" y="1950232"/>
            <a:ext cx="467490" cy="113067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05F55842-91B1-2427-AB03-B6EBC7A487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924"/>
          <a:stretch/>
        </p:blipFill>
        <p:spPr>
          <a:xfrm>
            <a:off x="6827104" y="1950232"/>
            <a:ext cx="243448" cy="1130672"/>
          </a:xfrm>
          <a:prstGeom prst="rect">
            <a:avLst/>
          </a:prstGeom>
        </p:spPr>
      </p:pic>
      <p:pic>
        <p:nvPicPr>
          <p:cNvPr id="44" name="Picture 6" descr="Закрытый кронштейн PNG Pic | PNG Arts">
            <a:extLst>
              <a:ext uri="{FF2B5EF4-FFF2-40B4-BE49-F238E27FC236}">
                <a16:creationId xmlns:a16="http://schemas.microsoft.com/office/drawing/2014/main" xmlns="" id="{25921C26-8A3B-7564-B4BF-BF4A0424E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9"/>
          <a:stretch/>
        </p:blipFill>
        <p:spPr bwMode="auto">
          <a:xfrm rot="16200000">
            <a:off x="5023192" y="1361022"/>
            <a:ext cx="563272" cy="503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8266FC1-0652-9C64-E024-A47601D88700}"/>
              </a:ext>
            </a:extLst>
          </p:cNvPr>
          <p:cNvSpPr txBox="1"/>
          <p:nvPr/>
        </p:nvSpPr>
        <p:spPr>
          <a:xfrm>
            <a:off x="4879818" y="4157846"/>
            <a:ext cx="864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1CB99C4B-4A14-3299-DF47-F5A495C56EF0}"/>
              </a:ext>
            </a:extLst>
          </p:cNvPr>
          <p:cNvSpPr/>
          <p:nvPr/>
        </p:nvSpPr>
        <p:spPr>
          <a:xfrm>
            <a:off x="8125941" y="1956398"/>
            <a:ext cx="3466107" cy="27788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Цифра 2</a:t>
            </a:r>
            <a:r>
              <a:rPr lang="uk-UA" sz="2800" b="1" dirty="0">
                <a:solidFill>
                  <a:schemeClr val="bg1"/>
                </a:solidFill>
              </a:rPr>
              <a:t> в записі числа 27 означає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2 </a:t>
            </a:r>
            <a:r>
              <a:rPr lang="uk-UA" sz="2800" b="1" dirty="0">
                <a:solidFill>
                  <a:srgbClr val="FFFF00"/>
                </a:solidFill>
              </a:rPr>
              <a:t>десятки</a:t>
            </a:r>
            <a:r>
              <a:rPr lang="uk-UA" sz="2800" b="1" dirty="0">
                <a:solidFill>
                  <a:schemeClr val="bg1"/>
                </a:solidFill>
              </a:rPr>
              <a:t>,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цифра 7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означає </a:t>
            </a:r>
            <a:r>
              <a:rPr lang="uk-UA" sz="2800" b="1" dirty="0">
                <a:solidFill>
                  <a:srgbClr val="FFFF00"/>
                </a:solidFill>
              </a:rPr>
              <a:t>сім одиниць</a:t>
            </a:r>
            <a:r>
              <a:rPr lang="uk-UA" sz="28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90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8" grpId="0"/>
      <p:bldP spid="39" grpId="0" animBg="1"/>
      <p:bldP spid="45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1CB99C4B-4A14-3299-DF47-F5A495C56EF0}"/>
              </a:ext>
            </a:extLst>
          </p:cNvPr>
          <p:cNvSpPr/>
          <p:nvPr/>
        </p:nvSpPr>
        <p:spPr>
          <a:xfrm>
            <a:off x="2292580" y="1477105"/>
            <a:ext cx="7912189" cy="6593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Скільки паличок на кожному малюнку? 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Прочитай і запам’ятай, як ці числа записують цифрами.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71171FA-FA96-816A-2CB9-5EEC9BE7FAD8}"/>
              </a:ext>
            </a:extLst>
          </p:cNvPr>
          <p:cNvSpPr txBox="1"/>
          <p:nvPr/>
        </p:nvSpPr>
        <p:spPr>
          <a:xfrm>
            <a:off x="1158362" y="3533941"/>
            <a:ext cx="1184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x-none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E591283-95F6-1700-4CBB-99912F757B8A}"/>
              </a:ext>
            </a:extLst>
          </p:cNvPr>
          <p:cNvSpPr txBox="1"/>
          <p:nvPr/>
        </p:nvSpPr>
        <p:spPr>
          <a:xfrm>
            <a:off x="2837652" y="3554744"/>
            <a:ext cx="832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endParaRPr lang="x-none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FC3D2B8-87F1-F50F-19CF-01B56A23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09" y="2241471"/>
            <a:ext cx="895502" cy="143426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0117746E-65C3-B370-ED1B-106630F0F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971" y="2387099"/>
            <a:ext cx="467490" cy="113067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F6C26AB3-9E1F-C0E9-F986-FCD9C5655E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924"/>
          <a:stretch/>
        </p:blipFill>
        <p:spPr>
          <a:xfrm>
            <a:off x="4440461" y="2393915"/>
            <a:ext cx="243448" cy="113067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1EDB968-6B1F-55F9-8EFB-E63893FA8A89}"/>
              </a:ext>
            </a:extLst>
          </p:cNvPr>
          <p:cNvSpPr txBox="1"/>
          <p:nvPr/>
        </p:nvSpPr>
        <p:spPr>
          <a:xfrm>
            <a:off x="3981278" y="3554743"/>
            <a:ext cx="1184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20173FCD-3507-DA91-1E02-D89A77732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071" y="2241471"/>
            <a:ext cx="895502" cy="1434260"/>
          </a:xfrm>
          <a:prstGeom prst="rect">
            <a:avLst/>
          </a:prstGeom>
        </p:spPr>
      </p:pic>
      <p:pic>
        <p:nvPicPr>
          <p:cNvPr id="50" name="Picture 6" descr="Закрытый кронштейн PNG Pic | PNG Arts">
            <a:extLst>
              <a:ext uri="{FF2B5EF4-FFF2-40B4-BE49-F238E27FC236}">
                <a16:creationId xmlns:a16="http://schemas.microsoft.com/office/drawing/2014/main" xmlns="" id="{25921C26-8A3B-7564-B4BF-BF4A0424E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9"/>
          <a:stretch/>
        </p:blipFill>
        <p:spPr bwMode="auto">
          <a:xfrm rot="16200000">
            <a:off x="2388683" y="2522520"/>
            <a:ext cx="585928" cy="411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8266FC1-0652-9C64-E024-A47601D88700}"/>
              </a:ext>
            </a:extLst>
          </p:cNvPr>
          <p:cNvSpPr txBox="1"/>
          <p:nvPr/>
        </p:nvSpPr>
        <p:spPr>
          <a:xfrm>
            <a:off x="2154337" y="4823991"/>
            <a:ext cx="1184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x-none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29C9DB3-8DF8-9EAB-C4F7-EE05FC33C2E4}"/>
              </a:ext>
            </a:extLst>
          </p:cNvPr>
          <p:cNvSpPr txBox="1"/>
          <p:nvPr/>
        </p:nvSpPr>
        <p:spPr>
          <a:xfrm>
            <a:off x="1271811" y="5839654"/>
            <a:ext cx="411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двадцять три</a:t>
            </a:r>
            <a:endParaRPr lang="x-none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55E917D2-B7E4-4713-FB04-CC5FADB31723}"/>
              </a:ext>
            </a:extLst>
          </p:cNvPr>
          <p:cNvSpPr txBox="1"/>
          <p:nvPr/>
        </p:nvSpPr>
        <p:spPr>
          <a:xfrm>
            <a:off x="7272550" y="3566590"/>
            <a:ext cx="1184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D1686DF-A8FD-5A96-D13F-73DFEE0E8B04}"/>
              </a:ext>
            </a:extLst>
          </p:cNvPr>
          <p:cNvSpPr txBox="1"/>
          <p:nvPr/>
        </p:nvSpPr>
        <p:spPr>
          <a:xfrm>
            <a:off x="9115701" y="3554743"/>
            <a:ext cx="832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endParaRPr lang="x-none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FD7D187A-CD8D-8E52-C73B-8718C1F2A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087" y="2241472"/>
            <a:ext cx="895502" cy="143426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2FDF8089-2A9D-C3AA-CB55-59CF7069D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695" y="2380283"/>
            <a:ext cx="467490" cy="113067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BB029F93-ABAD-11B5-866B-1D7D441D9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924"/>
          <a:stretch/>
        </p:blipFill>
        <p:spPr>
          <a:xfrm>
            <a:off x="10115185" y="2387099"/>
            <a:ext cx="243448" cy="1130672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F5537F7-1AB9-F5BF-313C-AE7FAC124CEC}"/>
              </a:ext>
            </a:extLst>
          </p:cNvPr>
          <p:cNvSpPr txBox="1"/>
          <p:nvPr/>
        </p:nvSpPr>
        <p:spPr>
          <a:xfrm>
            <a:off x="10640824" y="3465812"/>
            <a:ext cx="1184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9D3109AC-1D3B-A253-6434-C636985DB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249" y="2241472"/>
            <a:ext cx="895502" cy="1434260"/>
          </a:xfrm>
          <a:prstGeom prst="rect">
            <a:avLst/>
          </a:prstGeom>
        </p:spPr>
      </p:pic>
      <p:pic>
        <p:nvPicPr>
          <p:cNvPr id="61" name="Picture 6" descr="Закрытый кронштейн PNG Pic | PNG Arts">
            <a:extLst>
              <a:ext uri="{FF2B5EF4-FFF2-40B4-BE49-F238E27FC236}">
                <a16:creationId xmlns:a16="http://schemas.microsoft.com/office/drawing/2014/main" xmlns="" id="{E05135FA-8A57-3646-2295-85ECEE75B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9"/>
          <a:stretch/>
        </p:blipFill>
        <p:spPr bwMode="auto">
          <a:xfrm rot="16200000">
            <a:off x="8730133" y="1638250"/>
            <a:ext cx="585928" cy="588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9F083F3-627B-FE82-AF6C-6C86BE4D1744}"/>
              </a:ext>
            </a:extLst>
          </p:cNvPr>
          <p:cNvSpPr txBox="1"/>
          <p:nvPr/>
        </p:nvSpPr>
        <p:spPr>
          <a:xfrm>
            <a:off x="8599263" y="4823990"/>
            <a:ext cx="1184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x-none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E26A070-0FCE-0FD5-9D43-DD1F5B9CB9F9}"/>
              </a:ext>
            </a:extLst>
          </p:cNvPr>
          <p:cNvSpPr txBox="1"/>
          <p:nvPr/>
        </p:nvSpPr>
        <p:spPr>
          <a:xfrm>
            <a:off x="6923699" y="5776898"/>
            <a:ext cx="4744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тридцять дев'ять</a:t>
            </a:r>
            <a:endParaRPr lang="x-none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44B5A359-82DD-F041-1465-469CBF776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335" y="2241472"/>
            <a:ext cx="895502" cy="143426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15E88E58-5105-68A1-8032-4AE36D052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963" y="2380283"/>
            <a:ext cx="467490" cy="113067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F4FD76D-A96E-B752-9597-4FE652020D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924"/>
          <a:stretch/>
        </p:blipFill>
        <p:spPr>
          <a:xfrm>
            <a:off x="10848453" y="2387099"/>
            <a:ext cx="243448" cy="113067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CE6B02DC-F260-A97B-B4D8-15CFC76B0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4231" y="2380283"/>
            <a:ext cx="467490" cy="11306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F54A112E-2AB6-2142-C997-C6C6C6ED23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924"/>
          <a:stretch/>
        </p:blipFill>
        <p:spPr>
          <a:xfrm>
            <a:off x="11581721" y="2387099"/>
            <a:ext cx="243448" cy="1130672"/>
          </a:xfrm>
          <a:prstGeom prst="rect">
            <a:avLst/>
          </a:prstGeom>
        </p:spPr>
      </p:pic>
      <p:sp>
        <p:nvSpPr>
          <p:cNvPr id="3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82642" y="531592"/>
            <a:ext cx="8732066" cy="92472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Яке число утворилося?</a:t>
            </a:r>
          </a:p>
        </p:txBody>
      </p:sp>
    </p:spTree>
    <p:extLst>
      <p:ext uri="{BB962C8B-B14F-4D97-AF65-F5344CB8AC3E}">
        <p14:creationId xmlns:p14="http://schemas.microsoft.com/office/powerpoint/2010/main" val="116408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8" grpId="0"/>
      <p:bldP spid="51" grpId="0"/>
      <p:bldP spid="52" grpId="0"/>
      <p:bldP spid="54" grpId="0"/>
      <p:bldP spid="55" grpId="0"/>
      <p:bldP spid="59" grpId="0"/>
      <p:bldP spid="62" grpId="0"/>
      <p:bldP spid="6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11526</TotalTime>
  <Words>594</Words>
  <Application>Microsoft Office PowerPoint</Application>
  <PresentationFormat>Произвольный</PresentationFormat>
  <Paragraphs>165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1213</cp:revision>
  <dcterms:created xsi:type="dcterms:W3CDTF">2018-01-05T16:38:53Z</dcterms:created>
  <dcterms:modified xsi:type="dcterms:W3CDTF">2024-03-07T08:37:41Z</dcterms:modified>
</cp:coreProperties>
</file>