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1148" r:id="rId3"/>
    <p:sldId id="1143" r:id="rId4"/>
    <p:sldId id="1146" r:id="rId5"/>
    <p:sldId id="1090" r:id="rId6"/>
    <p:sldId id="1126" r:id="rId7"/>
    <p:sldId id="1144" r:id="rId8"/>
    <p:sldId id="1098" r:id="rId9"/>
    <p:sldId id="1145" r:id="rId10"/>
    <p:sldId id="1141" r:id="rId11"/>
    <p:sldId id="1075" r:id="rId12"/>
    <p:sldId id="352" r:id="rId13"/>
    <p:sldId id="114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00CC"/>
    <a:srgbClr val="295FFF"/>
    <a:srgbClr val="78B64E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d17gaabj23" TargetMode="External"/><Relationship Id="rId5" Type="http://schemas.microsoft.com/office/2007/relationships/hdphoto" Target="../media/hdphoto2.wdp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6656" y="4300749"/>
            <a:ext cx="9024257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Написання </a:t>
            </a:r>
            <a:r>
              <a:rPr lang="ru-RU" sz="4800" b="1" dirty="0" err="1">
                <a:solidFill>
                  <a:schemeClr val="bg1"/>
                </a:solidFill>
              </a:rPr>
              <a:t>слів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зі</a:t>
            </a:r>
            <a:r>
              <a:rPr lang="ru-RU" sz="4800" b="1" dirty="0">
                <a:solidFill>
                  <a:schemeClr val="bg1"/>
                </a:solidFill>
              </a:rPr>
              <a:t> звуками  </a:t>
            </a:r>
            <a:endParaRPr lang="ru-RU" sz="4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[</a:t>
            </a:r>
            <a:r>
              <a:rPr lang="ru-RU" sz="4800" b="1" dirty="0" err="1">
                <a:solidFill>
                  <a:schemeClr val="bg1"/>
                </a:solidFill>
              </a:rPr>
              <a:t>дж</a:t>
            </a:r>
            <a:r>
              <a:rPr lang="ru-RU" sz="4800" b="1" dirty="0">
                <a:solidFill>
                  <a:schemeClr val="bg1"/>
                </a:solidFill>
              </a:rPr>
              <a:t>], </a:t>
            </a:r>
            <a:r>
              <a:rPr lang="ru-RU" sz="4800" b="1" dirty="0" smtClean="0">
                <a:solidFill>
                  <a:schemeClr val="bg1"/>
                </a:solidFill>
              </a:rPr>
              <a:t>[</a:t>
            </a:r>
            <a:r>
              <a:rPr lang="ru-RU" sz="4800" b="1" dirty="0" err="1">
                <a:solidFill>
                  <a:schemeClr val="bg1"/>
                </a:solidFill>
              </a:rPr>
              <a:t>дз</a:t>
            </a:r>
            <a:r>
              <a:rPr lang="ru-RU" sz="4800" b="1" dirty="0">
                <a:solidFill>
                  <a:schemeClr val="bg1"/>
                </a:solidFill>
              </a:rPr>
              <a:t>], [</a:t>
            </a:r>
            <a:r>
              <a:rPr lang="ru-RU" sz="4800" b="1" dirty="0" err="1">
                <a:solidFill>
                  <a:schemeClr val="bg1"/>
                </a:solidFill>
              </a:rPr>
              <a:t>дз</a:t>
            </a:r>
            <a:r>
              <a:rPr lang="ru-RU" sz="4800" b="1" dirty="0">
                <a:solidFill>
                  <a:schemeClr val="bg1"/>
                </a:solidFill>
              </a:rPr>
              <a:t>'].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0645" y="1279308"/>
            <a:ext cx="4230269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96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_Эсмира Настрій\Довольный\_free_2024-01-13-18-20-48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4" y="1045029"/>
            <a:ext cx="2971800" cy="29718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9101" r="38875" b="73854"/>
          <a:stretch/>
        </p:blipFill>
        <p:spPr>
          <a:xfrm>
            <a:off x="576000" y="3762406"/>
            <a:ext cx="9648000" cy="210914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89618" y="457773"/>
            <a:ext cx="10131955" cy="885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Спиши </a:t>
            </a:r>
            <a:r>
              <a:rPr lang="ru-RU" sz="3600" b="1" dirty="0" err="1">
                <a:solidFill>
                  <a:schemeClr val="bg1"/>
                </a:solidFill>
              </a:rPr>
              <a:t>речення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замінивши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малюнки</a:t>
            </a:r>
            <a:r>
              <a:rPr lang="ru-RU" sz="3600" b="1" dirty="0">
                <a:solidFill>
                  <a:schemeClr val="bg1"/>
                </a:solidFill>
              </a:rPr>
              <a:t> словами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24921" y="1489202"/>
            <a:ext cx="555372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У </a:t>
            </a:r>
            <a:r>
              <a:rPr lang="ru-RU" sz="3600" b="1" dirty="0">
                <a:solidFill>
                  <a:srgbClr val="0070C0"/>
                </a:solidFill>
              </a:rPr>
              <a:t>дятла </a:t>
            </a:r>
            <a:r>
              <a:rPr lang="ru-RU" sz="3600" b="1" dirty="0" err="1">
                <a:solidFill>
                  <a:srgbClr val="0070C0"/>
                </a:solidFill>
              </a:rPr>
              <a:t>міцний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                 .</a:t>
            </a:r>
          </a:p>
          <a:p>
            <a:endParaRPr lang="ru-RU" sz="3600" b="1" dirty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</a:rPr>
              <a:t>Над </a:t>
            </a:r>
            <a:r>
              <a:rPr lang="ru-RU" sz="3600" b="1" dirty="0" err="1">
                <a:solidFill>
                  <a:srgbClr val="0070C0"/>
                </a:solidFill>
              </a:rPr>
              <a:t>квітами</a:t>
            </a:r>
            <a:r>
              <a:rPr lang="ru-RU" sz="3600" b="1" dirty="0">
                <a:solidFill>
                  <a:srgbClr val="0070C0"/>
                </a:solidFill>
              </a:rPr>
              <a:t> гули </a:t>
            </a:r>
            <a:r>
              <a:rPr lang="ru-RU" sz="3600" b="1" dirty="0" smtClean="0">
                <a:solidFill>
                  <a:srgbClr val="0070C0"/>
                </a:solidFill>
              </a:rPr>
              <a:t>              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08415" y="1603033"/>
            <a:ext cx="618673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У </a:t>
            </a:r>
            <a:r>
              <a:rPr lang="ru-RU" sz="4000" b="1" dirty="0">
                <a:solidFill>
                  <a:srgbClr val="0070C0"/>
                </a:solidFill>
              </a:rPr>
              <a:t>дятла </a:t>
            </a:r>
            <a:r>
              <a:rPr lang="ru-RU" sz="4000" b="1" dirty="0" err="1">
                <a:solidFill>
                  <a:srgbClr val="0070C0"/>
                </a:solidFill>
              </a:rPr>
              <a:t>міцний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дзьоб</a:t>
            </a:r>
            <a:r>
              <a:rPr lang="ru-RU" sz="4000" b="1" dirty="0">
                <a:solidFill>
                  <a:srgbClr val="0070C0"/>
                </a:solidFill>
              </a:rPr>
              <a:t>.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Над </a:t>
            </a:r>
            <a:r>
              <a:rPr lang="ru-RU" sz="4000" b="1" dirty="0" err="1">
                <a:solidFill>
                  <a:srgbClr val="0070C0"/>
                </a:solidFill>
              </a:rPr>
              <a:t>квітами</a:t>
            </a:r>
            <a:r>
              <a:rPr lang="ru-RU" sz="4000" b="1" dirty="0">
                <a:solidFill>
                  <a:srgbClr val="0070C0"/>
                </a:solidFill>
              </a:rPr>
              <a:t> гули </a:t>
            </a:r>
            <a:r>
              <a:rPr lang="ru-RU" sz="4000" b="1" dirty="0" err="1">
                <a:solidFill>
                  <a:srgbClr val="0070C0"/>
                </a:solidFill>
              </a:rPr>
              <a:t>бджоли</a:t>
            </a:r>
            <a:r>
              <a:rPr lang="ru-RU" sz="40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3033" r="47560" b="20871"/>
          <a:stretch/>
        </p:blipFill>
        <p:spPr>
          <a:xfrm>
            <a:off x="5391621" y="1489202"/>
            <a:ext cx="1527947" cy="4937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496" y="2349692"/>
            <a:ext cx="1203307" cy="10565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0" t="38920" r="66228" b="45880"/>
          <a:stretch/>
        </p:blipFill>
        <p:spPr>
          <a:xfrm>
            <a:off x="1017135" y="3638277"/>
            <a:ext cx="791280" cy="11927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9" t="42766" r="13301" b="42034"/>
          <a:stretch/>
        </p:blipFill>
        <p:spPr>
          <a:xfrm>
            <a:off x="1685013" y="3880716"/>
            <a:ext cx="1506592" cy="12518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41066" r="68025" b="43734"/>
          <a:stretch/>
        </p:blipFill>
        <p:spPr>
          <a:xfrm>
            <a:off x="2564607" y="3759732"/>
            <a:ext cx="3546081" cy="12127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5" t="39730" r="54034" b="43839"/>
          <a:stretch/>
        </p:blipFill>
        <p:spPr>
          <a:xfrm>
            <a:off x="6394150" y="3605506"/>
            <a:ext cx="2105108" cy="13866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8" t="40035" r="8040" b="44765"/>
          <a:stretch/>
        </p:blipFill>
        <p:spPr>
          <a:xfrm>
            <a:off x="1125216" y="4631526"/>
            <a:ext cx="8259814" cy="12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2996" y="499409"/>
            <a:ext cx="8732066" cy="8068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2952" y="1593131"/>
            <a:ext cx="4970091" cy="3323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500" b="1" dirty="0" err="1" smtClean="0">
                <a:solidFill>
                  <a:srgbClr val="FFFF00"/>
                </a:solidFill>
              </a:rPr>
              <a:t>Які</a:t>
            </a:r>
            <a:r>
              <a:rPr lang="ru-RU" sz="3500" b="1" dirty="0" smtClean="0">
                <a:solidFill>
                  <a:srgbClr val="FFFF00"/>
                </a:solidFill>
              </a:rPr>
              <a:t> слова </a:t>
            </a:r>
            <a:r>
              <a:rPr lang="ru-RU" sz="3500" b="1" dirty="0" err="1" smtClean="0">
                <a:solidFill>
                  <a:srgbClr val="FFFF00"/>
                </a:solidFill>
              </a:rPr>
              <a:t>зі</a:t>
            </a:r>
            <a:r>
              <a:rPr lang="ru-RU" sz="3500" b="1" dirty="0" smtClean="0">
                <a:solidFill>
                  <a:srgbClr val="FFFF00"/>
                </a:solidFill>
              </a:rPr>
              <a:t> звуками </a:t>
            </a:r>
            <a:r>
              <a:rPr lang="en-US" sz="3500" b="1" dirty="0" smtClean="0">
                <a:solidFill>
                  <a:srgbClr val="FFFF00"/>
                </a:solidFill>
              </a:rPr>
              <a:t>[</a:t>
            </a:r>
            <a:r>
              <a:rPr lang="uk-UA" sz="3500" b="1" dirty="0" err="1" smtClean="0">
                <a:solidFill>
                  <a:srgbClr val="FFFF00"/>
                </a:solidFill>
              </a:rPr>
              <a:t>дж</a:t>
            </a:r>
            <a:r>
              <a:rPr lang="en-US" sz="3500" b="1" dirty="0" smtClean="0">
                <a:solidFill>
                  <a:srgbClr val="FFFF00"/>
                </a:solidFill>
              </a:rPr>
              <a:t>]</a:t>
            </a:r>
            <a:r>
              <a:rPr lang="uk-UA" sz="3500" b="1" dirty="0" smtClean="0">
                <a:solidFill>
                  <a:srgbClr val="FFFF00"/>
                </a:solidFill>
              </a:rPr>
              <a:t>, </a:t>
            </a:r>
            <a:r>
              <a:rPr lang="en-US" sz="3500" b="1" dirty="0" smtClean="0">
                <a:solidFill>
                  <a:srgbClr val="FFFF00"/>
                </a:solidFill>
              </a:rPr>
              <a:t>[</a:t>
            </a:r>
            <a:r>
              <a:rPr lang="uk-UA" sz="3500" b="1" dirty="0" err="1" smtClean="0">
                <a:solidFill>
                  <a:srgbClr val="FFFF00"/>
                </a:solidFill>
              </a:rPr>
              <a:t>дз</a:t>
            </a:r>
            <a:r>
              <a:rPr lang="en-US" sz="3500" b="1" dirty="0" smtClean="0">
                <a:solidFill>
                  <a:srgbClr val="FFFF00"/>
                </a:solidFill>
              </a:rPr>
              <a:t>]</a:t>
            </a:r>
            <a:r>
              <a:rPr lang="uk-UA" sz="3500" b="1" dirty="0" smtClean="0">
                <a:solidFill>
                  <a:srgbClr val="FFFF00"/>
                </a:solidFill>
              </a:rPr>
              <a:t>, </a:t>
            </a:r>
            <a:r>
              <a:rPr lang="en-US" sz="3500" b="1" dirty="0" smtClean="0">
                <a:solidFill>
                  <a:srgbClr val="FFFF00"/>
                </a:solidFill>
              </a:rPr>
              <a:t>[</a:t>
            </a:r>
            <a:r>
              <a:rPr lang="uk-UA" sz="3500" b="1" dirty="0" err="1" smtClean="0">
                <a:solidFill>
                  <a:srgbClr val="FFFF00"/>
                </a:solidFill>
              </a:rPr>
              <a:t>дз</a:t>
            </a:r>
            <a:r>
              <a:rPr lang="uk-UA" sz="3500" b="1" dirty="0" smtClean="0">
                <a:solidFill>
                  <a:srgbClr val="FFFF00"/>
                </a:solidFill>
              </a:rPr>
              <a:t>’</a:t>
            </a:r>
            <a:r>
              <a:rPr lang="en-US" sz="3500" b="1" dirty="0" smtClean="0">
                <a:solidFill>
                  <a:srgbClr val="FFFF00"/>
                </a:solidFill>
              </a:rPr>
              <a:t>]</a:t>
            </a:r>
            <a:r>
              <a:rPr lang="uk-UA" sz="3500" b="1" dirty="0" smtClean="0">
                <a:solidFill>
                  <a:srgbClr val="FFFF00"/>
                </a:solidFill>
              </a:rPr>
              <a:t> </a:t>
            </a:r>
            <a:r>
              <a:rPr lang="ru-RU" sz="3500" b="1" dirty="0" err="1" smtClean="0">
                <a:solidFill>
                  <a:srgbClr val="FFFF00"/>
                </a:solidFill>
              </a:rPr>
              <a:t>ти</a:t>
            </a:r>
            <a:r>
              <a:rPr lang="ru-RU" sz="3500" b="1" dirty="0" smtClean="0">
                <a:solidFill>
                  <a:srgbClr val="FFFF00"/>
                </a:solidFill>
              </a:rPr>
              <a:t> </a:t>
            </a:r>
            <a:r>
              <a:rPr lang="ru-RU" sz="3500" b="1" dirty="0" err="1" smtClean="0">
                <a:solidFill>
                  <a:srgbClr val="FFFF00"/>
                </a:solidFill>
              </a:rPr>
              <a:t>знаєш</a:t>
            </a:r>
            <a:r>
              <a:rPr lang="ru-RU" sz="3500" b="1" dirty="0" smtClean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500" b="1" dirty="0" err="1" smtClean="0">
                <a:solidFill>
                  <a:srgbClr val="FFFF00"/>
                </a:solidFill>
              </a:rPr>
              <a:t>Які</a:t>
            </a:r>
            <a:r>
              <a:rPr lang="ru-RU" sz="3500" b="1" dirty="0" smtClean="0">
                <a:solidFill>
                  <a:srgbClr val="FFFF00"/>
                </a:solidFill>
              </a:rPr>
              <a:t> з них </a:t>
            </a:r>
            <a:r>
              <a:rPr lang="ru-RU" sz="3500" b="1" dirty="0" err="1" smtClean="0">
                <a:solidFill>
                  <a:srgbClr val="FFFF00"/>
                </a:solidFill>
              </a:rPr>
              <a:t>ти</a:t>
            </a:r>
            <a:r>
              <a:rPr lang="ru-RU" sz="3500" b="1" dirty="0" smtClean="0">
                <a:solidFill>
                  <a:srgbClr val="FFFF00"/>
                </a:solidFill>
              </a:rPr>
              <a:t> </a:t>
            </a:r>
            <a:r>
              <a:rPr lang="ru-RU" sz="3500" b="1" dirty="0" err="1" smtClean="0">
                <a:solidFill>
                  <a:srgbClr val="FFFF00"/>
                </a:solidFill>
              </a:rPr>
              <a:t>використовуєш</a:t>
            </a:r>
            <a:r>
              <a:rPr lang="ru-RU" sz="3500" b="1" dirty="0" smtClean="0">
                <a:solidFill>
                  <a:srgbClr val="FFFF00"/>
                </a:solidFill>
              </a:rPr>
              <a:t> у </a:t>
            </a:r>
            <a:r>
              <a:rPr lang="ru-RU" sz="3500" b="1" dirty="0" err="1" smtClean="0">
                <a:solidFill>
                  <a:srgbClr val="FFFF00"/>
                </a:solidFill>
              </a:rPr>
              <a:t>спілкуванні</a:t>
            </a:r>
            <a:r>
              <a:rPr lang="ru-RU" sz="3500" b="1" dirty="0" smtClean="0">
                <a:solidFill>
                  <a:srgbClr val="FFFF00"/>
                </a:solidFill>
              </a:rPr>
              <a:t>?</a:t>
            </a:r>
            <a:endParaRPr lang="uk-UA" sz="3500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253652" y="2147685"/>
            <a:ext cx="3489300" cy="4208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40729" y="2856449"/>
            <a:ext cx="2748991" cy="34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736893" y="433472"/>
            <a:ext cx="8811364" cy="9062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800" b="1" dirty="0">
                <a:solidFill>
                  <a:schemeClr val="bg1"/>
                </a:solidFill>
              </a:rPr>
              <a:t>Online </a:t>
            </a:r>
            <a:r>
              <a:rPr lang="uk-UA" altLang="uk-UA" sz="4800" b="1" dirty="0">
                <a:solidFill>
                  <a:schemeClr val="bg1"/>
                </a:solidFill>
              </a:rPr>
              <a:t>завдання</a:t>
            </a:r>
            <a:endParaRPr lang="en-US" altLang="uk-UA" sz="4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5693" y="2163417"/>
            <a:ext cx="1205948" cy="120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820710" y="494529"/>
            <a:ext cx="8732066" cy="9206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</a:t>
            </a:r>
            <a:r>
              <a:rPr lang="en-US" sz="4000" b="1" dirty="0">
                <a:solidFill>
                  <a:schemeClr val="bg1"/>
                </a:solidFill>
              </a:rPr>
              <a:t> “</a:t>
            </a:r>
            <a:r>
              <a:rPr lang="uk-UA" sz="4000" b="1" dirty="0">
                <a:solidFill>
                  <a:schemeClr val="bg1"/>
                </a:solidFill>
              </a:rPr>
              <a:t>Плюс-мінус-цікаво </a:t>
            </a:r>
            <a:r>
              <a:rPr lang="en-US" sz="4000" b="1" dirty="0">
                <a:solidFill>
                  <a:schemeClr val="bg1"/>
                </a:solidFill>
              </a:rPr>
              <a:t>”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98" y="1893448"/>
            <a:ext cx="1200374" cy="14196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7"/>
          <a:stretch/>
        </p:blipFill>
        <p:spPr>
          <a:xfrm>
            <a:off x="1051757" y="3104488"/>
            <a:ext cx="1537906" cy="1569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01" y="4710786"/>
            <a:ext cx="1402617" cy="1326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81872" y="2105940"/>
            <a:ext cx="762000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Все те, що сподобалось на </a:t>
            </a:r>
            <a:r>
              <a:rPr lang="uk-UA" sz="3200" b="1" dirty="0" err="1">
                <a:solidFill>
                  <a:schemeClr val="bg1"/>
                </a:solidFill>
              </a:rPr>
              <a:t>уроці</a:t>
            </a:r>
            <a:r>
              <a:rPr lang="uk-UA" sz="3200" b="1" dirty="0">
                <a:solidFill>
                  <a:schemeClr val="bg1"/>
                </a:solidFill>
              </a:rPr>
              <a:t>, що здавалося цікавим та корисним.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1872" y="3389651"/>
            <a:ext cx="762000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Все те, що не сподобалось, здавалося важким, незрозумілим та нудним.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3108" y="4710786"/>
            <a:ext cx="755752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Факти, про які дізналися на </a:t>
            </a:r>
            <a:r>
              <a:rPr lang="uk-UA" sz="3200" b="1" dirty="0" err="1"/>
              <a:t>уроці</a:t>
            </a:r>
            <a:r>
              <a:rPr lang="uk-UA" sz="3200" b="1" dirty="0"/>
              <a:t>, чого б ще хотіли дізнатися.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86486" y="1460163"/>
            <a:ext cx="8166289" cy="444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Постав на сторінках зошита праворуч завдань знаки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3108" y="5917856"/>
            <a:ext cx="7557528" cy="444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Яких знаків у тебе більше? 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1777167" y="1474977"/>
            <a:ext cx="5330665" cy="23689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400" b="1" dirty="0" err="1">
                <a:solidFill>
                  <a:schemeClr val="bg1"/>
                </a:solidFill>
              </a:rPr>
              <a:t>сонце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привітне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небо </a:t>
            </a:r>
            <a:r>
              <a:rPr lang="ru-RU" sz="2400" b="1" dirty="0" err="1">
                <a:solidFill>
                  <a:schemeClr val="bg1"/>
                </a:solidFill>
              </a:rPr>
              <a:t>блакитне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в </a:t>
            </a:r>
            <a:r>
              <a:rPr lang="ru-RU" sz="2400" b="1" dirty="0" err="1">
                <a:solidFill>
                  <a:schemeClr val="bg1"/>
                </a:solidFill>
              </a:rPr>
              <a:t>небі</a:t>
            </a:r>
            <a:r>
              <a:rPr lang="ru-RU" sz="2400" b="1" dirty="0">
                <a:solidFill>
                  <a:schemeClr val="bg1"/>
                </a:solidFill>
              </a:rPr>
              <a:t> пташки!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400" b="1" dirty="0" err="1">
                <a:solidFill>
                  <a:schemeClr val="bg1"/>
                </a:solidFill>
              </a:rPr>
              <a:t>зелені</a:t>
            </a:r>
            <a:r>
              <a:rPr lang="ru-RU" sz="2400" b="1" dirty="0">
                <a:solidFill>
                  <a:schemeClr val="bg1"/>
                </a:solidFill>
              </a:rPr>
              <a:t> дубки!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люди </a:t>
            </a:r>
            <a:r>
              <a:rPr lang="ru-RU" sz="2400" b="1" dirty="0" err="1">
                <a:solidFill>
                  <a:schemeClr val="bg1"/>
                </a:solidFill>
              </a:rPr>
              <a:t>привітні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Я </a:t>
            </a:r>
            <a:r>
              <a:rPr lang="ru-RU" sz="2400" b="1" dirty="0" err="1">
                <a:solidFill>
                  <a:schemeClr val="bg1"/>
                </a:solidFill>
              </a:rPr>
              <a:t>всім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бажаю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щоб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посмішки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квітли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77167" y="494529"/>
            <a:ext cx="8732066" cy="8226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«Сонечко»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7D3D59-0B0E-4E15-BDFE-F3020735D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9"/>
          <a:stretch/>
        </p:blipFill>
        <p:spPr>
          <a:xfrm>
            <a:off x="7482769" y="1495492"/>
            <a:ext cx="2955442" cy="226007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27557"/>
            <a:ext cx="2143125" cy="214312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Ідеї на тему «Сонечко і хмарки» (43) | сонечко, малюнки, весе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66" y="3843915"/>
            <a:ext cx="2143125" cy="214312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5966" r="5264" b="6684"/>
          <a:stretch/>
        </p:blipFill>
        <p:spPr bwMode="auto">
          <a:xfrm>
            <a:off x="8074390" y="3843915"/>
            <a:ext cx="1772199" cy="214312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" r="7734" b="9290"/>
          <a:stretch/>
        </p:blipFill>
        <p:spPr bwMode="auto">
          <a:xfrm>
            <a:off x="5234950" y="2527559"/>
            <a:ext cx="2103436" cy="214312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863982" y="1495492"/>
            <a:ext cx="5157033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Яке сонечко ти вибираєш сьогодні на урок?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0133" y="4761206"/>
            <a:ext cx="1403607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Цікаві знання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33896" y="4340812"/>
            <a:ext cx="1506990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Нові вміння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41239" y="4761206"/>
            <a:ext cx="2143125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Приємне спілкування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71395" y="2812663"/>
            <a:ext cx="1786065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Чекаю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 допомогу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166" y="4422083"/>
            <a:ext cx="2325007" cy="186000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6" y="4367578"/>
            <a:ext cx="1985781" cy="193446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93219" y="497991"/>
            <a:ext cx="8732066" cy="10774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Визнач назви зображених об’єктів, </a:t>
            </a:r>
            <a:r>
              <a:rPr lang="uk-UA" sz="3200" b="1" dirty="0" smtClean="0">
                <a:solidFill>
                  <a:schemeClr val="bg1"/>
                </a:solidFill>
              </a:rPr>
              <a:t>в яких є буквосполучення </a:t>
            </a:r>
            <a:r>
              <a:rPr lang="uk-UA" sz="3200" b="1" dirty="0" err="1" smtClean="0">
                <a:solidFill>
                  <a:schemeClr val="bg1"/>
                </a:solidFill>
              </a:rPr>
              <a:t>дж</a:t>
            </a:r>
            <a:r>
              <a:rPr lang="uk-UA" sz="3200" b="1" dirty="0" smtClean="0">
                <a:solidFill>
                  <a:schemeClr val="bg1"/>
                </a:solidFill>
              </a:rPr>
              <a:t> або </a:t>
            </a:r>
            <a:r>
              <a:rPr lang="uk-UA" sz="3200" b="1" dirty="0" err="1" smtClean="0">
                <a:solidFill>
                  <a:schemeClr val="bg1"/>
                </a:solidFill>
              </a:rPr>
              <a:t>дз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39832" b="40729"/>
          <a:stretch/>
        </p:blipFill>
        <p:spPr>
          <a:xfrm rot="2457001">
            <a:off x="2838769" y="2351311"/>
            <a:ext cx="2284476" cy="3657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27" y="1698313"/>
            <a:ext cx="2619375" cy="17430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5" r="25156"/>
          <a:stretch/>
        </p:blipFill>
        <p:spPr>
          <a:xfrm>
            <a:off x="900780" y="1629994"/>
            <a:ext cx="1384877" cy="279208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414" y="4187159"/>
            <a:ext cx="2066545" cy="206654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r="14515"/>
          <a:stretch/>
        </p:blipFill>
        <p:spPr>
          <a:xfrm>
            <a:off x="8197173" y="2823647"/>
            <a:ext cx="1516242" cy="235343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9" t="20553" r="22132" b="17161"/>
          <a:stretch/>
        </p:blipFill>
        <p:spPr>
          <a:xfrm>
            <a:off x="3532074" y="3420039"/>
            <a:ext cx="2255313" cy="196791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2" t="16197" r="28793" b="13763"/>
          <a:stretch/>
        </p:blipFill>
        <p:spPr>
          <a:xfrm>
            <a:off x="9807308" y="1698313"/>
            <a:ext cx="1633821" cy="16275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6" name="Овал 15"/>
          <p:cNvSpPr/>
          <p:nvPr/>
        </p:nvSpPr>
        <p:spPr>
          <a:xfrm>
            <a:off x="489294" y="1575487"/>
            <a:ext cx="2207849" cy="29663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181732" y="4201886"/>
            <a:ext cx="2207849" cy="21771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579538" y="3312641"/>
            <a:ext cx="2207849" cy="22064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598609" y="1518919"/>
            <a:ext cx="2051220" cy="19020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84859" y="601161"/>
            <a:ext cx="8732066" cy="8900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803682"/>
            <a:ext cx="3861531" cy="3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08714" y="1858956"/>
            <a:ext cx="6172200" cy="343923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 письма ми </a:t>
            </a:r>
            <a:r>
              <a:rPr lang="ru-RU" sz="2800" b="1" dirty="0" err="1">
                <a:solidFill>
                  <a:schemeClr val="bg1"/>
                </a:solidFill>
              </a:rPr>
              <a:t>пригадаємо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вимову</a:t>
            </a:r>
            <a:r>
              <a:rPr lang="ru-RU" sz="2800" b="1" dirty="0">
                <a:solidFill>
                  <a:schemeClr val="bg1"/>
                </a:solidFill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</a:rPr>
              <a:t>написання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слів</a:t>
            </a:r>
            <a:r>
              <a:rPr lang="ru-RU" sz="2800" b="1" dirty="0">
                <a:solidFill>
                  <a:schemeClr val="bg1"/>
                </a:solidFill>
              </a:rPr>
              <a:t> з </a:t>
            </a:r>
            <a:r>
              <a:rPr lang="ru-RU" sz="2800" b="1" dirty="0" err="1">
                <a:solidFill>
                  <a:schemeClr val="bg1"/>
                </a:solidFill>
              </a:rPr>
              <a:t>буквосполученнями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дж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дз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Поділимо слова на склади, складемо звукові схеми слів.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Побудуємо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і </a:t>
            </a:r>
            <a:r>
              <a:rPr lang="uk-UA" sz="2800" b="1" dirty="0" err="1" smtClean="0">
                <a:solidFill>
                  <a:schemeClr val="bg1"/>
                </a:solidFill>
              </a:rPr>
              <a:t>запишемо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речення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за </a:t>
            </a:r>
            <a:r>
              <a:rPr lang="ru-RU" sz="2800" b="1" dirty="0" err="1">
                <a:solidFill>
                  <a:schemeClr val="bg1"/>
                </a:solidFill>
              </a:rPr>
              <a:t>поданим</a:t>
            </a:r>
            <a:r>
              <a:rPr lang="ru-RU" sz="2800" b="1" dirty="0">
                <a:solidFill>
                  <a:schemeClr val="bg1"/>
                </a:solidFill>
              </a:rPr>
              <a:t> початком і </a:t>
            </a:r>
            <a:r>
              <a:rPr lang="ru-RU" sz="2800" b="1" dirty="0" err="1" smtClean="0">
                <a:solidFill>
                  <a:schemeClr val="bg1"/>
                </a:solidFill>
              </a:rPr>
              <a:t>малюнками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" t="16688" r="35085" b="73713"/>
          <a:stretch/>
        </p:blipFill>
        <p:spPr>
          <a:xfrm>
            <a:off x="932431" y="1404000"/>
            <a:ext cx="10296000" cy="118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727488" y="370115"/>
            <a:ext cx="8732066" cy="957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Зроби </a:t>
            </a:r>
            <a:r>
              <a:rPr lang="ru-RU" sz="3200" b="1" dirty="0" err="1">
                <a:solidFill>
                  <a:schemeClr val="bg1"/>
                </a:solidFill>
              </a:rPr>
              <a:t>каліграфічну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розминку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Прочитай слово. </a:t>
            </a:r>
            <a:r>
              <a:rPr lang="ru-RU" sz="3200" b="1" dirty="0" err="1" smtClean="0">
                <a:solidFill>
                  <a:schemeClr val="bg1"/>
                </a:solidFill>
              </a:rPr>
              <a:t>Познач</a:t>
            </a:r>
            <a:r>
              <a:rPr lang="ru-RU" sz="3200" b="1" dirty="0" smtClean="0">
                <a:solidFill>
                  <a:schemeClr val="bg1"/>
                </a:solidFill>
              </a:rPr>
              <a:t> у </a:t>
            </a:r>
            <a:r>
              <a:rPr lang="ru-RU" sz="3200" b="1" dirty="0" err="1" smtClean="0">
                <a:solidFill>
                  <a:schemeClr val="bg1"/>
                </a:solidFill>
              </a:rPr>
              <a:t>ньому</a:t>
            </a:r>
            <a:r>
              <a:rPr lang="ru-RU" sz="3200" b="1" dirty="0" smtClean="0">
                <a:solidFill>
                  <a:schemeClr val="bg1"/>
                </a:solidFill>
              </a:rPr>
              <a:t> звуки.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98" t="23477" r="68101" b="60285"/>
          <a:stretch/>
        </p:blipFill>
        <p:spPr>
          <a:xfrm>
            <a:off x="1273436" y="1465987"/>
            <a:ext cx="875283" cy="11584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37" t="23507" r="48330" b="60424"/>
          <a:stretch/>
        </p:blipFill>
        <p:spPr>
          <a:xfrm>
            <a:off x="4988238" y="1478047"/>
            <a:ext cx="2528140" cy="1146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98" t="23477" r="68101" b="60285"/>
          <a:stretch/>
        </p:blipFill>
        <p:spPr>
          <a:xfrm>
            <a:off x="2426997" y="1478047"/>
            <a:ext cx="875283" cy="11584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98" t="23477" r="68101" b="60285"/>
          <a:stretch/>
        </p:blipFill>
        <p:spPr>
          <a:xfrm>
            <a:off x="3678532" y="1478047"/>
            <a:ext cx="875283" cy="115846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37" t="23507" r="48330" b="60424"/>
          <a:stretch/>
        </p:blipFill>
        <p:spPr>
          <a:xfrm>
            <a:off x="7989834" y="1484077"/>
            <a:ext cx="2528140" cy="114640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79049" y="2659446"/>
            <a:ext cx="8087435" cy="6976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Ґаджик приготував Родзинці подарунки з її улюбленим звуком. Назви ці подарунки. Чи здогадуєшся, який у Родзинки улюблений звук?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077" y="3427888"/>
            <a:ext cx="2126086" cy="16372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124" y="3427887"/>
            <a:ext cx="1325254" cy="159721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62441" y="3640896"/>
            <a:ext cx="1063728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err="1" smtClean="0">
                <a:solidFill>
                  <a:srgbClr val="0070C0"/>
                </a:solidFill>
              </a:rPr>
              <a:t>дз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7189" r="41521" b="73939"/>
          <a:stretch/>
        </p:blipFill>
        <p:spPr>
          <a:xfrm>
            <a:off x="1118170" y="5113233"/>
            <a:ext cx="9216000" cy="109795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90" t="38832" r="50838" b="45099"/>
          <a:stretch/>
        </p:blipFill>
        <p:spPr>
          <a:xfrm>
            <a:off x="1207963" y="5089009"/>
            <a:ext cx="3015178" cy="114640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6" t="58057" r="58517" b="25874"/>
          <a:stretch/>
        </p:blipFill>
        <p:spPr>
          <a:xfrm>
            <a:off x="7844182" y="5337916"/>
            <a:ext cx="2080900" cy="114640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23" t="38832" r="28425" b="45099"/>
          <a:stretch/>
        </p:blipFill>
        <p:spPr>
          <a:xfrm>
            <a:off x="4662441" y="5090514"/>
            <a:ext cx="2885661" cy="11464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/>
          <a:srcRect l="7339"/>
          <a:stretch/>
        </p:blipFill>
        <p:spPr>
          <a:xfrm>
            <a:off x="9750745" y="2649055"/>
            <a:ext cx="1861030" cy="278090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1" name="Прямоугольник 30"/>
          <p:cNvSpPr/>
          <p:nvPr/>
        </p:nvSpPr>
        <p:spPr>
          <a:xfrm>
            <a:off x="879049" y="2667749"/>
            <a:ext cx="8077597" cy="6893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Запиши </a:t>
            </a:r>
            <a:r>
              <a:rPr lang="ru-RU" sz="2000" b="1" dirty="0" err="1">
                <a:solidFill>
                  <a:schemeClr val="bg1"/>
                </a:solidFill>
              </a:rPr>
              <a:t>назви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Ґаджикових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подарунків</a:t>
            </a:r>
            <a:r>
              <a:rPr lang="ru-RU" sz="2000" b="1" dirty="0">
                <a:solidFill>
                  <a:schemeClr val="bg1"/>
                </a:solidFill>
              </a:rPr>
              <a:t>. Допиши </a:t>
            </a:r>
            <a:r>
              <a:rPr lang="ru-RU" sz="2000" b="1" dirty="0" err="1">
                <a:solidFill>
                  <a:schemeClr val="bg1"/>
                </a:solidFill>
              </a:rPr>
              <a:t>своє</a:t>
            </a:r>
            <a:r>
              <a:rPr lang="ru-RU" sz="2000" b="1" dirty="0">
                <a:solidFill>
                  <a:schemeClr val="bg1"/>
                </a:solidFill>
              </a:rPr>
              <a:t> слово </a:t>
            </a:r>
            <a:r>
              <a:rPr lang="ru-RU" sz="2000" b="1" dirty="0" smtClean="0">
                <a:solidFill>
                  <a:schemeClr val="bg1"/>
                </a:solidFill>
              </a:rPr>
              <a:t>з </a:t>
            </a:r>
            <a:r>
              <a:rPr lang="ru-RU" sz="2000" b="1" dirty="0" err="1" smtClean="0">
                <a:solidFill>
                  <a:schemeClr val="bg1"/>
                </a:solidFill>
              </a:rPr>
              <a:t>улюбленим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звуком </a:t>
            </a:r>
            <a:r>
              <a:rPr lang="ru-RU" sz="2000" b="1" dirty="0" err="1" smtClean="0">
                <a:solidFill>
                  <a:schemeClr val="bg1"/>
                </a:solidFill>
              </a:rPr>
              <a:t>Родзинки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Поділи</a:t>
            </a:r>
            <a:r>
              <a:rPr lang="ru-RU" sz="2000" b="1" dirty="0" smtClean="0">
                <a:solidFill>
                  <a:schemeClr val="bg1"/>
                </a:solidFill>
              </a:rPr>
              <a:t> слова на </a:t>
            </a:r>
            <a:r>
              <a:rPr lang="ru-RU" sz="2000" b="1" dirty="0" err="1" smtClean="0">
                <a:solidFill>
                  <a:schemeClr val="bg1"/>
                </a:solidFill>
              </a:rPr>
              <a:t>склади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2" name="Дуга 21"/>
          <p:cNvSpPr/>
          <p:nvPr/>
        </p:nvSpPr>
        <p:spPr>
          <a:xfrm rot="10048610">
            <a:off x="2420018" y="5449191"/>
            <a:ext cx="1497790" cy="406597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0048610">
            <a:off x="3190004" y="5334176"/>
            <a:ext cx="1919019" cy="496193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0048610">
            <a:off x="1350008" y="5367900"/>
            <a:ext cx="2087490" cy="497027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0048610">
            <a:off x="5992323" y="5464659"/>
            <a:ext cx="1497790" cy="406597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0048610">
            <a:off x="6727421" y="5412671"/>
            <a:ext cx="1517711" cy="42488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0048610">
            <a:off x="4734517" y="5341996"/>
            <a:ext cx="2467233" cy="513878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0048610">
            <a:off x="7870314" y="5323750"/>
            <a:ext cx="2330018" cy="49669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0048610">
            <a:off x="9061588" y="5453945"/>
            <a:ext cx="1497790" cy="406597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303554" y="1191689"/>
            <a:ext cx="2091386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0070C0"/>
                </a:solidFill>
              </a:rPr>
              <a:t> – </a:t>
            </a:r>
            <a:r>
              <a:rPr lang="uk-UA" sz="3200" b="1" dirty="0">
                <a:solidFill>
                  <a:srgbClr val="FF0000"/>
                </a:solidFill>
              </a:rPr>
              <a:t>о</a:t>
            </a:r>
            <a:r>
              <a:rPr lang="uk-UA" sz="3200" b="1" dirty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 –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31" grpId="0" animBg="1"/>
      <p:bldP spid="2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63230" y="512869"/>
            <a:ext cx="9346010" cy="894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Родзинка намалювала малюнки для </a:t>
            </a:r>
            <a:r>
              <a:rPr lang="uk-UA" sz="2800" b="1" dirty="0" err="1" smtClean="0">
                <a:solidFill>
                  <a:schemeClr val="bg1"/>
                </a:solidFill>
              </a:rPr>
              <a:t>Ґаджика</a:t>
            </a:r>
            <a:r>
              <a:rPr lang="uk-UA" sz="2800" b="1" dirty="0" smtClean="0">
                <a:solidFill>
                  <a:schemeClr val="bg1"/>
                </a:solidFill>
              </a:rPr>
              <a:t>. Найбільше йому сподобались ті, у назві яких є звук [</a:t>
            </a:r>
            <a:r>
              <a:rPr lang="uk-UA" sz="2800" b="1" dirty="0" err="1" smtClean="0">
                <a:solidFill>
                  <a:schemeClr val="bg1"/>
                </a:solidFill>
              </a:rPr>
              <a:t>дж</a:t>
            </a:r>
            <a:r>
              <a:rPr lang="uk-UA" sz="2800" b="1" dirty="0" smtClean="0">
                <a:solidFill>
                  <a:schemeClr val="bg1"/>
                </a:solidFill>
              </a:rPr>
              <a:t>].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411" y="2032882"/>
            <a:ext cx="2166476" cy="122376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412" y="3391190"/>
            <a:ext cx="2166476" cy="117466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3809" t="9574" r="14141" b="9006"/>
          <a:stretch/>
        </p:blipFill>
        <p:spPr>
          <a:xfrm>
            <a:off x="5352970" y="2032881"/>
            <a:ext cx="2016146" cy="241937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r="10921"/>
          <a:stretch/>
        </p:blipFill>
        <p:spPr>
          <a:xfrm>
            <a:off x="9174489" y="2048495"/>
            <a:ext cx="2269888" cy="141125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7989" t="9118" r="8305" b="6929"/>
          <a:stretch/>
        </p:blipFill>
        <p:spPr>
          <a:xfrm>
            <a:off x="7584470" y="2862476"/>
            <a:ext cx="1709762" cy="158978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7" name="Овал 16"/>
          <p:cNvSpPr/>
          <p:nvPr/>
        </p:nvSpPr>
        <p:spPr>
          <a:xfrm>
            <a:off x="2776725" y="3075280"/>
            <a:ext cx="2207849" cy="18064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14998" y="2166915"/>
            <a:ext cx="1691343" cy="2398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35426" y="2754125"/>
            <a:ext cx="2207849" cy="18064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63230" y="1418084"/>
            <a:ext cx="9305594" cy="444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Обведи їх і запиши назви цих </a:t>
            </a:r>
            <a:r>
              <a:rPr lang="uk-UA" sz="2400" b="1" dirty="0" smtClean="0">
                <a:solidFill>
                  <a:srgbClr val="0070C0"/>
                </a:solidFill>
              </a:rPr>
              <a:t>предметів. Склади їх звукові схеми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/>
          <a:srcRect r="9681"/>
          <a:stretch/>
        </p:blipFill>
        <p:spPr>
          <a:xfrm>
            <a:off x="527050" y="2032881"/>
            <a:ext cx="2074636" cy="3077874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17189" r="47041" b="73504"/>
          <a:stretch/>
        </p:blipFill>
        <p:spPr>
          <a:xfrm>
            <a:off x="2776725" y="5015880"/>
            <a:ext cx="8244000" cy="115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11" t="54555" r="37828" b="33397"/>
          <a:stretch/>
        </p:blipFill>
        <p:spPr>
          <a:xfrm>
            <a:off x="2885564" y="4988697"/>
            <a:ext cx="2607673" cy="85953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89" t="70684" r="31089" b="11664"/>
          <a:stretch/>
        </p:blipFill>
        <p:spPr>
          <a:xfrm>
            <a:off x="5410102" y="5002142"/>
            <a:ext cx="5519839" cy="12593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565039" y="4807958"/>
            <a:ext cx="1845063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о</a:t>
            </a:r>
            <a:r>
              <a:rPr lang="uk-UA" sz="3200" b="1" dirty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42080" y="4807958"/>
            <a:ext cx="2340428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–  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   –    </a:t>
            </a:r>
            <a:r>
              <a:rPr lang="uk-UA" sz="3200" b="1" dirty="0" smtClean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78233" y="4850878"/>
            <a:ext cx="2490591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 –    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   –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t="17189" r="34229" b="66195"/>
          <a:stretch/>
        </p:blipFill>
        <p:spPr>
          <a:xfrm>
            <a:off x="792000" y="1781033"/>
            <a:ext cx="10404000" cy="205631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626582" y="492701"/>
            <a:ext cx="8732066" cy="11425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Склади й запиши </a:t>
            </a:r>
            <a:r>
              <a:rPr lang="ru-RU" sz="3600" b="1" dirty="0" err="1">
                <a:solidFill>
                  <a:schemeClr val="bg1"/>
                </a:solidFill>
              </a:rPr>
              <a:t>речення</a:t>
            </a:r>
            <a:r>
              <a:rPr lang="ru-RU" sz="3600" b="1" dirty="0">
                <a:solidFill>
                  <a:schemeClr val="bg1"/>
                </a:solidFill>
              </a:rPr>
              <a:t> з </a:t>
            </a:r>
            <a:r>
              <a:rPr lang="ru-RU" sz="3600" b="1" dirty="0" err="1">
                <a:solidFill>
                  <a:schemeClr val="bg1"/>
                </a:solidFill>
              </a:rPr>
              <a:t>двома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із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записаних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слів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79" t="22739" r="30893" b="60871"/>
          <a:stretch/>
        </p:blipFill>
        <p:spPr>
          <a:xfrm>
            <a:off x="805070" y="1753849"/>
            <a:ext cx="5428400" cy="11392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40" t="38468" r="30732" b="45142"/>
          <a:stretch/>
        </p:blipFill>
        <p:spPr>
          <a:xfrm>
            <a:off x="5463451" y="1745451"/>
            <a:ext cx="5428400" cy="11392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84" t="54340" r="30088" b="29270"/>
          <a:stretch/>
        </p:blipFill>
        <p:spPr>
          <a:xfrm>
            <a:off x="805070" y="2711936"/>
            <a:ext cx="5428400" cy="11392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03" t="70783" r="30169" b="12827"/>
          <a:stretch/>
        </p:blipFill>
        <p:spPr>
          <a:xfrm>
            <a:off x="5582232" y="2776755"/>
            <a:ext cx="5428400" cy="1139278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11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джип - Дитячий транспорт Київ - OLX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26" y="3916033"/>
            <a:ext cx="2579913" cy="257991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r="17257"/>
          <a:stretch/>
        </p:blipFill>
        <p:spPr bwMode="auto">
          <a:xfrm>
            <a:off x="3240000" y="3916033"/>
            <a:ext cx="1800000" cy="260883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8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17189" r="40847" b="65946"/>
          <a:stretch/>
        </p:blipFill>
        <p:spPr>
          <a:xfrm>
            <a:off x="1169668" y="3302716"/>
            <a:ext cx="9324000" cy="208714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68635" y="492701"/>
            <a:ext cx="9948231" cy="8440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Спиши </a:t>
            </a:r>
            <a:r>
              <a:rPr lang="ru-RU" sz="3600" b="1" dirty="0" err="1">
                <a:solidFill>
                  <a:schemeClr val="bg1"/>
                </a:solidFill>
              </a:rPr>
              <a:t>речення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b="1" dirty="0" err="1">
                <a:solidFill>
                  <a:schemeClr val="bg1"/>
                </a:solidFill>
              </a:rPr>
              <a:t>Заміни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малюнки</a:t>
            </a:r>
            <a:r>
              <a:rPr lang="ru-RU" sz="3600" b="1" dirty="0">
                <a:solidFill>
                  <a:schemeClr val="bg1"/>
                </a:solidFill>
              </a:rPr>
              <a:t> словами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9366" y="1434697"/>
            <a:ext cx="580316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</a:rPr>
              <a:t>На </a:t>
            </a:r>
            <a:r>
              <a:rPr lang="ru-RU" sz="3600" b="1" dirty="0" err="1">
                <a:solidFill>
                  <a:srgbClr val="0070C0"/>
                </a:solidFill>
              </a:rPr>
              <a:t>полі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росте            .</a:t>
            </a:r>
          </a:p>
          <a:p>
            <a:pPr marL="914400" indent="-914400">
              <a:buAutoNum type="arabicPeriod"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 marL="914400" indent="-914400"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</a:rPr>
              <a:t>Наталя </a:t>
            </a:r>
            <a:r>
              <a:rPr lang="ru-RU" sz="3600" b="1" dirty="0">
                <a:solidFill>
                  <a:srgbClr val="0070C0"/>
                </a:solidFill>
              </a:rPr>
              <a:t>крутила </a:t>
            </a:r>
            <a:r>
              <a:rPr lang="ru-RU" sz="3600" b="1" dirty="0" smtClean="0">
                <a:solidFill>
                  <a:srgbClr val="0070C0"/>
                </a:solidFill>
              </a:rPr>
              <a:t>            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Картинка из кукурузного кукурузы Иллюстрация вектора - иллюстрации  насчитывающей стержень, бакалея: 2305657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62" y="1434697"/>
            <a:ext cx="987201" cy="10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скраска Юла крутится - распечатать бесплатн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908" y="2040246"/>
            <a:ext cx="938774" cy="11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64" t="23044" r="25074" b="61226"/>
          <a:stretch/>
        </p:blipFill>
        <p:spPr>
          <a:xfrm>
            <a:off x="1278985" y="3307035"/>
            <a:ext cx="5883297" cy="10567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98" t="41834" r="47117" b="42436"/>
          <a:stretch/>
        </p:blipFill>
        <p:spPr>
          <a:xfrm>
            <a:off x="5885666" y="3524678"/>
            <a:ext cx="3270529" cy="10567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45" t="37395" r="24769" b="46875"/>
          <a:stretch/>
        </p:blipFill>
        <p:spPr>
          <a:xfrm>
            <a:off x="1278985" y="4195201"/>
            <a:ext cx="2769092" cy="10567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31" t="55593" r="32400" b="28677"/>
          <a:stretch/>
        </p:blipFill>
        <p:spPr>
          <a:xfrm>
            <a:off x="4392189" y="4346289"/>
            <a:ext cx="5048132" cy="1056708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11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6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3350" y="500509"/>
            <a:ext cx="8732066" cy="9799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Розгадай ребус Родзинки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3461656" y="1723085"/>
            <a:ext cx="4032447" cy="2729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2" t="17189" r="28996" b="73939"/>
          <a:stretch/>
        </p:blipFill>
        <p:spPr>
          <a:xfrm>
            <a:off x="7988161" y="3354302"/>
            <a:ext cx="3550817" cy="109795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TextBox 20"/>
          <p:cNvSpPr txBox="1"/>
          <p:nvPr/>
        </p:nvSpPr>
        <p:spPr>
          <a:xfrm>
            <a:off x="3635828" y="2686269"/>
            <a:ext cx="1218981" cy="9387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500" b="1" dirty="0" err="1" smtClean="0">
                <a:solidFill>
                  <a:srgbClr val="0070C0"/>
                </a:solidFill>
              </a:rPr>
              <a:t>дз</a:t>
            </a:r>
            <a:endParaRPr lang="ru-RU" sz="55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Український вінок – наш обері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02" y="2146771"/>
            <a:ext cx="2642361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94" t="22366" r="51422" b="60297"/>
          <a:stretch/>
        </p:blipFill>
        <p:spPr>
          <a:xfrm>
            <a:off x="8316153" y="3265804"/>
            <a:ext cx="3008307" cy="12600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31425" y="2216909"/>
            <a:ext cx="3607553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дзвіночок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r="9681"/>
          <a:stretch/>
        </p:blipFill>
        <p:spPr>
          <a:xfrm>
            <a:off x="527049" y="2032881"/>
            <a:ext cx="2408551" cy="3573262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11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45176</TotalTime>
  <Words>399</Words>
  <Application>Microsoft Office PowerPoint</Application>
  <PresentationFormat>Произвольный</PresentationFormat>
  <Paragraphs>69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3021</cp:revision>
  <dcterms:created xsi:type="dcterms:W3CDTF">2018-01-05T16:38:53Z</dcterms:created>
  <dcterms:modified xsi:type="dcterms:W3CDTF">2024-03-30T10:38:03Z</dcterms:modified>
</cp:coreProperties>
</file>