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1036" r:id="rId3"/>
    <p:sldId id="1043" r:id="rId4"/>
    <p:sldId id="1028" r:id="rId5"/>
    <p:sldId id="1030" r:id="rId6"/>
    <p:sldId id="1029" r:id="rId7"/>
    <p:sldId id="1041" r:id="rId8"/>
    <p:sldId id="998" r:id="rId9"/>
    <p:sldId id="954" r:id="rId10"/>
    <p:sldId id="1042" r:id="rId11"/>
    <p:sldId id="940" r:id="rId12"/>
    <p:sldId id="1032" r:id="rId13"/>
    <p:sldId id="995" r:id="rId14"/>
    <p:sldId id="1035" r:id="rId15"/>
    <p:sldId id="1034" r:id="rId16"/>
    <p:sldId id="1040" r:id="rId17"/>
    <p:sldId id="794" r:id="rId18"/>
    <p:sldId id="850" r:id="rId19"/>
    <p:sldId id="104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65D1"/>
    <a:srgbClr val="8F45C7"/>
    <a:srgbClr val="295FFF"/>
    <a:srgbClr val="E838BA"/>
    <a:srgbClr val="EF71CE"/>
    <a:srgbClr val="463EDE"/>
    <a:srgbClr val="322ADA"/>
    <a:srgbClr val="FF3300"/>
    <a:srgbClr val="FF505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3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4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ap5kxbij23" TargetMode="External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6785" y="4487592"/>
            <a:ext cx="9615055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000" b="1" dirty="0" err="1" smtClean="0">
                <a:solidFill>
                  <a:schemeClr val="bg1"/>
                </a:solidFill>
              </a:rPr>
              <a:t>Оповідання</a:t>
            </a:r>
            <a:r>
              <a:rPr lang="ru-RU" sz="5000" b="1" dirty="0">
                <a:solidFill>
                  <a:schemeClr val="bg1"/>
                </a:solidFill>
              </a:rPr>
              <a:t> </a:t>
            </a:r>
            <a:r>
              <a:rPr lang="ru-RU" sz="5000" b="1" dirty="0" err="1">
                <a:solidFill>
                  <a:schemeClr val="bg1"/>
                </a:solidFill>
              </a:rPr>
              <a:t>Олександра</a:t>
            </a:r>
            <a:r>
              <a:rPr lang="ru-RU" sz="5000" b="1" dirty="0">
                <a:solidFill>
                  <a:schemeClr val="bg1"/>
                </a:solidFill>
              </a:rPr>
              <a:t> </a:t>
            </a:r>
            <a:r>
              <a:rPr lang="ru-RU" sz="5000" b="1" dirty="0" err="1" smtClean="0">
                <a:solidFill>
                  <a:schemeClr val="bg1"/>
                </a:solidFill>
              </a:rPr>
              <a:t>Мітта</a:t>
            </a:r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000" b="1" dirty="0" smtClean="0">
                <a:solidFill>
                  <a:schemeClr val="bg1"/>
                </a:solidFill>
              </a:rPr>
              <a:t>«</a:t>
            </a:r>
            <a:r>
              <a:rPr lang="ru-RU" sz="5000" b="1" dirty="0">
                <a:solidFill>
                  <a:schemeClr val="bg1"/>
                </a:solidFill>
              </a:rPr>
              <a:t>У гостях і </a:t>
            </a:r>
            <a:r>
              <a:rPr lang="ru-RU" sz="5000" b="1" dirty="0" err="1">
                <a:solidFill>
                  <a:schemeClr val="bg1"/>
                </a:solidFill>
              </a:rPr>
              <a:t>вдома</a:t>
            </a:r>
            <a:r>
              <a:rPr lang="ru-RU" sz="5000" b="1" dirty="0" smtClean="0">
                <a:solidFill>
                  <a:schemeClr val="bg1"/>
                </a:solidFill>
              </a:rPr>
              <a:t>»</a:t>
            </a:r>
            <a:endParaRPr lang="uk-UA" sz="50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2062" t="29817" r="34007" b="9248"/>
          <a:stretch/>
        </p:blipFill>
        <p:spPr>
          <a:xfrm>
            <a:off x="1508760" y="1009854"/>
            <a:ext cx="3130156" cy="316209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08470" y="1009854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96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18062" y="1705959"/>
            <a:ext cx="6529008" cy="41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400" b="1" dirty="0"/>
              <a:t>Як звали </a:t>
            </a:r>
            <a:r>
              <a:rPr lang="ru-RU" sz="2400" b="1" dirty="0" err="1"/>
              <a:t>хлопчиків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Хто</a:t>
            </a:r>
            <a:r>
              <a:rPr lang="ru-RU" sz="2400" b="1" dirty="0"/>
              <a:t> до кого </a:t>
            </a:r>
            <a:r>
              <a:rPr lang="ru-RU" sz="2400" b="1" dirty="0" err="1"/>
              <a:t>прийшов</a:t>
            </a:r>
            <a:r>
              <a:rPr lang="ru-RU" sz="2400" b="1" dirty="0"/>
              <a:t> у </a:t>
            </a:r>
            <a:r>
              <a:rPr lang="ru-RU" sz="2400" b="1" dirty="0" err="1"/>
              <a:t>гості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вів</a:t>
            </a:r>
            <a:r>
              <a:rPr lang="ru-RU" sz="2400" b="1" dirty="0"/>
              <a:t> себе </a:t>
            </a:r>
            <a:r>
              <a:rPr lang="ru-RU" sz="2400" b="1" dirty="0" err="1"/>
              <a:t>Янек</a:t>
            </a:r>
            <a:r>
              <a:rPr lang="ru-RU" sz="2400" b="1" dirty="0"/>
              <a:t> у гостях?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Що</a:t>
            </a:r>
            <a:r>
              <a:rPr lang="ru-RU" sz="2400" b="1" dirty="0"/>
              <a:t> подумала про </a:t>
            </a:r>
            <a:r>
              <a:rPr lang="ru-RU" sz="2400" b="1" dirty="0" err="1"/>
              <a:t>нього</a:t>
            </a:r>
            <a:r>
              <a:rPr lang="ru-RU" sz="2400" b="1" dirty="0"/>
              <a:t> бабуся Стасика?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Чим </a:t>
            </a:r>
            <a:r>
              <a:rPr lang="ru-RU" sz="2400" b="1" dirty="0" err="1"/>
              <a:t>займалися</a:t>
            </a:r>
            <a:r>
              <a:rPr lang="ru-RU" sz="2400" b="1" dirty="0"/>
              <a:t> хлопчики?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вирішили</a:t>
            </a:r>
            <a:r>
              <a:rPr lang="ru-RU" sz="2400" b="1" dirty="0"/>
              <a:t> </a:t>
            </a:r>
            <a:r>
              <a:rPr lang="ru-RU" sz="2400" b="1" dirty="0" err="1"/>
              <a:t>зробити</a:t>
            </a:r>
            <a:r>
              <a:rPr lang="ru-RU" sz="2400" b="1" dirty="0"/>
              <a:t> </a:t>
            </a:r>
            <a:r>
              <a:rPr lang="ru-RU" sz="2400" b="1" dirty="0" err="1"/>
              <a:t>потім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вів</a:t>
            </a:r>
            <a:r>
              <a:rPr lang="ru-RU" sz="2400" b="1" dirty="0"/>
              <a:t> себе </a:t>
            </a:r>
            <a:r>
              <a:rPr lang="ru-RU" sz="2400" b="1" dirty="0" err="1"/>
              <a:t>Янек</a:t>
            </a:r>
            <a:r>
              <a:rPr lang="ru-RU" sz="2400" b="1" dirty="0"/>
              <a:t> </a:t>
            </a:r>
            <a:r>
              <a:rPr lang="ru-RU" sz="2400" b="1" dirty="0" err="1"/>
              <a:t>удома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думаєш</a:t>
            </a:r>
            <a:r>
              <a:rPr lang="ru-RU" sz="2400" b="1" dirty="0" smtClean="0"/>
              <a:t> </a:t>
            </a:r>
            <a:r>
              <a:rPr lang="ru-RU" sz="2400" b="1" dirty="0"/>
              <a:t>про </a:t>
            </a:r>
            <a:r>
              <a:rPr lang="ru-RU" sz="2400" b="1" dirty="0" err="1"/>
              <a:t>поведінку</a:t>
            </a:r>
            <a:r>
              <a:rPr lang="ru-RU" sz="2400" b="1" dirty="0"/>
              <a:t> кожного хлопчика?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Кому з них </a:t>
            </a:r>
            <a:r>
              <a:rPr lang="ru-RU" sz="2400" b="1" dirty="0" err="1" smtClean="0"/>
              <a:t>хочеш</a:t>
            </a:r>
            <a:r>
              <a:rPr lang="ru-RU" sz="2400" b="1" dirty="0" smtClean="0"/>
              <a:t> </a:t>
            </a:r>
            <a:r>
              <a:rPr lang="ru-RU" sz="2400" b="1" dirty="0" err="1"/>
              <a:t>дати</a:t>
            </a:r>
            <a:r>
              <a:rPr lang="ru-RU" sz="2400" b="1" dirty="0"/>
              <a:t> </a:t>
            </a:r>
            <a:r>
              <a:rPr lang="ru-RU" sz="2400" b="1" dirty="0" err="1"/>
              <a:t>пораду</a:t>
            </a:r>
            <a:r>
              <a:rPr lang="ru-RU" sz="2400" b="1" dirty="0"/>
              <a:t>, яку </a:t>
            </a:r>
            <a:r>
              <a:rPr lang="ru-RU" sz="2400" b="1" dirty="0" err="1" smtClean="0"/>
              <a:t>саме</a:t>
            </a:r>
            <a:r>
              <a:rPr lang="ru-RU" sz="2400" b="1" dirty="0" smtClean="0"/>
              <a:t>?</a:t>
            </a:r>
            <a:r>
              <a:rPr lang="ru-RU" sz="2400" dirty="0" smtClean="0"/>
              <a:t> </a:t>
            </a:r>
            <a:endParaRPr lang="uk-UA" sz="2400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705959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уважного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читача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5396" y="494528"/>
            <a:ext cx="8732066" cy="771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="" xmlns:a16="http://schemas.microsoft.com/office/drawing/2014/main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2960" y="430586"/>
            <a:ext cx="10389871" cy="12153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малюнок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r>
              <a:rPr lang="ru-RU" sz="3600" b="1" dirty="0" err="1">
                <a:solidFill>
                  <a:schemeClr val="bg1"/>
                </a:solidFill>
              </a:rPr>
              <a:t>Визнач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хто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із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хлопчиків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Янек</a:t>
            </a:r>
            <a:r>
              <a:rPr lang="ru-RU" sz="3600" b="1" dirty="0">
                <a:solidFill>
                  <a:schemeClr val="bg1"/>
                </a:solidFill>
              </a:rPr>
              <a:t>, а </a:t>
            </a:r>
            <a:r>
              <a:rPr lang="ru-RU" sz="3600" b="1" dirty="0" err="1">
                <a:solidFill>
                  <a:schemeClr val="bg1"/>
                </a:solidFill>
              </a:rPr>
              <a:t>хто</a:t>
            </a:r>
            <a:r>
              <a:rPr lang="ru-RU" sz="3600" b="1" dirty="0">
                <a:solidFill>
                  <a:schemeClr val="bg1"/>
                </a:solidFill>
              </a:rPr>
              <a:t> — </a:t>
            </a:r>
            <a:r>
              <a:rPr lang="ru-RU" sz="3600" b="1" dirty="0" err="1">
                <a:solidFill>
                  <a:schemeClr val="bg1"/>
                </a:solidFill>
              </a:rPr>
              <a:t>Стась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2062" t="29817" r="34007" b="9248"/>
          <a:stretch/>
        </p:blipFill>
        <p:spPr>
          <a:xfrm>
            <a:off x="6206490" y="1855147"/>
            <a:ext cx="4547490" cy="4593894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382435" y="5529420"/>
            <a:ext cx="182405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Стась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95286" y="5529420"/>
            <a:ext cx="143508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err="1" smtClean="0">
                <a:solidFill>
                  <a:schemeClr val="accent2">
                    <a:lumMod val="75000"/>
                  </a:schemeClr>
                </a:solidFill>
              </a:rPr>
              <a:t>Янек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6120" y="1855147"/>
            <a:ext cx="5321775" cy="31565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1. Прочитай ту </a:t>
            </a:r>
            <a:r>
              <a:rPr lang="ru-RU" sz="2800" dirty="0" err="1"/>
              <a:t>частину</a:t>
            </a:r>
            <a:r>
              <a:rPr lang="ru-RU" sz="2800" dirty="0"/>
              <a:t> тексту, яка </a:t>
            </a:r>
            <a:r>
              <a:rPr lang="ru-RU" sz="2800" dirty="0" err="1"/>
              <a:t>відповідає</a:t>
            </a:r>
            <a:r>
              <a:rPr lang="ru-RU" sz="2800" dirty="0"/>
              <a:t> </a:t>
            </a:r>
            <a:r>
              <a:rPr lang="ru-RU" sz="2800" dirty="0" err="1"/>
              <a:t>малюнку</a:t>
            </a:r>
            <a:r>
              <a:rPr lang="ru-RU" sz="2800" dirty="0"/>
              <a:t>.</a:t>
            </a:r>
          </a:p>
          <a:p>
            <a:r>
              <a:rPr lang="ru-RU" sz="2800" dirty="0"/>
              <a:t>2. Прочитай, як </a:t>
            </a:r>
            <a:r>
              <a:rPr lang="ru-RU" sz="2800" dirty="0" err="1"/>
              <a:t>вів</a:t>
            </a:r>
            <a:r>
              <a:rPr lang="ru-RU" sz="2800" dirty="0"/>
              <a:t> себе </a:t>
            </a:r>
            <a:r>
              <a:rPr lang="ru-RU" sz="2800" dirty="0" err="1"/>
              <a:t>Янек</a:t>
            </a:r>
            <a:r>
              <a:rPr lang="ru-RU" sz="2800" dirty="0"/>
              <a:t> у гостях.</a:t>
            </a:r>
          </a:p>
          <a:p>
            <a:r>
              <a:rPr lang="ru-RU" sz="2800" dirty="0"/>
              <a:t>3. Як </a:t>
            </a:r>
            <a:r>
              <a:rPr lang="ru-RU" sz="2800" dirty="0" err="1"/>
              <a:t>думаєш</a:t>
            </a:r>
            <a:r>
              <a:rPr lang="ru-RU" sz="2800" dirty="0"/>
              <a:t>, </a:t>
            </a:r>
            <a:r>
              <a:rPr lang="ru-RU" sz="2800" dirty="0" err="1"/>
              <a:t>чому</a:t>
            </a:r>
            <a:r>
              <a:rPr lang="ru-RU" sz="2800" dirty="0"/>
              <a:t> </a:t>
            </a:r>
            <a:r>
              <a:rPr lang="ru-RU" sz="2800" dirty="0" err="1"/>
              <a:t>Янек</a:t>
            </a:r>
            <a:r>
              <a:rPr lang="ru-RU" sz="2800" dirty="0"/>
              <a:t> </a:t>
            </a:r>
            <a:r>
              <a:rPr lang="ru-RU" sz="2800" dirty="0" err="1"/>
              <a:t>по-різному</a:t>
            </a:r>
            <a:r>
              <a:rPr lang="ru-RU" sz="2800" dirty="0"/>
              <a:t> </a:t>
            </a:r>
            <a:r>
              <a:rPr lang="ru-RU" sz="2800" dirty="0" err="1"/>
              <a:t>поводився</a:t>
            </a:r>
            <a:r>
              <a:rPr lang="ru-RU" sz="2800" dirty="0"/>
              <a:t>  у гостях і </a:t>
            </a:r>
            <a:r>
              <a:rPr lang="ru-RU" sz="2800" dirty="0" err="1"/>
              <a:t>вдома</a:t>
            </a:r>
            <a:r>
              <a:rPr lang="ru-RU" sz="2800" dirty="0" smtClean="0"/>
              <a:t>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14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24884" y="405926"/>
            <a:ext cx="8732066" cy="9199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Читаємо </a:t>
            </a:r>
            <a:r>
              <a:rPr lang="ru-RU" sz="4000" b="1" dirty="0" err="1">
                <a:solidFill>
                  <a:schemeClr val="bg1"/>
                </a:solidFill>
              </a:rPr>
              <a:t>швидко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2373" y="3156802"/>
            <a:ext cx="2472130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30724" y="1674802"/>
            <a:ext cx="232535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Янек</a:t>
            </a: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330723" y="2375318"/>
            <a:ext cx="2325359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Стась 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30725" y="3092122"/>
            <a:ext cx="232535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гості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330724" y="3792638"/>
            <a:ext cx="232535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пальто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330723" y="4558448"/>
            <a:ext cx="2325359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бабуся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7190402" y="1674802"/>
            <a:ext cx="301882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товариш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7190401" y="2375318"/>
            <a:ext cx="301882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акуратний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190401" y="3092122"/>
            <a:ext cx="301882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хлопці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7190400" y="3792638"/>
            <a:ext cx="3018829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44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удома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190401" y="4558448"/>
            <a:ext cx="301882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шапка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16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1076" y="537573"/>
            <a:ext cx="8732066" cy="918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«</a:t>
            </a:r>
            <a:r>
              <a:rPr lang="ru-RU" sz="4000" b="1" dirty="0" err="1" smtClean="0">
                <a:solidFill>
                  <a:schemeClr val="bg1"/>
                </a:solidFill>
              </a:rPr>
              <a:t>Продовж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80" y="1730245"/>
            <a:ext cx="2052439" cy="33103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97595" y="1616422"/>
            <a:ext cx="5640415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Прийшов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Янек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до…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Зачесав волосся…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Бачиш, Стасю, який твій…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Посиділи хлопці,…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Удома кинув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Янек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пальто…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Повісь моє пальто…</a:t>
            </a:r>
          </a:p>
        </p:txBody>
      </p:sp>
    </p:spTree>
    <p:extLst>
      <p:ext uri="{BB962C8B-B14F-4D97-AF65-F5344CB8AC3E}">
        <p14:creationId xmlns:p14="http://schemas.microsoft.com/office/powerpoint/2010/main" val="8176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29114"/>
            <a:ext cx="8732066" cy="7968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«Так чи ні?»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15" y="1419052"/>
            <a:ext cx="2192975" cy="353705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8"/>
          <a:stretch/>
        </p:blipFill>
        <p:spPr>
          <a:xfrm>
            <a:off x="1940891" y="5035413"/>
            <a:ext cx="7065836" cy="15406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71175" y="5676900"/>
            <a:ext cx="7527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/>
              <a:t>ні</a:t>
            </a:r>
            <a:endParaRPr lang="ru-RU" sz="45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98229" y="5676900"/>
            <a:ext cx="10598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/>
              <a:t>так</a:t>
            </a:r>
            <a:endParaRPr lang="ru-RU" sz="45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90992" y="1419052"/>
            <a:ext cx="7715735" cy="35394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Спочатку хлопці прийшли в гості до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повісив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пальто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у шафу.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сказав бабусі Стася «Добрий день!».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Бабуся похвалила гостя.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Хлопці подивилися мультики.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Потім хлопці прийшли додому до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акуратно поклав свої речі до шафи.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Попросив бабусю розвісити його речі.</a:t>
            </a:r>
          </a:p>
        </p:txBody>
      </p:sp>
    </p:spTree>
    <p:extLst>
      <p:ext uri="{BB962C8B-B14F-4D97-AF65-F5344CB8AC3E}">
        <p14:creationId xmlns:p14="http://schemas.microsoft.com/office/powerpoint/2010/main" val="13862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29363" y="560045"/>
            <a:ext cx="6941583" cy="10515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леточка тетрадная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3072" r="14480" b="73479"/>
          <a:stretch/>
        </p:blipFill>
        <p:spPr bwMode="auto">
          <a:xfrm>
            <a:off x="929363" y="3553048"/>
            <a:ext cx="9656274" cy="212837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23" name="TextBox 22"/>
          <p:cNvSpPr txBox="1"/>
          <p:nvPr/>
        </p:nvSpPr>
        <p:spPr>
          <a:xfrm>
            <a:off x="1297078" y="3616709"/>
            <a:ext cx="235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rgbClr val="002060"/>
                </a:solidFill>
              </a:rPr>
              <a:t>Ганнуся,</a:t>
            </a:r>
            <a:endParaRPr lang="uk-UA" sz="48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17184" y="3648811"/>
            <a:ext cx="18482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Ілько, 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8709" y="3648811"/>
            <a:ext cx="1702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Стась,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4740" y="3662876"/>
            <a:ext cx="24005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Марічка,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8529" y="3401673"/>
            <a:ext cx="157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=  –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349" y="1641415"/>
            <a:ext cx="656160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Прочитай слова. Що вони позначають? Надрукуй </a:t>
            </a:r>
            <a:r>
              <a:rPr lang="ru-RU" sz="2400" b="1" dirty="0" err="1" smtClean="0">
                <a:solidFill>
                  <a:schemeClr val="bg1"/>
                </a:solidFill>
              </a:rPr>
              <a:t>імена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за абеткою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7794" y="4723867"/>
            <a:ext cx="718589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звукові схеми слів,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 яких різна кількість звуків і букв. Поясни, чому.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3081" y="2531783"/>
            <a:ext cx="133184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FF0000"/>
                </a:solidFill>
              </a:rPr>
              <a:t>Я</a:t>
            </a:r>
            <a:r>
              <a:rPr lang="uk-UA" sz="3200" b="1" dirty="0" err="1" smtClean="0">
                <a:solidFill>
                  <a:schemeClr val="bg1"/>
                </a:solidFill>
              </a:rPr>
              <a:t>нек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0139" y="2531783"/>
            <a:ext cx="185357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М</a:t>
            </a:r>
            <a:r>
              <a:rPr lang="uk-UA" sz="3200" b="1" dirty="0" smtClean="0">
                <a:solidFill>
                  <a:schemeClr val="bg1"/>
                </a:solidFill>
              </a:rPr>
              <a:t>арічка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5033" y="4331452"/>
            <a:ext cx="18306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err="1" smtClean="0">
                <a:solidFill>
                  <a:srgbClr val="002060"/>
                </a:solidFill>
              </a:rPr>
              <a:t>Янек</a:t>
            </a:r>
            <a:r>
              <a:rPr lang="uk-UA" sz="4500" dirty="0" smtClean="0">
                <a:solidFill>
                  <a:srgbClr val="002060"/>
                </a:solidFill>
              </a:rPr>
              <a:t>. 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825" y="2527984"/>
            <a:ext cx="128467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С</a:t>
            </a:r>
            <a:r>
              <a:rPr lang="uk-UA" sz="3200" b="1" dirty="0" smtClean="0">
                <a:solidFill>
                  <a:schemeClr val="bg1"/>
                </a:solidFill>
              </a:rPr>
              <a:t>тась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0584" y="2527983"/>
            <a:ext cx="185502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Г</a:t>
            </a:r>
            <a:r>
              <a:rPr lang="uk-UA" sz="3200" b="1" dirty="0" smtClean="0">
                <a:solidFill>
                  <a:schemeClr val="bg1"/>
                </a:solidFill>
              </a:rPr>
              <a:t>аннуся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53719" y="2531783"/>
            <a:ext cx="1310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bg1"/>
                </a:solidFill>
              </a:rPr>
              <a:t>лько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26383" y="3336634"/>
            <a:ext cx="1426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=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/>
          <a:srcRect l="7425" t="1504" r="9826" b="9043"/>
          <a:stretch/>
        </p:blipFill>
        <p:spPr>
          <a:xfrm>
            <a:off x="8260752" y="269429"/>
            <a:ext cx="3636044" cy="319033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376854" y="3324321"/>
            <a:ext cx="212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–: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=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8522" y="4071430"/>
            <a:ext cx="1708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=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–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2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14" grpId="0"/>
      <p:bldP spid="15" grpId="0"/>
      <p:bldP spid="12" grpId="0" animBg="1"/>
      <p:bldP spid="21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6126" y="606392"/>
            <a:ext cx="8755124" cy="10738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581" y="1945290"/>
            <a:ext cx="5077326" cy="2400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що читали на уроці?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твою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думку,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автори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вірша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оповідання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написали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твори.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07564"/>
            <a:ext cx="8811364" cy="932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0407" y="2194248"/>
            <a:ext cx="1214535" cy="12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4440" y="494529"/>
            <a:ext cx="9624060" cy="12314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Вибери емоцію, що відповідає твоєму настрою в кінці уроку.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Емоції Головоломка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147887"/>
            <a:ext cx="1790700" cy="2562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11" name="TextBox 10"/>
          <p:cNvSpPr txBox="1"/>
          <p:nvPr/>
        </p:nvSpPr>
        <p:spPr>
          <a:xfrm>
            <a:off x="3200400" y="5229224"/>
            <a:ext cx="1703836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страх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8079" y="5229224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огида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225" y="5229223"/>
            <a:ext cx="142106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сум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3415" y="5229224"/>
            <a:ext cx="1473215" cy="584775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гнів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5114" y="5229224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радість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артинки до тестів\Емоції Головоломка\Joy_New_Ren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543" y="2147888"/>
            <a:ext cx="1238868" cy="26198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52" name="Picture 4" descr="D:\Картинки до тестів\Емоції Головоломка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62" y="2147888"/>
            <a:ext cx="1394841" cy="2490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53" name="Picture 5" descr="D:\Картинки до тестів\Емоції Головоломка\images 1 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147888"/>
            <a:ext cx="1885950" cy="24193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54" name="Picture 6" descr="D:\Картинки до тестів\Емоції Головоломка\Disgust_Fullbody_Ren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54" y="2119098"/>
            <a:ext cx="1773064" cy="261980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2920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1106" y="494528"/>
            <a:ext cx="8732066" cy="8551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7571" y="1526245"/>
            <a:ext cx="6001078" cy="235756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Уже дзвінок нам дав сигнал: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Працювати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час настав.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Тож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і ми часу не гаймо 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Роботу швидше починаймо.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1562751"/>
            <a:ext cx="4184724" cy="46421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01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4440" y="494529"/>
            <a:ext cx="9624060" cy="9685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Очікування від уроку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Емоції Головоломка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41" y="2470303"/>
            <a:ext cx="1740774" cy="24907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321926" y="5202492"/>
            <a:ext cx="1557073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страх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5065" y="5229224"/>
            <a:ext cx="168574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огида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8616" y="5229224"/>
            <a:ext cx="180030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сум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3415" y="5229224"/>
            <a:ext cx="1752600" cy="584775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гнів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29245" y="5202493"/>
            <a:ext cx="147321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радість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артинки до тестів\Емоції Головоломка\Joy_New_Ren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78" y="2508088"/>
            <a:ext cx="1104951" cy="24907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2" name="Picture 4" descr="D:\Картинки до тестів\Емоції Головоломка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43" y="2470302"/>
            <a:ext cx="1394841" cy="2490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3" name="Picture 5" descr="D:\Картинки до тестів\Емоції Головоломка\images 1 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6" y="2508089"/>
            <a:ext cx="1941637" cy="2490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4" name="Picture 6" descr="D:\Картинки до тестів\Емоції Головоломка\Disgust_Fullbody_Ren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64" y="2470304"/>
            <a:ext cx="1685748" cy="2490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748790" y="1517778"/>
            <a:ext cx="8515350" cy="83680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персонажів мультфільму «Головоломка».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Вибери емоцію, з якою ти очікуєш урок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8D680240-E512-40DB-986F-C31A2046D1DC}"/>
              </a:ext>
            </a:extLst>
          </p:cNvPr>
          <p:cNvSpPr/>
          <p:nvPr/>
        </p:nvSpPr>
        <p:spPr>
          <a:xfrm>
            <a:off x="1641096" y="494528"/>
            <a:ext cx="8732066" cy="8636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>
                <a:solidFill>
                  <a:schemeClr val="bg1"/>
                </a:solidFill>
              </a:rPr>
              <a:t>Робота з чистомовкою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21D1848A-2991-4EFE-90F4-610D3A1160E8}"/>
              </a:ext>
            </a:extLst>
          </p:cNvPr>
          <p:cNvSpPr/>
          <p:nvPr/>
        </p:nvSpPr>
        <p:spPr>
          <a:xfrm>
            <a:off x="5229662" y="1539724"/>
            <a:ext cx="5143500" cy="4869418"/>
          </a:xfrm>
          <a:prstGeom prst="roundRect">
            <a:avLst/>
          </a:prstGeom>
          <a:solidFill>
            <a:srgbClr val="A365D1"/>
          </a:solidFill>
          <a:ln w="381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зараз з буквою «Р» один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Перерахую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всіх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тварин</a:t>
            </a:r>
            <a:r>
              <a:rPr lang="ru-RU" sz="2800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Риба</a:t>
            </a:r>
            <a:r>
              <a:rPr lang="ru-RU" sz="2800" b="1" dirty="0">
                <a:solidFill>
                  <a:schemeClr val="bg1"/>
                </a:solidFill>
              </a:rPr>
              <a:t>, тигр, верблюд, </a:t>
            </a:r>
            <a:r>
              <a:rPr lang="ru-RU" sz="2800" b="1" smtClean="0">
                <a:solidFill>
                  <a:schemeClr val="bg1"/>
                </a:solidFill>
              </a:rPr>
              <a:t>борсук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Рак з клешнями </a:t>
            </a:r>
            <a:r>
              <a:rPr lang="ru-RU" sz="2800" b="1" dirty="0" err="1">
                <a:solidFill>
                  <a:schemeClr val="bg1"/>
                </a:solidFill>
              </a:rPr>
              <a:t>замість</a:t>
            </a:r>
            <a:r>
              <a:rPr lang="ru-RU" sz="2800" b="1" dirty="0">
                <a:solidFill>
                  <a:schemeClr val="bg1"/>
                </a:solidFill>
              </a:rPr>
              <a:t> рук,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Рись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рисак</a:t>
            </a:r>
            <a:r>
              <a:rPr lang="ru-RU" sz="2800" b="1" dirty="0">
                <a:solidFill>
                  <a:schemeClr val="bg1"/>
                </a:solidFill>
              </a:rPr>
              <a:t> і кенгуру,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Кріт</a:t>
            </a:r>
            <a:r>
              <a:rPr lang="ru-RU" sz="2800" b="1" dirty="0">
                <a:solidFill>
                  <a:schemeClr val="bg1"/>
                </a:solidFill>
              </a:rPr>
              <a:t> до себе </a:t>
            </a:r>
            <a:r>
              <a:rPr lang="ru-RU" sz="2800" b="1" dirty="0" err="1">
                <a:solidFill>
                  <a:schemeClr val="bg1"/>
                </a:solidFill>
              </a:rPr>
              <a:t>ліз</a:t>
            </a:r>
            <a:r>
              <a:rPr lang="ru-RU" sz="2800" b="1" dirty="0">
                <a:solidFill>
                  <a:schemeClr val="bg1"/>
                </a:solidFill>
              </a:rPr>
              <a:t> в нору,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Нерпа і жирафа </a:t>
            </a:r>
            <a:r>
              <a:rPr lang="ru-RU" sz="2800" b="1" dirty="0" err="1">
                <a:solidFill>
                  <a:schemeClr val="bg1"/>
                </a:solidFill>
              </a:rPr>
              <a:t>гарна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Зебра, морж, корова, </a:t>
            </a:r>
            <a:r>
              <a:rPr lang="ru-RU" sz="2800" b="1" dirty="0" err="1">
                <a:solidFill>
                  <a:schemeClr val="bg1"/>
                </a:solidFill>
              </a:rPr>
              <a:t>сарна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Ще</a:t>
            </a:r>
            <a:r>
              <a:rPr lang="ru-RU" sz="2800" b="1" dirty="0">
                <a:solidFill>
                  <a:schemeClr val="bg1"/>
                </a:solidFill>
              </a:rPr>
              <a:t> черепаха, </a:t>
            </a:r>
            <a:r>
              <a:rPr lang="ru-RU" sz="2800" b="1" dirty="0" err="1">
                <a:solidFill>
                  <a:schemeClr val="bg1"/>
                </a:solidFill>
              </a:rPr>
              <a:t>носоріг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Більш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пригадати</a:t>
            </a:r>
            <a:r>
              <a:rPr lang="ru-RU" sz="2800" b="1" dirty="0">
                <a:solidFill>
                  <a:schemeClr val="bg1"/>
                </a:solidFill>
              </a:rPr>
              <a:t> я не </a:t>
            </a:r>
            <a:r>
              <a:rPr lang="ru-RU" sz="2800" b="1" dirty="0" err="1">
                <a:solidFill>
                  <a:schemeClr val="bg1"/>
                </a:solidFill>
              </a:rPr>
              <a:t>зміг</a:t>
            </a:r>
            <a:r>
              <a:rPr lang="ru-RU" sz="2800" b="1" dirty="0">
                <a:solidFill>
                  <a:schemeClr val="bg1"/>
                </a:solidFill>
              </a:rPr>
              <a:t>!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B8C589C-4278-4D18-8FF1-1C90B44A0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/>
          <a:stretch/>
        </p:blipFill>
        <p:spPr>
          <a:xfrm>
            <a:off x="1503936" y="1539724"/>
            <a:ext cx="3296043" cy="450635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31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7" y="536323"/>
            <a:ext cx="8732066" cy="920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швидко склади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9" y="1537467"/>
            <a:ext cx="2461976" cy="4372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15DCB98-EF95-4800-82C8-EEC2A5136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08" y="1537467"/>
            <a:ext cx="8681055" cy="488309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900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84" y="1657350"/>
            <a:ext cx="2599814" cy="4617720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E667538E-BD7C-4A66-A224-45A82EF35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678370"/>
              </p:ext>
            </p:extLst>
          </p:nvPr>
        </p:nvGraphicFramePr>
        <p:xfrm>
          <a:off x="3228747" y="1606761"/>
          <a:ext cx="812800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="" xmlns:a16="http://schemas.microsoft.com/office/drawing/2014/main" val="3536904220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681461276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2506917671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2755944449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2297746572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540954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ска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chemeClr val="bg1"/>
                          </a:solidFill>
                        </a:rPr>
                        <a:t>бро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тру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пкі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вне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сне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057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здо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при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FF00"/>
                          </a:solidFill>
                        </a:rPr>
                        <a:t>смі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295FFF"/>
                          </a:solidFill>
                        </a:rPr>
                        <a:t>тру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000000"/>
                          </a:solidFill>
                        </a:rPr>
                        <a:t>сто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вки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61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сті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бла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FF00"/>
                          </a:solidFill>
                        </a:rPr>
                        <a:t>вно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вки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ква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кра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4931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0000"/>
                          </a:solidFill>
                        </a:rPr>
                        <a:t>тру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сні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при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чка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тку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сту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3705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зна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жде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зва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нко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000000"/>
                          </a:solidFill>
                        </a:rPr>
                        <a:t>три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пкі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897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сне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chemeClr val="bg1"/>
                          </a:solidFill>
                        </a:rPr>
                        <a:t>кру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FF00"/>
                          </a:solidFill>
                        </a:rPr>
                        <a:t>бре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зне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нкі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ско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090469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33067" y="536323"/>
            <a:ext cx="8732066" cy="920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швидко склади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3146" y="2079532"/>
            <a:ext cx="5563388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удосконалимо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виразного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тексту,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відповідатимемо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змістом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прочитаного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Побудуємо звукові схеми, поділимо слова на склади.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4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3010" y="451473"/>
            <a:ext cx="9989819" cy="12058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Починаємо з </a:t>
            </a:r>
            <a:r>
              <a:rPr lang="ru-RU" sz="3600" b="1" dirty="0" err="1">
                <a:solidFill>
                  <a:schemeClr val="bg1"/>
                </a:solidFill>
              </a:rPr>
              <a:t>розминки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вірш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Щебетунчика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31799" y="1837682"/>
            <a:ext cx="6449362" cy="329730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Добрий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Він на вулиці хлопчик приємний: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і малих захищає, і чемний.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А як прийде додому — сестричку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він щоразу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тягà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за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косичку.</a:t>
            </a:r>
          </a:p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Йосип </a:t>
            </a:r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</a:rPr>
              <a:t>Курлат</a:t>
            </a:r>
            <a:endParaRPr lang="uk-UA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55575" y="2009132"/>
            <a:ext cx="2591435" cy="3125858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47010" y="5314908"/>
            <a:ext cx="5782344" cy="10798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Про </a:t>
            </a:r>
            <a:r>
              <a:rPr lang="ru-RU" sz="2400" b="1" dirty="0" err="1"/>
              <a:t>що</a:t>
            </a:r>
            <a:r>
              <a:rPr lang="ru-RU" sz="2400" b="1" dirty="0"/>
              <a:t>, на </a:t>
            </a:r>
            <a:r>
              <a:rPr lang="ru-RU" sz="2400" b="1" dirty="0" smtClean="0"/>
              <a:t>твою </a:t>
            </a:r>
            <a:r>
              <a:rPr lang="ru-RU" sz="2400" b="1" dirty="0"/>
              <a:t>думку, </a:t>
            </a:r>
            <a:r>
              <a:rPr lang="ru-RU" sz="2400" b="1" dirty="0" err="1"/>
              <a:t>йтиметься</a:t>
            </a:r>
            <a:r>
              <a:rPr lang="ru-RU" sz="2400" b="1" dirty="0"/>
              <a:t> в </a:t>
            </a:r>
            <a:r>
              <a:rPr lang="ru-RU" sz="2400" b="1" dirty="0" err="1"/>
              <a:t>наступному</a:t>
            </a:r>
            <a:r>
              <a:rPr lang="ru-RU" sz="2400" b="1" dirty="0"/>
              <a:t> </a:t>
            </a:r>
            <a:r>
              <a:rPr lang="ru-RU" sz="2400" b="1" dirty="0" err="1"/>
              <a:t>тексті</a:t>
            </a:r>
            <a:r>
              <a:rPr lang="ru-RU" sz="2400" b="1" dirty="0"/>
              <a:t>?</a:t>
            </a:r>
          </a:p>
        </p:txBody>
      </p:sp>
      <p:pic>
        <p:nvPicPr>
          <p:cNvPr id="1026" name="Picture 2" descr="D:\Картинки до тестів\Людина\Хлопець тягне за кос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1" y="3912575"/>
            <a:ext cx="2804666" cy="28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7714" y="280618"/>
            <a:ext cx="8732066" cy="7252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7050" y="1035615"/>
            <a:ext cx="10847070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У гостях і вдома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Прийшов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до Стася в гості. Пальто повісив на вішалку. Витер черевики об підстилку. Зачесав волосся перед дзеркалом. Сказав бабусі: «Добрий день!» — і пішов у кімнату до товариша.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Бачиш, Стасю, який твій товариш акуратний і ввічливий, — сказала бабуся.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Посиділи хлопці, подивилися книжки. Потім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запросив: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Ходімо тепер до мене.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Прийшли вони до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. Удома кинув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Янек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пальто в один куток, шапку — в інший і гукає до бабусі:— Бабуню, то я зі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Стасем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. Повісь  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моє пальто і шапку!</a:t>
            </a:r>
          </a:p>
          <a:p>
            <a:pPr algn="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Олександр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Мітта</a:t>
            </a:r>
            <a:endParaRPr lang="uk-UA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53835</TotalTime>
  <Words>718</Words>
  <Application>Microsoft Office PowerPoint</Application>
  <PresentationFormat>Произвольный</PresentationFormat>
  <Paragraphs>175</Paragraphs>
  <Slides>19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3491</cp:revision>
  <dcterms:created xsi:type="dcterms:W3CDTF">2018-01-05T16:38:53Z</dcterms:created>
  <dcterms:modified xsi:type="dcterms:W3CDTF">2024-03-27T21:13:41Z</dcterms:modified>
</cp:coreProperties>
</file>