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2" r:id="rId3"/>
    <p:sldId id="335" r:id="rId4"/>
    <p:sldId id="323" r:id="rId5"/>
    <p:sldId id="324" r:id="rId6"/>
    <p:sldId id="302" r:id="rId7"/>
    <p:sldId id="331" r:id="rId8"/>
    <p:sldId id="325" r:id="rId9"/>
    <p:sldId id="327" r:id="rId10"/>
    <p:sldId id="328" r:id="rId11"/>
    <p:sldId id="336" r:id="rId12"/>
    <p:sldId id="329" r:id="rId13"/>
    <p:sldId id="330" r:id="rId14"/>
    <p:sldId id="307" r:id="rId15"/>
    <p:sldId id="315" r:id="rId16"/>
    <p:sldId id="332" r:id="rId17"/>
    <p:sldId id="319" r:id="rId18"/>
    <p:sldId id="334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7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9062" y="4320747"/>
            <a:ext cx="9137140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Які взаємозв’язки </a:t>
            </a:r>
            <a:endParaRPr lang="uk-UA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існують у </a:t>
            </a:r>
            <a:r>
              <a:rPr lang="uk-UA" sz="5400" b="1" dirty="0">
                <a:solidFill>
                  <a:schemeClr val="bg1"/>
                </a:solidFill>
              </a:rPr>
              <a:t>природі</a:t>
            </a:r>
            <a:r>
              <a:rPr lang="uk-UA" sz="5400" b="1" dirty="0" smtClean="0">
                <a:solidFill>
                  <a:schemeClr val="bg1"/>
                </a:solidFill>
              </a:rPr>
              <a:t>?</a:t>
            </a:r>
            <a:endParaRPr lang="uk-UA" sz="5400" b="1" dirty="0">
              <a:solidFill>
                <a:schemeClr val="bg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9710438">
            <a:off x="2666328" y="1655617"/>
            <a:ext cx="562993" cy="218920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0" b="94000" l="0" r="9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31" y="1982898"/>
            <a:ext cx="1339501" cy="1339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5" b="986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66" y="2567863"/>
            <a:ext cx="1790233" cy="1371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" y="918022"/>
            <a:ext cx="1902176" cy="2607940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1307287">
            <a:off x="4238503" y="1647052"/>
            <a:ext cx="704755" cy="236049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211042">
            <a:off x="4153052" y="2985532"/>
            <a:ext cx="737678" cy="271463"/>
          </a:xfrm>
          <a:prstGeom prst="rightArrow">
            <a:avLst/>
          </a:prstGeom>
          <a:solidFill>
            <a:srgbClr val="C0000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" b="99200" l="1572" r="100000">
                        <a14:foregroundMark x1="63836" y1="17200" x2="69182" y2="9800"/>
                        <a14:foregroundMark x1="76730" y1="16000" x2="76730" y2="8600"/>
                        <a14:foregroundMark x1="52201" y1="51000" x2="52201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3" y="520276"/>
            <a:ext cx="1186525" cy="18656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47086" y="1217462"/>
            <a:ext cx="37991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96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9314" y="473347"/>
            <a:ext cx="9028776" cy="832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Досліди. Хто </a:t>
            </a:r>
            <a:r>
              <a:rPr lang="uk-UA" sz="4000" b="1" dirty="0">
                <a:solidFill>
                  <a:schemeClr val="bg1"/>
                </a:solidFill>
              </a:rPr>
              <a:t>кому допомагає?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r="1332"/>
          <a:stretch/>
        </p:blipFill>
        <p:spPr>
          <a:xfrm>
            <a:off x="1589314" y="1468797"/>
            <a:ext cx="3194229" cy="25335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38054" y="1470459"/>
            <a:ext cx="5480035" cy="10441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Сойка «</a:t>
            </a:r>
            <a:r>
              <a:rPr lang="ru-RU" sz="2400" b="1" dirty="0" err="1"/>
              <a:t>сіє</a:t>
            </a:r>
            <a:r>
              <a:rPr lang="ru-RU" sz="2400" b="1" dirty="0"/>
              <a:t>» дубки.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Дуб </a:t>
            </a:r>
            <a:r>
              <a:rPr lang="ru-RU" sz="2400" b="1" dirty="0"/>
              <a:t>— </a:t>
            </a:r>
            <a:r>
              <a:rPr lang="ru-RU" sz="2400" b="1" dirty="0" err="1"/>
              <a:t>найцінніше</a:t>
            </a:r>
            <a:r>
              <a:rPr lang="ru-RU" sz="2400" b="1" dirty="0"/>
              <a:t> дерево наших </a:t>
            </a:r>
            <a:r>
              <a:rPr lang="ru-RU" sz="2400" b="1" dirty="0" err="1"/>
              <a:t>лісів</a:t>
            </a:r>
            <a:r>
              <a:rPr lang="ru-RU" sz="2400" b="1" dirty="0" smtClean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Росток дуба из желудя (89 фото) 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r="30459"/>
          <a:stretch/>
        </p:blipFill>
        <p:spPr bwMode="auto">
          <a:xfrm>
            <a:off x="2056146" y="3750852"/>
            <a:ext cx="2260563" cy="25207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38055" y="2646241"/>
            <a:ext cx="5480035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Коли </a:t>
            </a:r>
            <a:r>
              <a:rPr lang="ru-RU" sz="2400" dirty="0" err="1"/>
              <a:t>дозрівають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, сойка </a:t>
            </a:r>
            <a:r>
              <a:rPr lang="ru-RU" sz="2400" dirty="0" err="1"/>
              <a:t>запасає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на зиму. Набравши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повний</a:t>
            </a:r>
            <a:r>
              <a:rPr lang="ru-RU" sz="2400" dirty="0"/>
              <a:t> </a:t>
            </a:r>
            <a:r>
              <a:rPr lang="ru-RU" sz="2400" dirty="0" err="1"/>
              <a:t>дзьоб</a:t>
            </a:r>
            <a:r>
              <a:rPr lang="ru-RU" sz="2400" dirty="0"/>
              <a:t>, вона </a:t>
            </a:r>
            <a:r>
              <a:rPr lang="ru-RU" sz="2400" dirty="0" err="1"/>
              <a:t>відлітає</a:t>
            </a:r>
            <a:r>
              <a:rPr lang="ru-RU" sz="2400" dirty="0"/>
              <a:t> </a:t>
            </a:r>
            <a:r>
              <a:rPr lang="ru-RU" sz="2400" dirty="0" err="1"/>
              <a:t>подалі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дуба і </a:t>
            </a:r>
            <a:r>
              <a:rPr lang="ru-RU" sz="2400" dirty="0" err="1"/>
              <a:t>ховає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мох, опале </a:t>
            </a:r>
            <a:r>
              <a:rPr lang="ru-RU" sz="2400" dirty="0" err="1"/>
              <a:t>листя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хвою. </a:t>
            </a:r>
            <a:r>
              <a:rPr lang="ru-RU" sz="2400" dirty="0" err="1"/>
              <a:t>Взимку</a:t>
            </a:r>
            <a:r>
              <a:rPr lang="ru-RU" sz="2400" dirty="0"/>
              <a:t> сойка </a:t>
            </a:r>
            <a:r>
              <a:rPr lang="ru-RU" sz="2400" dirty="0" err="1"/>
              <a:t>викопує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з-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снігу</a:t>
            </a:r>
            <a:r>
              <a:rPr lang="ru-RU" sz="2400" dirty="0"/>
              <a:t> і </a:t>
            </a:r>
            <a:r>
              <a:rPr lang="ru-RU" sz="2400" dirty="0" err="1"/>
              <a:t>споживає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. Але про </a:t>
            </a:r>
            <a:r>
              <a:rPr lang="ru-RU" sz="2400" dirty="0" err="1"/>
              <a:t>деякі</a:t>
            </a:r>
            <a:r>
              <a:rPr lang="ru-RU" sz="2400" dirty="0"/>
              <a:t> </a:t>
            </a:r>
            <a:r>
              <a:rPr lang="ru-RU" sz="2400" dirty="0" err="1"/>
              <a:t>сховища</a:t>
            </a:r>
            <a:r>
              <a:rPr lang="ru-RU" sz="2400" dirty="0"/>
              <a:t> вона </a:t>
            </a:r>
            <a:r>
              <a:rPr lang="ru-RU" sz="2400" dirty="0" err="1"/>
              <a:t>забуває</a:t>
            </a:r>
            <a:r>
              <a:rPr lang="ru-RU" sz="2400" dirty="0"/>
              <a:t>. </a:t>
            </a:r>
            <a:r>
              <a:rPr lang="ru-RU" sz="2400" dirty="0" err="1"/>
              <a:t>Жолуді</a:t>
            </a:r>
            <a:r>
              <a:rPr lang="ru-RU" sz="2400" dirty="0"/>
              <a:t> лежать там до </a:t>
            </a:r>
            <a:r>
              <a:rPr lang="ru-RU" sz="2400" dirty="0" err="1"/>
              <a:t>весни</a:t>
            </a:r>
            <a:r>
              <a:rPr lang="ru-RU" sz="2400" dirty="0"/>
              <a:t>, а </a:t>
            </a:r>
            <a:r>
              <a:rPr lang="ru-RU" sz="2400" dirty="0" err="1"/>
              <a:t>потім</a:t>
            </a:r>
            <a:r>
              <a:rPr lang="ru-RU" sz="2400" dirty="0"/>
              <a:t> з них </a:t>
            </a:r>
            <a:r>
              <a:rPr lang="ru-RU" sz="2400" dirty="0" err="1"/>
              <a:t>виростають</a:t>
            </a:r>
            <a:r>
              <a:rPr lang="ru-RU" sz="2400" dirty="0"/>
              <a:t> </a:t>
            </a:r>
            <a:r>
              <a:rPr lang="ru-RU" sz="2400" dirty="0" err="1"/>
              <a:t>молоді</a:t>
            </a:r>
            <a:r>
              <a:rPr lang="ru-RU" sz="2400" dirty="0"/>
              <a:t> </a:t>
            </a:r>
            <a:r>
              <a:rPr lang="ru-RU" sz="2400" dirty="0" smtClean="0"/>
              <a:t>дубки.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292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8429" y="473347"/>
            <a:ext cx="9039661" cy="832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Досліди. Хто </a:t>
            </a:r>
            <a:r>
              <a:rPr lang="uk-UA" sz="4000" b="1" dirty="0">
                <a:solidFill>
                  <a:schemeClr val="bg1"/>
                </a:solidFill>
              </a:rPr>
              <a:t>кому допомагає?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8429" y="1488124"/>
            <a:ext cx="490875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Білка</a:t>
            </a:r>
            <a:r>
              <a:rPr lang="ru-RU" sz="2400" b="1" dirty="0"/>
              <a:t> «садить» </a:t>
            </a:r>
            <a:r>
              <a:rPr lang="ru-RU" sz="2400" b="1" dirty="0" err="1"/>
              <a:t>ліщину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Гарний</a:t>
            </a:r>
            <a:r>
              <a:rPr lang="ru-RU" sz="2400" b="1" dirty="0" smtClean="0"/>
              <a:t> </a:t>
            </a:r>
            <a:r>
              <a:rPr lang="ru-RU" sz="2400" b="1" dirty="0"/>
              <a:t>кущ </a:t>
            </a:r>
            <a:r>
              <a:rPr lang="ru-RU" sz="2400" b="1" dirty="0" err="1"/>
              <a:t>зі</a:t>
            </a:r>
            <a:r>
              <a:rPr lang="ru-RU" sz="2400" b="1" dirty="0"/>
              <a:t> </a:t>
            </a:r>
            <a:r>
              <a:rPr lang="ru-RU" sz="2400" b="1" dirty="0" err="1"/>
              <a:t>смачними</a:t>
            </a:r>
            <a:r>
              <a:rPr lang="ru-RU" sz="2400" b="1" dirty="0"/>
              <a:t> </a:t>
            </a:r>
            <a:r>
              <a:rPr lang="ru-RU" sz="2400" b="1" dirty="0" err="1"/>
              <a:t>горіхами</a:t>
            </a:r>
            <a:endParaRPr lang="ru-RU" sz="2400" b="1" dirty="0"/>
          </a:p>
        </p:txBody>
      </p:sp>
      <p:pic>
        <p:nvPicPr>
          <p:cNvPr id="2052" name="Picture 4" descr="Ліщина звичайна: опис, правила вибору саджанців, посадки і догляд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r="10665"/>
          <a:stretch/>
        </p:blipFill>
        <p:spPr bwMode="auto">
          <a:xfrm>
            <a:off x="6639984" y="1488124"/>
            <a:ext cx="2971800" cy="26780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78428" y="2482173"/>
            <a:ext cx="490875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/>
              <a:t>Б</a:t>
            </a:r>
            <a:r>
              <a:rPr lang="ru-RU" sz="2400" dirty="0" err="1" smtClean="0"/>
              <a:t>ілки</a:t>
            </a:r>
            <a:r>
              <a:rPr lang="ru-RU" sz="2400" dirty="0" smtClean="0"/>
              <a:t> </a:t>
            </a:r>
            <a:r>
              <a:rPr lang="ru-RU" sz="2400" dirty="0" err="1"/>
              <a:t>ховають</a:t>
            </a:r>
            <a:r>
              <a:rPr lang="ru-RU" sz="2400" dirty="0"/>
              <a:t>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горіхи</a:t>
            </a:r>
            <a:r>
              <a:rPr lang="ru-RU" sz="2400" dirty="0"/>
              <a:t>, </a:t>
            </a:r>
            <a:r>
              <a:rPr lang="ru-RU" sz="2400" dirty="0" err="1"/>
              <a:t>насіння</a:t>
            </a:r>
            <a:r>
              <a:rPr lang="ru-RU" sz="2400" dirty="0"/>
              <a:t> і </a:t>
            </a:r>
            <a:r>
              <a:rPr lang="ru-RU" sz="2400" dirty="0" err="1"/>
              <a:t>жолуді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землею,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тримати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подалі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хижаків</a:t>
            </a:r>
            <a:r>
              <a:rPr lang="ru-RU" sz="2400" dirty="0"/>
              <a:t>. Так як </a:t>
            </a:r>
            <a:r>
              <a:rPr lang="ru-RU" sz="2400" dirty="0" err="1"/>
              <a:t>білки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погану</a:t>
            </a:r>
            <a:r>
              <a:rPr lang="ru-RU" sz="2400" dirty="0"/>
              <a:t> </a:t>
            </a:r>
            <a:r>
              <a:rPr lang="ru-RU" sz="2400" dirty="0" err="1"/>
              <a:t>пам'ять</a:t>
            </a:r>
            <a:r>
              <a:rPr lang="ru-RU" sz="2400" dirty="0"/>
              <a:t>, вони </a:t>
            </a:r>
            <a:r>
              <a:rPr lang="ru-RU" sz="2400" dirty="0" err="1"/>
              <a:t>зазвичай</a:t>
            </a:r>
            <a:r>
              <a:rPr lang="ru-RU" sz="2400" dirty="0"/>
              <a:t> </a:t>
            </a:r>
            <a:r>
              <a:rPr lang="ru-RU" sz="2400" dirty="0" err="1"/>
              <a:t>забувають</a:t>
            </a:r>
            <a:r>
              <a:rPr lang="ru-RU" sz="2400" dirty="0"/>
              <a:t>, де </a:t>
            </a:r>
            <a:r>
              <a:rPr lang="ru-RU" sz="2400" dirty="0" err="1"/>
              <a:t>деякі</a:t>
            </a:r>
            <a:r>
              <a:rPr lang="ru-RU" sz="2400" dirty="0"/>
              <a:t> </a:t>
            </a:r>
            <a:r>
              <a:rPr lang="ru-RU" sz="2400" dirty="0" err="1"/>
              <a:t>зариті</a:t>
            </a:r>
            <a:r>
              <a:rPr lang="ru-RU" sz="2400" dirty="0"/>
              <a:t>. </a:t>
            </a:r>
            <a:r>
              <a:rPr lang="ru-RU" sz="2400" dirty="0" err="1"/>
              <a:t>Згодом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посаджена</a:t>
            </a:r>
            <a:r>
              <a:rPr lang="ru-RU" sz="2400" dirty="0"/>
              <a:t> </a:t>
            </a:r>
            <a:r>
              <a:rPr lang="ru-RU" sz="2400" dirty="0" err="1"/>
              <a:t>їжа</a:t>
            </a:r>
            <a:r>
              <a:rPr lang="ru-RU" sz="2400" dirty="0"/>
              <a:t> росте і </a:t>
            </a:r>
            <a:r>
              <a:rPr lang="ru-RU" sz="2400" dirty="0" err="1"/>
              <a:t>перетворюється</a:t>
            </a:r>
            <a:r>
              <a:rPr lang="ru-RU" sz="2400" dirty="0"/>
              <a:t> в дерева.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r="8703"/>
          <a:stretch/>
        </p:blipFill>
        <p:spPr>
          <a:xfrm>
            <a:off x="8125884" y="3408339"/>
            <a:ext cx="3343210" cy="30626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7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100" y="515911"/>
            <a:ext cx="10069286" cy="1193145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Поміркуй</a:t>
            </a:r>
            <a:r>
              <a:rPr lang="ru-RU" sz="3200" b="1" dirty="0"/>
              <a:t>, як </a:t>
            </a:r>
            <a:r>
              <a:rPr lang="ru-RU" sz="3200" b="1" dirty="0" err="1"/>
              <a:t>тварини</a:t>
            </a:r>
            <a:r>
              <a:rPr lang="ru-RU" sz="3200" b="1" dirty="0"/>
              <a:t> </a:t>
            </a:r>
            <a:r>
              <a:rPr lang="ru-RU" sz="3200" b="1" dirty="0" err="1"/>
              <a:t>можуть</a:t>
            </a:r>
            <a:r>
              <a:rPr lang="ru-RU" sz="3200" b="1" dirty="0"/>
              <a:t> </a:t>
            </a:r>
            <a:r>
              <a:rPr lang="ru-RU" sz="3200" b="1" dirty="0" err="1"/>
              <a:t>поширювати</a:t>
            </a:r>
            <a:r>
              <a:rPr lang="ru-RU" sz="3200" b="1" dirty="0"/>
              <a:t> </a:t>
            </a:r>
            <a:r>
              <a:rPr lang="ru-RU" sz="3200" b="1" dirty="0" err="1"/>
              <a:t>насіння</a:t>
            </a:r>
            <a:r>
              <a:rPr lang="ru-RU" sz="3200" b="1" dirty="0"/>
              <a:t> </a:t>
            </a:r>
            <a:r>
              <a:rPr lang="ru-RU" sz="3200" b="1" dirty="0" err="1" smtClean="0"/>
              <a:t>череди</a:t>
            </a:r>
            <a:r>
              <a:rPr lang="ru-RU" sz="3200" b="1" dirty="0" smtClean="0"/>
              <a:t> </a:t>
            </a:r>
            <a:r>
              <a:rPr lang="ru-RU" sz="3200" b="1" dirty="0" smtClean="0"/>
              <a:t>— </a:t>
            </a:r>
            <a:r>
              <a:rPr lang="ru-RU" sz="3200" b="1" dirty="0" err="1"/>
              <a:t>корисної</a:t>
            </a:r>
            <a:r>
              <a:rPr lang="ru-RU" sz="3200" b="1" dirty="0"/>
              <a:t> </a:t>
            </a:r>
            <a:r>
              <a:rPr lang="ru-RU" sz="3200" b="1" dirty="0" err="1"/>
              <a:t>лікарської</a:t>
            </a:r>
            <a:r>
              <a:rPr lang="ru-RU" sz="3200" b="1" dirty="0"/>
              <a:t> </a:t>
            </a:r>
            <a:r>
              <a:rPr lang="ru-RU" sz="3200" b="1" dirty="0" err="1"/>
              <a:t>рослини</a:t>
            </a:r>
            <a:r>
              <a:rPr lang="ru-RU" sz="3200" b="1" dirty="0" smtClean="0"/>
              <a:t>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53273" y="1883172"/>
            <a:ext cx="4510173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Багато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плодів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насіння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прикріплюються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шерсті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одягу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людини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і так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поширюються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природі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D:\1 клас\3 Я досліджую світ\1 УРОКИ 2023\4 Людина і природа\№096 Які взаємозв’язки існують у природі\2024-05-08_180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49352"/>
            <a:ext cx="6076043" cy="29200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205279" y="2264226"/>
            <a:ext cx="725434" cy="9634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3" y="3688311"/>
            <a:ext cx="3347189" cy="262993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4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2114" y="462462"/>
            <a:ext cx="9797143" cy="7893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2114" y="1421463"/>
            <a:ext cx="4336235" cy="1027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Стукіт цього строкатого птаха ми можемо чути цілий рік.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" r="14347"/>
          <a:stretch/>
        </p:blipFill>
        <p:spPr>
          <a:xfrm>
            <a:off x="7315199" y="1442072"/>
            <a:ext cx="3614058" cy="31108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32114" y="2531990"/>
            <a:ext cx="5876563" cy="5761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Чому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дятла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називають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санітаром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лісу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4372" y="1421463"/>
            <a:ext cx="1424306" cy="600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Дятел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2114" y="3214138"/>
            <a:ext cx="5876564" cy="267765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Дятел </a:t>
            </a:r>
            <a:r>
              <a:rPr lang="ru-RU" sz="2400" dirty="0"/>
              <a:t>у </a:t>
            </a:r>
            <a:r>
              <a:rPr lang="ru-RU" sz="2400" dirty="0" err="1"/>
              <a:t>великій</a:t>
            </a:r>
            <a:r>
              <a:rPr lang="ru-RU" sz="2400" dirty="0"/>
              <a:t> </a:t>
            </a:r>
            <a:r>
              <a:rPr lang="ru-RU" sz="2400" dirty="0" err="1"/>
              <a:t>кількості</a:t>
            </a:r>
            <a:r>
              <a:rPr lang="ru-RU" sz="2400" dirty="0"/>
              <a:t> </a:t>
            </a:r>
            <a:r>
              <a:rPr lang="ru-RU" sz="2400" dirty="0" err="1"/>
              <a:t>поїдає</a:t>
            </a:r>
            <a:r>
              <a:rPr lang="ru-RU" sz="2400" dirty="0"/>
              <a:t> </a:t>
            </a:r>
            <a:r>
              <a:rPr lang="ru-RU" sz="2400" dirty="0" err="1"/>
              <a:t>шкідників</a:t>
            </a:r>
            <a:r>
              <a:rPr lang="ru-RU" sz="2400" dirty="0"/>
              <a:t>, </a:t>
            </a:r>
            <a:endParaRPr lang="ru-RU" sz="2400" dirty="0" smtClean="0"/>
          </a:p>
          <a:p>
            <a:pPr algn="ctr"/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/>
              <a:t>живляться</a:t>
            </a:r>
            <a:r>
              <a:rPr lang="ru-RU" sz="2400" dirty="0"/>
              <a:t> деревиною. </a:t>
            </a:r>
            <a:r>
              <a:rPr lang="ru-RU" sz="2400" dirty="0" err="1"/>
              <a:t>Крім</a:t>
            </a:r>
            <a:r>
              <a:rPr lang="ru-RU" sz="2400" dirty="0"/>
              <a:t> того,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забезпечує</a:t>
            </a:r>
            <a:r>
              <a:rPr lang="ru-RU" sz="2400" dirty="0"/>
              <a:t> дуплами </a:t>
            </a:r>
            <a:r>
              <a:rPr lang="ru-RU" sz="2400" dirty="0" err="1"/>
              <a:t>дрібних</a:t>
            </a:r>
            <a:r>
              <a:rPr lang="ru-RU" sz="2400" dirty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.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 err="1"/>
              <a:t>своїй</a:t>
            </a:r>
            <a:r>
              <a:rPr lang="ru-RU" sz="2400" dirty="0"/>
              <a:t> </a:t>
            </a:r>
            <a:r>
              <a:rPr lang="ru-RU" sz="2400" dirty="0" err="1"/>
              <a:t>роботі</a:t>
            </a:r>
            <a:r>
              <a:rPr lang="ru-RU" sz="2400" dirty="0"/>
              <a:t> дятел </a:t>
            </a:r>
            <a:r>
              <a:rPr lang="ru-RU" sz="2400" dirty="0" err="1"/>
              <a:t>справжній</a:t>
            </a:r>
            <a:r>
              <a:rPr lang="ru-RU" sz="2400" dirty="0"/>
              <a:t> </a:t>
            </a:r>
            <a:r>
              <a:rPr lang="ru-RU" sz="2400" dirty="0" err="1"/>
              <a:t>професіонал</a:t>
            </a:r>
            <a:r>
              <a:rPr lang="ru-RU" sz="2400" dirty="0"/>
              <a:t>. </a:t>
            </a:r>
            <a:r>
              <a:rPr lang="ru-RU" sz="2400" dirty="0" err="1"/>
              <a:t>Міцним</a:t>
            </a:r>
            <a:r>
              <a:rPr lang="ru-RU" sz="2400" dirty="0"/>
              <a:t> </a:t>
            </a:r>
            <a:r>
              <a:rPr lang="ru-RU" sz="2400" dirty="0" err="1"/>
              <a:t>дзьобом</a:t>
            </a:r>
            <a:r>
              <a:rPr lang="ru-RU" sz="2400" dirty="0"/>
              <a:t> та </a:t>
            </a:r>
            <a:r>
              <a:rPr lang="ru-RU" sz="2400" dirty="0" err="1"/>
              <a:t>довгим</a:t>
            </a:r>
            <a:r>
              <a:rPr lang="ru-RU" sz="2400" dirty="0"/>
              <a:t> </a:t>
            </a:r>
            <a:r>
              <a:rPr lang="ru-RU" sz="2400" dirty="0" err="1"/>
              <a:t>язиком</a:t>
            </a:r>
            <a:r>
              <a:rPr lang="ru-RU" sz="2400" dirty="0"/>
              <a:t> </a:t>
            </a:r>
            <a:r>
              <a:rPr lang="ru-RU" sz="2400" dirty="0" err="1"/>
              <a:t>цей</a:t>
            </a:r>
            <a:r>
              <a:rPr lang="ru-RU" sz="2400" dirty="0"/>
              <a:t> птах за один день </a:t>
            </a:r>
            <a:r>
              <a:rPr lang="ru-RU" sz="2400" dirty="0" err="1"/>
              <a:t>вишукує</a:t>
            </a:r>
            <a:r>
              <a:rPr lang="ru-RU" sz="2400" dirty="0"/>
              <a:t> та </a:t>
            </a:r>
            <a:r>
              <a:rPr lang="ru-RU" sz="2400" dirty="0" err="1"/>
              <a:t>з'їдає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450 </a:t>
            </a:r>
            <a:r>
              <a:rPr lang="ru-RU" sz="2400" dirty="0" err="1"/>
              <a:t>жуків</a:t>
            </a:r>
            <a:r>
              <a:rPr lang="ru-RU" sz="2400" dirty="0"/>
              <a:t> та личинок.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417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92" y="494529"/>
            <a:ext cx="10295507" cy="725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потребують для життя всі живі організми?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92" y="1219831"/>
            <a:ext cx="2220828" cy="21890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20" y="2551695"/>
            <a:ext cx="3425781" cy="3611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68" y="5188159"/>
            <a:ext cx="1283320" cy="1068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23" y="5124280"/>
            <a:ext cx="1283320" cy="1068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17688" r="30342" b="14264"/>
          <a:stretch/>
        </p:blipFill>
        <p:spPr>
          <a:xfrm>
            <a:off x="813791" y="5111809"/>
            <a:ext cx="1043189" cy="14343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9" t="19995" r="84" b="15184"/>
          <a:stretch/>
        </p:blipFill>
        <p:spPr>
          <a:xfrm>
            <a:off x="8549418" y="3499298"/>
            <a:ext cx="1197736" cy="16484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10373" r="63634" b="13665"/>
          <a:stretch/>
        </p:blipFill>
        <p:spPr>
          <a:xfrm>
            <a:off x="4260390" y="4426528"/>
            <a:ext cx="883191" cy="13247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49" y="5535821"/>
            <a:ext cx="970920" cy="9846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88" y="5111809"/>
            <a:ext cx="1217679" cy="12790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959">
            <a:off x="405879" y="812475"/>
            <a:ext cx="3255406" cy="28936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619216" y="4385932"/>
            <a:ext cx="740808" cy="7102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282589" y="3920607"/>
            <a:ext cx="744930" cy="7142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809547" y="3562897"/>
            <a:ext cx="799533" cy="7665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045037" y="2934996"/>
            <a:ext cx="713044" cy="68367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630495" y="2980390"/>
            <a:ext cx="706251" cy="6771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164629" y="5005431"/>
            <a:ext cx="692746" cy="88377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424589" y="3240444"/>
            <a:ext cx="799533" cy="7665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2493034" y="3547248"/>
            <a:ext cx="713044" cy="68367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643984" y="3311637"/>
            <a:ext cx="706251" cy="6771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870635" y="4515412"/>
            <a:ext cx="799533" cy="766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321792" y="4052693"/>
            <a:ext cx="799533" cy="76659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1982212" y="3917206"/>
            <a:ext cx="713044" cy="6836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3158522" y="2980390"/>
            <a:ext cx="706251" cy="67715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4072372" y="3735168"/>
            <a:ext cx="744930" cy="71424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062">
            <a:off x="3334857" y="4679521"/>
            <a:ext cx="853980" cy="81880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23">
            <a:off x="820393" y="2843471"/>
            <a:ext cx="799533" cy="766598"/>
          </a:xfrm>
          <a:prstGeom prst="rect">
            <a:avLst/>
          </a:prstGeom>
        </p:spPr>
      </p:pic>
      <p:sp>
        <p:nvSpPr>
          <p:cNvPr id="57" name="Скругленный прямоугольник 56"/>
          <p:cNvSpPr/>
          <p:nvPr/>
        </p:nvSpPr>
        <p:spPr>
          <a:xfrm>
            <a:off x="3736523" y="1334615"/>
            <a:ext cx="5777591" cy="1217080"/>
          </a:xfrm>
          <a:prstGeom prst="roundRect">
            <a:avLst/>
          </a:prstGeom>
          <a:solidFill>
            <a:srgbClr val="FFB44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Усі</a:t>
            </a:r>
            <a:r>
              <a:rPr lang="ru-RU" sz="2400" b="1" dirty="0" smtClean="0"/>
              <a:t> </a:t>
            </a:r>
            <a:r>
              <a:rPr lang="ru-RU" sz="2400" b="1" dirty="0" err="1"/>
              <a:t>живі</a:t>
            </a:r>
            <a:r>
              <a:rPr lang="ru-RU" sz="2400" b="1" dirty="0"/>
              <a:t> </a:t>
            </a:r>
            <a:r>
              <a:rPr lang="ru-RU" sz="2400" b="1" dirty="0" err="1"/>
              <a:t>організми</a:t>
            </a:r>
            <a:r>
              <a:rPr lang="ru-RU" sz="2400" b="1" dirty="0"/>
              <a:t> </a:t>
            </a:r>
            <a:r>
              <a:rPr lang="ru-RU" sz="2400" b="1" dirty="0" err="1" smtClean="0"/>
              <a:t>потребують</a:t>
            </a:r>
            <a:r>
              <a:rPr lang="ru-RU" sz="2400" b="1" dirty="0" smtClean="0"/>
              <a:t>:</a:t>
            </a:r>
          </a:p>
          <a:p>
            <a:pPr algn="ctr"/>
            <a:r>
              <a:rPr lang="ru-RU" sz="2400" b="1" dirty="0" err="1" smtClean="0"/>
              <a:t>сонячного</a:t>
            </a:r>
            <a:r>
              <a:rPr lang="ru-RU" sz="2400" b="1" dirty="0" smtClean="0"/>
              <a:t> </a:t>
            </a:r>
            <a:r>
              <a:rPr lang="ru-RU" sz="2400" b="1" dirty="0" err="1"/>
              <a:t>світла</a:t>
            </a:r>
            <a:r>
              <a:rPr lang="ru-RU" sz="2400" b="1" dirty="0"/>
              <a:t>, тепла, </a:t>
            </a:r>
            <a:r>
              <a:rPr lang="ru-RU" sz="2400" b="1" dirty="0" err="1"/>
              <a:t>повітря</a:t>
            </a:r>
            <a:r>
              <a:rPr lang="ru-RU" sz="2400" b="1" dirty="0"/>
              <a:t> й води, </a:t>
            </a:r>
            <a:r>
              <a:rPr lang="ru-RU" sz="2400" b="1" dirty="0" err="1"/>
              <a:t>що</a:t>
            </a:r>
            <a:r>
              <a:rPr lang="ru-RU" sz="2400" b="1" dirty="0"/>
              <a:t> належать до </a:t>
            </a:r>
            <a:r>
              <a:rPr lang="ru-RU" sz="2400" b="1" dirty="0" err="1"/>
              <a:t>неживої</a:t>
            </a:r>
            <a:r>
              <a:rPr lang="ru-RU" sz="2400" b="1" dirty="0"/>
              <a:t> </a:t>
            </a:r>
            <a:r>
              <a:rPr lang="ru-RU" sz="2400" b="1" dirty="0" err="1"/>
              <a:t>природи</a:t>
            </a:r>
            <a:endParaRPr lang="ru-RU" sz="2400" b="1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71" y="4829207"/>
            <a:ext cx="1045030" cy="14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7424260" y="1578923"/>
            <a:ext cx="3680068" cy="45369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55914" y="3847384"/>
            <a:ext cx="5821889" cy="26108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69230" y="1426029"/>
            <a:ext cx="4953341" cy="23077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5914" y="505415"/>
            <a:ext cx="9775372" cy="7913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 пов’язані ці </a:t>
            </a:r>
            <a:r>
              <a:rPr lang="uk-UA" sz="4000" b="1" dirty="0" smtClean="0">
                <a:solidFill>
                  <a:schemeClr val="bg1"/>
                </a:solidFill>
              </a:rPr>
              <a:t>об’єкти живої природи?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85" y="1596225"/>
            <a:ext cx="1477593" cy="2090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9455">
            <a:off x="4780574" y="2218900"/>
            <a:ext cx="1561046" cy="627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43" y="1456571"/>
            <a:ext cx="1595042" cy="2277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0" l="0" r="100000">
                        <a14:foregroundMark x1="50000" y1="51200" x2="51200" y2="40800"/>
                        <a14:foregroundMark x1="54800" y1="36000" x2="52000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86" y="4301788"/>
            <a:ext cx="1796207" cy="17962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07" y="4171161"/>
            <a:ext cx="2544418" cy="2035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72" y="3878141"/>
            <a:ext cx="1927114" cy="2408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55" y="3062412"/>
            <a:ext cx="1347831" cy="1342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34">
            <a:off x="7729003" y="4020564"/>
            <a:ext cx="2052479" cy="1717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33" l="0" r="100000">
                        <a14:foregroundMark x1="13846" y1="44000" x2="8846" y2="36667"/>
                        <a14:foregroundMark x1="33846" y1="34667" x2="27308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26" y="1680394"/>
            <a:ext cx="1559168" cy="17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0614" y="385995"/>
            <a:ext cx="4724400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5896264"/>
            <a:ext cx="1121229" cy="9508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8151" y="1431299"/>
            <a:ext cx="4168239" cy="161938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4. Довідайся, як пов’язані різні рослини й тварини. Для цього «розплутай» лабіринт.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D:\1 клас\3 Я досліджую світ\1 УРОКИ 2023\4 Людина і природа\№096 Які взаємозв’язки існують у природі\2024-05-08_184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85" y="385995"/>
            <a:ext cx="6222059" cy="610189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5702" y="630573"/>
            <a:ext cx="9564698" cy="673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«Інтерв’ю»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3807" y="1380090"/>
            <a:ext cx="5950786" cy="1003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Чим </a:t>
            </a:r>
            <a:r>
              <a:rPr lang="ru-RU" sz="2800" b="1" dirty="0" err="1"/>
              <a:t>свійські</a:t>
            </a:r>
            <a:r>
              <a:rPr lang="ru-RU" sz="2800" b="1" dirty="0"/>
              <a:t> </a:t>
            </a:r>
            <a:r>
              <a:rPr lang="ru-RU" sz="2800" b="1" dirty="0" err="1"/>
              <a:t>тварини</a:t>
            </a:r>
            <a:r>
              <a:rPr lang="ru-RU" sz="2800" b="1" dirty="0"/>
              <a:t>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забезпечити</a:t>
            </a:r>
            <a:r>
              <a:rPr lang="ru-RU" sz="2800" b="1" dirty="0"/>
              <a:t> людей?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03806" y="2501411"/>
            <a:ext cx="5950787" cy="107999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природні</a:t>
            </a:r>
            <a:r>
              <a:rPr lang="ru-RU" sz="2800" b="1" dirty="0"/>
              <a:t> </a:t>
            </a:r>
            <a:r>
              <a:rPr lang="ru-RU" sz="2800" b="1" dirty="0" err="1"/>
              <a:t>умови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/>
              <a:t>вважаєш</a:t>
            </a:r>
            <a:r>
              <a:rPr lang="ru-RU" sz="2800" b="1" dirty="0"/>
              <a:t> </a:t>
            </a:r>
            <a:r>
              <a:rPr lang="ru-RU" sz="2800" b="1" dirty="0" err="1"/>
              <a:t>найкращими</a:t>
            </a:r>
            <a:r>
              <a:rPr lang="ru-RU" sz="2800" b="1" dirty="0"/>
              <a:t> для себе?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15194" y="3701373"/>
            <a:ext cx="5939399" cy="11184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Назви тварин, котрі живляться лише рослинною їжею.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15194" y="4940266"/>
            <a:ext cx="5939399" cy="12972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здивувало</a:t>
            </a:r>
            <a:r>
              <a:rPr lang="ru-RU" sz="2800" b="1" dirty="0"/>
              <a:t> тебе,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рослини</a:t>
            </a:r>
            <a:r>
              <a:rPr lang="ru-RU" sz="2800" b="1" dirty="0"/>
              <a:t> й </a:t>
            </a:r>
            <a:r>
              <a:rPr lang="ru-RU" sz="2800" b="1" dirty="0" err="1"/>
              <a:t>тварини</a:t>
            </a:r>
            <a:r>
              <a:rPr lang="ru-RU" sz="2800" b="1" dirty="0"/>
              <a:t> не </a:t>
            </a:r>
            <a:r>
              <a:rPr lang="ru-RU" sz="2800" b="1" dirty="0" err="1"/>
              <a:t>можуть</a:t>
            </a:r>
            <a:r>
              <a:rPr lang="ru-RU" sz="2800" b="1" dirty="0"/>
              <a:t> </a:t>
            </a:r>
            <a:r>
              <a:rPr lang="ru-RU" sz="2800" b="1" dirty="0" err="1"/>
              <a:t>жити</a:t>
            </a:r>
            <a:r>
              <a:rPr lang="ru-RU" sz="2800" b="1" dirty="0"/>
              <a:t> </a:t>
            </a:r>
            <a:r>
              <a:rPr lang="ru-RU" sz="2800" b="1" dirty="0" err="1"/>
              <a:t>одні</a:t>
            </a:r>
            <a:r>
              <a:rPr lang="ru-RU" sz="2800" b="1" dirty="0"/>
              <a:t> без одних?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63" y="1421051"/>
            <a:ext cx="3938066" cy="48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20251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78945" y="494528"/>
            <a:ext cx="8732066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3" y="2153756"/>
            <a:ext cx="4474903" cy="43954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7263" y="1434070"/>
            <a:ext cx="4359125" cy="725211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8279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4110" y="309472"/>
            <a:ext cx="8732066" cy="776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73" y="1271524"/>
            <a:ext cx="8782854" cy="494035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53388" y="1271525"/>
            <a:ext cx="2340836" cy="1668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388" y="6434236"/>
            <a:ext cx="1226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Взято з каналу «</a:t>
            </a:r>
            <a:r>
              <a:rPr lang="ru-RU" dirty="0" err="1"/>
              <a:t>Creative</a:t>
            </a:r>
            <a:r>
              <a:rPr lang="ru-RU" dirty="0"/>
              <a:t> </a:t>
            </a:r>
            <a:r>
              <a:rPr lang="ru-RU" dirty="0" err="1"/>
              <a:t>Teacher</a:t>
            </a:r>
            <a:r>
              <a:rPr lang="ru-RU" dirty="0"/>
              <a:t>.» </a:t>
            </a:r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09825" y="494529"/>
            <a:ext cx="8732066" cy="6702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роботу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86497" y="1600200"/>
            <a:ext cx="4536230" cy="25037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Всі сідайте тихо, діти,</a:t>
            </a:r>
          </a:p>
          <a:p>
            <a:pPr algn="ctr"/>
            <a:r>
              <a:rPr lang="uk-UA" sz="2800" b="1" dirty="0"/>
              <a:t>Домовляймось не шуміти,</a:t>
            </a:r>
          </a:p>
          <a:p>
            <a:pPr algn="ctr"/>
            <a:r>
              <a:rPr lang="uk-UA" sz="2800" b="1" dirty="0"/>
              <a:t>На уроці не дрімати,</a:t>
            </a:r>
          </a:p>
          <a:p>
            <a:pPr algn="ctr"/>
            <a:r>
              <a:rPr lang="uk-UA" sz="2800" b="1" dirty="0"/>
              <a:t>А старанно працювати.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980" b="10785"/>
          <a:stretch/>
        </p:blipFill>
        <p:spPr>
          <a:xfrm>
            <a:off x="5388428" y="1600200"/>
            <a:ext cx="6107662" cy="422278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6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5844" y="332657"/>
            <a:ext cx="9440879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503" y="1124744"/>
            <a:ext cx="9268220" cy="91940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світлини птахів.  Вибери птаха, який найбільше підходить до твого настрою зараз. Поміркуй, чому саме цей птах.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5844" y="5301208"/>
            <a:ext cx="1418409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528457" y="2010011"/>
            <a:ext cx="2942038" cy="207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943344" y="1952000"/>
            <a:ext cx="2986872" cy="2211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7470495" y="4070837"/>
            <a:ext cx="3195383" cy="246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4123103"/>
            <a:ext cx="3471116" cy="241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036086" y="1920523"/>
            <a:ext cx="2750637" cy="220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106260"/>
            <a:ext cx="2302575" cy="254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303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93371" y="396558"/>
            <a:ext cx="9342492" cy="6920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8023" y="10119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5" y="1233916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063247" y="1937820"/>
            <a:ext cx="5959524" cy="5223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якомога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</a:t>
            </a:r>
            <a:r>
              <a:rPr lang="ru-RU" sz="2400" b="1" dirty="0" err="1"/>
              <a:t>свійських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63247" y="2500052"/>
            <a:ext cx="5959524" cy="9076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Поясни, яку </a:t>
            </a:r>
            <a:r>
              <a:rPr lang="ru-RU" sz="2400" b="1" dirty="0" err="1"/>
              <a:t>користь</a:t>
            </a:r>
            <a:r>
              <a:rPr lang="ru-RU" sz="2400" b="1" dirty="0"/>
              <a:t> </a:t>
            </a:r>
            <a:r>
              <a:rPr lang="ru-RU" sz="2400" b="1" dirty="0" err="1"/>
              <a:t>приносять</a:t>
            </a:r>
            <a:r>
              <a:rPr lang="ru-RU" sz="2400" b="1" dirty="0"/>
              <a:t> </a:t>
            </a:r>
            <a:r>
              <a:rPr lang="ru-RU" sz="2400" b="1" dirty="0" err="1"/>
              <a:t>свійські</a:t>
            </a:r>
            <a:r>
              <a:rPr lang="ru-RU" sz="2400" b="1" dirty="0"/>
              <a:t> </a:t>
            </a:r>
            <a:r>
              <a:rPr lang="ru-RU" sz="2400" b="1" dirty="0" err="1"/>
              <a:t>тварини</a:t>
            </a:r>
            <a:r>
              <a:rPr lang="ru-RU" sz="2400" b="1" dirty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93371" y="1178872"/>
            <a:ext cx="6629400" cy="7043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Чим дикі тварини відрізняються від домашніх?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97629" y="3440333"/>
            <a:ext cx="5225142" cy="1217080"/>
          </a:xfrm>
          <a:prstGeom prst="roundRect">
            <a:avLst/>
          </a:prstGeom>
          <a:solidFill>
            <a:srgbClr val="FFB44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</a:t>
            </a:r>
            <a:r>
              <a:rPr lang="ru-RU" sz="2400" b="1" dirty="0" err="1" smtClean="0"/>
              <a:t>попередніх</a:t>
            </a:r>
            <a:r>
              <a:rPr lang="ru-RU" sz="2400" b="1" dirty="0" smtClean="0"/>
              <a:t> уроках ми </a:t>
            </a:r>
            <a:r>
              <a:rPr lang="ru-RU" sz="2400" b="1" dirty="0" err="1" smtClean="0"/>
              <a:t>дослідили</a:t>
            </a:r>
            <a:r>
              <a:rPr lang="ru-RU" sz="2400" b="1" dirty="0" smtClean="0"/>
              <a:t>, </a:t>
            </a:r>
            <a:r>
              <a:rPr lang="uk-UA" sz="2400" b="1" dirty="0" smtClean="0"/>
              <a:t>який </a:t>
            </a:r>
            <a:r>
              <a:rPr lang="ru-RU" sz="2400" b="1" dirty="0" err="1"/>
              <a:t>взаємозв’язок</a:t>
            </a:r>
            <a:r>
              <a:rPr lang="ru-RU" sz="2400" b="1" dirty="0"/>
              <a:t> </a:t>
            </a:r>
            <a:r>
              <a:rPr lang="ru-RU" sz="2400" b="1" dirty="0" err="1" smtClean="0"/>
              <a:t>існує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людиною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свійськими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65713" y="4715205"/>
            <a:ext cx="4757057" cy="1217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Сьогодні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уроці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дослідимо</a:t>
            </a:r>
            <a:r>
              <a:rPr lang="ru-RU" sz="2400" b="1" dirty="0" smtClean="0"/>
              <a:t>, </a:t>
            </a:r>
            <a:r>
              <a:rPr lang="uk-UA" sz="2400" b="1" dirty="0" smtClean="0"/>
              <a:t>який </a:t>
            </a:r>
            <a:r>
              <a:rPr lang="ru-RU" sz="2400" b="1" dirty="0" err="1"/>
              <a:t>взаємозв’язок</a:t>
            </a:r>
            <a:r>
              <a:rPr lang="ru-RU" sz="2400" b="1" dirty="0"/>
              <a:t> </a:t>
            </a:r>
            <a:r>
              <a:rPr lang="ru-RU" sz="2400" b="1" dirty="0" err="1" smtClean="0"/>
              <a:t>існує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між</a:t>
            </a:r>
            <a:r>
              <a:rPr lang="ru-RU" sz="2400" b="1" dirty="0" smtClean="0"/>
              <a:t> </a:t>
            </a:r>
            <a:r>
              <a:rPr lang="ru-RU" sz="2400" b="1" dirty="0" err="1"/>
              <a:t>рослинами</a:t>
            </a:r>
            <a:r>
              <a:rPr lang="ru-RU" sz="2400" b="1" dirty="0"/>
              <a:t> й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Картинки до тестів\Рослини\Бере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0" y="3989354"/>
            <a:ext cx="1988609" cy="265370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Картинки до тестів\Тварини\Зайчик з морквою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47" y="5139629"/>
            <a:ext cx="1152334" cy="15853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Картинки до тестів\Тварини\Сонеч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8" y="2500052"/>
            <a:ext cx="1143590" cy="114359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Картинки до тестів\Рослини\Кульба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07" y="2221625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0" y="1316440"/>
            <a:ext cx="4566586" cy="49725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4" name="Picture 2" descr="D:\Картинки до тестів\Рослини\starij-pen-vasil-suhomlinski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44" y="4652007"/>
            <a:ext cx="3341146" cy="16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10" y="2629562"/>
            <a:ext cx="1654077" cy="13563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947">
            <a:off x="5387870" y="3749576"/>
            <a:ext cx="1655102" cy="180486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393371" y="396558"/>
            <a:ext cx="9469932" cy="7682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пов’язані рослини й тварини?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09534" y="1358123"/>
            <a:ext cx="4462503" cy="1785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Між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рослинами</a:t>
            </a:r>
            <a:r>
              <a:rPr lang="ru-RU" sz="2400" b="1" dirty="0" smtClean="0"/>
              <a:t> й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існує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тісний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взаємозв’язок</a:t>
            </a:r>
            <a:r>
              <a:rPr lang="ru-RU" sz="2400" b="1" dirty="0" smtClean="0"/>
              <a:t>. </a:t>
            </a:r>
          </a:p>
          <a:p>
            <a:pPr algn="ctr"/>
            <a:r>
              <a:rPr lang="ru-RU" sz="2400" b="1" dirty="0" err="1" smtClean="0"/>
              <a:t>Рослини</a:t>
            </a:r>
            <a:r>
              <a:rPr lang="ru-RU" sz="2400" b="1" dirty="0" smtClean="0"/>
              <a:t> </a:t>
            </a:r>
            <a:r>
              <a:rPr lang="ru-RU" sz="2400" b="1" dirty="0" err="1"/>
              <a:t>забезпечують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 </a:t>
            </a:r>
            <a:r>
              <a:rPr lang="ru-RU" sz="2400" b="1" dirty="0" err="1"/>
              <a:t>домівкою</a:t>
            </a:r>
            <a:r>
              <a:rPr lang="ru-RU" sz="2400" b="1" dirty="0"/>
              <a:t>, </a:t>
            </a:r>
            <a:r>
              <a:rPr lang="ru-RU" sz="2400" b="1" dirty="0" err="1"/>
              <a:t>захистом</a:t>
            </a:r>
            <a:r>
              <a:rPr lang="ru-RU" sz="2400" b="1" dirty="0"/>
              <a:t> та </a:t>
            </a:r>
            <a:r>
              <a:rPr lang="ru-RU" sz="2400" b="1" dirty="0" err="1"/>
              <a:t>їжею</a:t>
            </a:r>
            <a:r>
              <a:rPr lang="ru-RU" sz="2400" b="1" dirty="0"/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87763" y="3174410"/>
            <a:ext cx="4484274" cy="1557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Комахи</a:t>
            </a:r>
            <a:r>
              <a:rPr lang="ru-RU" sz="2400" b="1" dirty="0"/>
              <a:t>, птахи і </a:t>
            </a:r>
            <a:r>
              <a:rPr lang="ru-RU" sz="2400" b="1" dirty="0" err="1"/>
              <a:t>звірі</a:t>
            </a:r>
            <a:r>
              <a:rPr lang="ru-RU" sz="2400" b="1" dirty="0"/>
              <a:t> </a:t>
            </a:r>
            <a:r>
              <a:rPr lang="ru-RU" sz="2400" b="1" dirty="0" err="1"/>
              <a:t>живуть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у </a:t>
            </a:r>
            <a:r>
              <a:rPr lang="ru-RU" sz="2400" b="1" dirty="0"/>
              <a:t>кронах дерев, у </a:t>
            </a:r>
            <a:r>
              <a:rPr lang="ru-RU" sz="2400" b="1" dirty="0" err="1"/>
              <a:t>гущавині</a:t>
            </a:r>
            <a:r>
              <a:rPr lang="ru-RU" sz="2400" b="1" dirty="0"/>
              <a:t> </a:t>
            </a:r>
            <a:r>
              <a:rPr lang="ru-RU" sz="2400" b="1" dirty="0" err="1"/>
              <a:t>чагарників</a:t>
            </a:r>
            <a:r>
              <a:rPr lang="ru-RU" sz="2400" b="1" dirty="0"/>
              <a:t> і </a:t>
            </a:r>
            <a:r>
              <a:rPr lang="ru-RU" sz="2400" b="1" dirty="0" err="1"/>
              <a:t>серед</a:t>
            </a:r>
            <a:r>
              <a:rPr lang="ru-RU" sz="2400" b="1" dirty="0"/>
              <a:t> трави.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Тут </a:t>
            </a:r>
            <a:r>
              <a:rPr lang="ru-RU" sz="2400" b="1" dirty="0"/>
              <a:t>є </a:t>
            </a:r>
            <a:r>
              <a:rPr lang="ru-RU" sz="2400" b="1" dirty="0" err="1"/>
              <a:t>чим</a:t>
            </a:r>
            <a:r>
              <a:rPr lang="ru-RU" sz="2400" b="1" dirty="0"/>
              <a:t> </a:t>
            </a:r>
            <a:r>
              <a:rPr lang="ru-RU" sz="2400" b="1" dirty="0" err="1" smtClean="0"/>
              <a:t>поживитися</a:t>
            </a:r>
            <a:endParaRPr lang="ru-RU" sz="2400" b="1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000" y="4435053"/>
            <a:ext cx="2006399" cy="18186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2" y="4731043"/>
            <a:ext cx="1879484" cy="15652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11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657915"/>
            <a:ext cx="9605263" cy="831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Тварини живляться </a:t>
            </a:r>
            <a:r>
              <a:rPr lang="uk-UA" sz="4000" b="1" dirty="0" smtClean="0">
                <a:solidFill>
                  <a:schemeClr val="bg1"/>
                </a:solidFill>
              </a:rPr>
              <a:t>рослинами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58" y="1711382"/>
            <a:ext cx="2650001" cy="2435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14" y="2384372"/>
            <a:ext cx="1220323" cy="1312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260" y="4338609"/>
            <a:ext cx="1880712" cy="1873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39" y="4080581"/>
            <a:ext cx="1039220" cy="10713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5" y="5151942"/>
            <a:ext cx="1217172" cy="1234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59" y="4616261"/>
            <a:ext cx="1462077" cy="1386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17" y="1668709"/>
            <a:ext cx="1935602" cy="20469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30" y="2916729"/>
            <a:ext cx="1473886" cy="948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76" y="1668709"/>
            <a:ext cx="976106" cy="9761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62" y="1643106"/>
            <a:ext cx="1571404" cy="21250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605" b="11982"/>
          <a:stretch/>
        </p:blipFill>
        <p:spPr>
          <a:xfrm rot="19406280">
            <a:off x="10014020" y="3149289"/>
            <a:ext cx="1762780" cy="8271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78" y="1632721"/>
            <a:ext cx="1326916" cy="12473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Скругленный прямоугольник 19"/>
          <p:cNvSpPr/>
          <p:nvPr/>
        </p:nvSpPr>
        <p:spPr>
          <a:xfrm>
            <a:off x="8282318" y="4627047"/>
            <a:ext cx="3418320" cy="11124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Назви ще тварин, які живляться рослинами. </a:t>
            </a:r>
          </a:p>
        </p:txBody>
      </p:sp>
      <p:pic>
        <p:nvPicPr>
          <p:cNvPr id="6146" name="Picture 2" descr="D:\Картинки до тестів\Тварини\papilio-demoleus-4333413_128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-26"/>
          <a:stretch/>
        </p:blipFill>
        <p:spPr bwMode="auto">
          <a:xfrm>
            <a:off x="6047435" y="4050922"/>
            <a:ext cx="2160000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8023" y="10119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4399" y="506004"/>
            <a:ext cx="10243457" cy="727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Але й </a:t>
            </a:r>
            <a:r>
              <a:rPr lang="ru-RU" sz="3600" b="1" dirty="0" err="1"/>
              <a:t>рослинам</a:t>
            </a:r>
            <a:r>
              <a:rPr lang="ru-RU" sz="3600" b="1" dirty="0"/>
              <a:t> </a:t>
            </a:r>
            <a:r>
              <a:rPr lang="ru-RU" sz="3600" b="1" dirty="0" err="1"/>
              <a:t>потрібна</a:t>
            </a:r>
            <a:r>
              <a:rPr lang="ru-RU" sz="3600" b="1" dirty="0"/>
              <a:t> «</a:t>
            </a:r>
            <a:r>
              <a:rPr lang="ru-RU" sz="3600" b="1" dirty="0" err="1"/>
              <a:t>допомога</a:t>
            </a:r>
            <a:r>
              <a:rPr lang="ru-RU" sz="3600" b="1" dirty="0"/>
              <a:t>» </a:t>
            </a:r>
            <a:r>
              <a:rPr lang="ru-RU" sz="3600" b="1" dirty="0" err="1"/>
              <a:t>тварин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1471515"/>
            <a:ext cx="3022767" cy="238798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52" y="1471515"/>
            <a:ext cx="4381107" cy="2505095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446650" y="1471515"/>
            <a:ext cx="3100847" cy="12817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Птахи </a:t>
            </a:r>
            <a:r>
              <a:rPr lang="ru-RU" sz="2400" b="1" dirty="0"/>
              <a:t>й </a:t>
            </a:r>
            <a:r>
              <a:rPr lang="ru-RU" sz="2400" b="1" dirty="0" err="1"/>
              <a:t>звірі</a:t>
            </a:r>
            <a:r>
              <a:rPr lang="ru-RU" sz="2400" b="1" dirty="0"/>
              <a:t> </a:t>
            </a:r>
            <a:r>
              <a:rPr lang="ru-RU" sz="2400" b="1" dirty="0" err="1"/>
              <a:t>поширюють</a:t>
            </a:r>
            <a:r>
              <a:rPr lang="ru-RU" sz="2400" b="1" dirty="0"/>
              <a:t> </a:t>
            </a:r>
            <a:r>
              <a:rPr lang="ru-RU" sz="2400" b="1" dirty="0" err="1" smtClean="0"/>
              <a:t>насіння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</a:t>
            </a:r>
            <a:r>
              <a:rPr lang="ru-RU" sz="2400" b="1" dirty="0" smtClean="0"/>
              <a:t>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5797" y="4063696"/>
            <a:ext cx="3022767" cy="1018167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Комахи</a:t>
            </a:r>
            <a:r>
              <a:rPr lang="ru-RU" sz="2400" b="1" dirty="0" smtClean="0"/>
              <a:t> </a:t>
            </a:r>
            <a:r>
              <a:rPr lang="ru-RU" sz="2400" b="1" dirty="0" err="1"/>
              <a:t>запилюють</a:t>
            </a:r>
            <a:r>
              <a:rPr lang="ru-RU" sz="2400" b="1" dirty="0"/>
              <a:t> </a:t>
            </a:r>
            <a:r>
              <a:rPr lang="ru-RU" sz="2400" b="1" dirty="0" err="1"/>
              <a:t>квіткові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85" y="3275861"/>
            <a:ext cx="3916613" cy="307733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4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5270" y="494529"/>
            <a:ext cx="8732066" cy="10901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А </a:t>
            </a:r>
            <a:r>
              <a:rPr lang="ru-RU" sz="3600" b="1" dirty="0" err="1"/>
              <a:t>також</a:t>
            </a:r>
            <a:r>
              <a:rPr lang="ru-RU" sz="3600" b="1" dirty="0"/>
              <a:t> </a:t>
            </a:r>
            <a:r>
              <a:rPr lang="ru-RU" sz="3600" b="1" dirty="0" err="1"/>
              <a:t>охороняють</a:t>
            </a:r>
            <a:r>
              <a:rPr lang="ru-RU" sz="3600" b="1" dirty="0"/>
              <a:t> </a:t>
            </a:r>
            <a:r>
              <a:rPr lang="ru-RU" sz="3600" b="1" dirty="0" err="1"/>
              <a:t>рослини</a:t>
            </a:r>
            <a:r>
              <a:rPr lang="ru-RU" sz="3600" b="1" dirty="0"/>
              <a:t> </a:t>
            </a:r>
            <a:r>
              <a:rPr lang="ru-RU" sz="3600" b="1" dirty="0" err="1"/>
              <a:t>від</a:t>
            </a:r>
            <a:r>
              <a:rPr lang="ru-RU" sz="3600" b="1" dirty="0"/>
              <a:t> </a:t>
            </a:r>
            <a:r>
              <a:rPr lang="ru-RU" sz="3600" b="1" dirty="0" err="1"/>
              <a:t>ворогів</a:t>
            </a:r>
            <a:r>
              <a:rPr lang="ru-RU" sz="3600" b="1" dirty="0"/>
              <a:t> — </a:t>
            </a:r>
            <a:r>
              <a:rPr lang="ru-RU" sz="3600" b="1" dirty="0" err="1"/>
              <a:t>ненажерливих</a:t>
            </a:r>
            <a:r>
              <a:rPr lang="ru-RU" sz="3600" b="1" dirty="0"/>
              <a:t> комах.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05" y="4206506"/>
            <a:ext cx="3597798" cy="21586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9" y="1679490"/>
            <a:ext cx="3698751" cy="243338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Будьмо мудрими господарями на нашій землі! | Головне управління  Держпродспоживслужби в Дніпропетровській област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88" y="1704446"/>
            <a:ext cx="5724525" cy="3581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659</Words>
  <Application>Microsoft Office PowerPoint</Application>
  <PresentationFormat>Произвольный</PresentationFormat>
  <Paragraphs>110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Емоційне налаштування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84</cp:revision>
  <dcterms:created xsi:type="dcterms:W3CDTF">2018-01-05T16:38:53Z</dcterms:created>
  <dcterms:modified xsi:type="dcterms:W3CDTF">2024-05-08T18:58:35Z</dcterms:modified>
</cp:coreProperties>
</file>