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1634" r:id="rId3"/>
    <p:sldId id="1723" r:id="rId4"/>
    <p:sldId id="1750" r:id="rId5"/>
    <p:sldId id="1807" r:id="rId6"/>
    <p:sldId id="1762" r:id="rId7"/>
    <p:sldId id="1798" r:id="rId8"/>
    <p:sldId id="1431" r:id="rId9"/>
    <p:sldId id="1688" r:id="rId10"/>
    <p:sldId id="1805" r:id="rId11"/>
    <p:sldId id="1800" r:id="rId12"/>
    <p:sldId id="1808" r:id="rId13"/>
    <p:sldId id="1809" r:id="rId14"/>
    <p:sldId id="1810" r:id="rId15"/>
    <p:sldId id="1811" r:id="rId16"/>
    <p:sldId id="1791" r:id="rId17"/>
    <p:sldId id="1801" r:id="rId18"/>
    <p:sldId id="1803" r:id="rId19"/>
    <p:sldId id="151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1168AD-DE70-4609-8084-6B013F293A82}">
          <p14:sldIdLst>
            <p14:sldId id="258"/>
            <p14:sldId id="1634"/>
            <p14:sldId id="1723"/>
            <p14:sldId id="1750"/>
            <p14:sldId id="1807"/>
            <p14:sldId id="1762"/>
            <p14:sldId id="1798"/>
            <p14:sldId id="1431"/>
            <p14:sldId id="1688"/>
            <p14:sldId id="1805"/>
            <p14:sldId id="1800"/>
            <p14:sldId id="1808"/>
            <p14:sldId id="1809"/>
            <p14:sldId id="1810"/>
            <p14:sldId id="1811"/>
            <p14:sldId id="1791"/>
            <p14:sldId id="1801"/>
            <p14:sldId id="1803"/>
            <p14:sldId id="1519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FF"/>
    <a:srgbClr val="FFB7FF"/>
    <a:srgbClr val="FF3399"/>
    <a:srgbClr val="FF3300"/>
    <a:srgbClr val="354B80"/>
    <a:srgbClr val="99FFCC"/>
    <a:srgbClr val="CCFF66"/>
    <a:srgbClr val="FF99FF"/>
    <a:srgbClr val="ECDAB2"/>
    <a:srgbClr val="E6C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jpeg"/><Relationship Id="rId3" Type="http://schemas.microsoft.com/office/2007/relationships/hdphoto" Target="../media/hdphoto4.wdp"/><Relationship Id="rId7" Type="http://schemas.microsoft.com/office/2007/relationships/hdphoto" Target="../media/hdphoto6.wdp"/><Relationship Id="rId12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7A8A23-690A-E4F8-8ED3-AF0636624CB4}"/>
              </a:ext>
            </a:extLst>
          </p:cNvPr>
          <p:cNvSpPr txBox="1"/>
          <p:nvPr/>
        </p:nvSpPr>
        <p:spPr>
          <a:xfrm>
            <a:off x="1434333" y="4772786"/>
            <a:ext cx="8925018" cy="102155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bg1"/>
                </a:solidFill>
              </a:rPr>
              <a:t>Числа 21-40</a:t>
            </a:r>
          </a:p>
        </p:txBody>
      </p:sp>
      <p:pic>
        <p:nvPicPr>
          <p:cNvPr id="11" name="Picture 2" descr="Школьники учатся перед компьютером">
            <a:extLst>
              <a:ext uri="{FF2B5EF4-FFF2-40B4-BE49-F238E27FC236}">
                <a16:creationId xmlns="" xmlns:a16="http://schemas.microsoft.com/office/drawing/2014/main" id="{308EEF88-465C-3637-2AD3-35FD104470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4"/>
          <a:stretch/>
        </p:blipFill>
        <p:spPr bwMode="auto">
          <a:xfrm>
            <a:off x="1434333" y="1330679"/>
            <a:ext cx="3170324" cy="2939228"/>
          </a:xfrm>
          <a:prstGeom prst="roundRect">
            <a:avLst/>
          </a:prstGeom>
          <a:solidFill>
            <a:srgbClr val="7030A0"/>
          </a:solidFill>
          <a:ln w="38100">
            <a:solidFill>
              <a:srgbClr val="7030A0"/>
            </a:solidFill>
          </a:ln>
          <a:extLst/>
        </p:spPr>
      </p:pic>
      <p:sp>
        <p:nvSpPr>
          <p:cNvPr id="12" name="TextBox 11"/>
          <p:cNvSpPr txBox="1"/>
          <p:nvPr/>
        </p:nvSpPr>
        <p:spPr>
          <a:xfrm>
            <a:off x="7310030" y="1492154"/>
            <a:ext cx="3049321" cy="282630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Розділ </a:t>
            </a:r>
            <a:r>
              <a:rPr lang="en-US" sz="3200" b="1" dirty="0" smtClean="0">
                <a:solidFill>
                  <a:schemeClr val="bg1"/>
                </a:solidFill>
              </a:rPr>
              <a:t>V</a:t>
            </a:r>
            <a:r>
              <a:rPr lang="uk-UA" sz="3200" b="1" dirty="0" smtClean="0">
                <a:solidFill>
                  <a:schemeClr val="bg1"/>
                </a:solidFill>
              </a:rPr>
              <a:t>І.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Числа 21-100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97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459381" y="581614"/>
            <a:ext cx="9513405" cy="80087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Поясни, як дістали число 30; число 40.</a:t>
            </a:r>
          </a:p>
        </p:txBody>
      </p:sp>
      <p:pic>
        <p:nvPicPr>
          <p:cNvPr id="9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D7F8ECF7-0611-F2C9-8E73-66835CA4A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9" r="29509" b="-13338"/>
          <a:stretch/>
        </p:blipFill>
        <p:spPr bwMode="auto">
          <a:xfrm flipH="1">
            <a:off x="530171" y="3063309"/>
            <a:ext cx="2242320" cy="390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 зі стрілкою 10">
            <a:extLst>
              <a:ext uri="{FF2B5EF4-FFF2-40B4-BE49-F238E27FC236}">
                <a16:creationId xmlns="" xmlns:a16="http://schemas.microsoft.com/office/drawing/2014/main" id="{BF00D9CC-36AF-136F-585B-351B83AC69E6}"/>
              </a:ext>
            </a:extLst>
          </p:cNvPr>
          <p:cNvCxnSpPr>
            <a:cxnSpLocks/>
          </p:cNvCxnSpPr>
          <p:nvPr/>
        </p:nvCxnSpPr>
        <p:spPr>
          <a:xfrm>
            <a:off x="214009" y="2335882"/>
            <a:ext cx="11849600" cy="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9B429345-9F85-A36B-7F08-46E19692FFF9}"/>
              </a:ext>
            </a:extLst>
          </p:cNvPr>
          <p:cNvSpPr/>
          <p:nvPr/>
        </p:nvSpPr>
        <p:spPr>
          <a:xfrm>
            <a:off x="1746103" y="2288647"/>
            <a:ext cx="106532" cy="1089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7A0F2069-A1C0-D1C7-8B7C-52DAECFB02C9}"/>
              </a:ext>
            </a:extLst>
          </p:cNvPr>
          <p:cNvSpPr/>
          <p:nvPr/>
        </p:nvSpPr>
        <p:spPr>
          <a:xfrm>
            <a:off x="2543303" y="2288647"/>
            <a:ext cx="106532" cy="108966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2431569A-6952-0D95-DDE4-73057F207303}"/>
              </a:ext>
            </a:extLst>
          </p:cNvPr>
          <p:cNvSpPr/>
          <p:nvPr/>
        </p:nvSpPr>
        <p:spPr>
          <a:xfrm>
            <a:off x="3346883" y="2289810"/>
            <a:ext cx="106532" cy="108966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0640A7A8-59B6-C4CC-ECC0-5D72867C2A03}"/>
              </a:ext>
            </a:extLst>
          </p:cNvPr>
          <p:cNvSpPr/>
          <p:nvPr/>
        </p:nvSpPr>
        <p:spPr>
          <a:xfrm>
            <a:off x="4146479" y="2288647"/>
            <a:ext cx="106532" cy="108966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9225A607-8FA8-8307-B89E-A58200FAC0EE}"/>
              </a:ext>
            </a:extLst>
          </p:cNvPr>
          <p:cNvSpPr/>
          <p:nvPr/>
        </p:nvSpPr>
        <p:spPr>
          <a:xfrm>
            <a:off x="4944877" y="2288647"/>
            <a:ext cx="106532" cy="108966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BF517B83-5DAB-FF76-D870-F910337A2A73}"/>
              </a:ext>
            </a:extLst>
          </p:cNvPr>
          <p:cNvSpPr/>
          <p:nvPr/>
        </p:nvSpPr>
        <p:spPr>
          <a:xfrm>
            <a:off x="5742077" y="2288647"/>
            <a:ext cx="106532" cy="108966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Овал 16">
            <a:extLst>
              <a:ext uri="{FF2B5EF4-FFF2-40B4-BE49-F238E27FC236}">
                <a16:creationId xmlns="" xmlns:a16="http://schemas.microsoft.com/office/drawing/2014/main" id="{5DFDA8F2-D05B-8C34-C243-E2E6372437C6}"/>
              </a:ext>
            </a:extLst>
          </p:cNvPr>
          <p:cNvSpPr/>
          <p:nvPr/>
        </p:nvSpPr>
        <p:spPr>
          <a:xfrm>
            <a:off x="6540475" y="2288647"/>
            <a:ext cx="106532" cy="108966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Овал 17">
            <a:extLst>
              <a:ext uri="{FF2B5EF4-FFF2-40B4-BE49-F238E27FC236}">
                <a16:creationId xmlns="" xmlns:a16="http://schemas.microsoft.com/office/drawing/2014/main" id="{DDB91F0A-A52C-575E-D9A0-AD4A830102E3}"/>
              </a:ext>
            </a:extLst>
          </p:cNvPr>
          <p:cNvSpPr/>
          <p:nvPr/>
        </p:nvSpPr>
        <p:spPr>
          <a:xfrm>
            <a:off x="7340071" y="2288647"/>
            <a:ext cx="106532" cy="108966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42F0C100-8B9D-41BC-AEC6-68A00A4C925B}"/>
              </a:ext>
            </a:extLst>
          </p:cNvPr>
          <p:cNvSpPr/>
          <p:nvPr/>
        </p:nvSpPr>
        <p:spPr>
          <a:xfrm>
            <a:off x="8137271" y="2288647"/>
            <a:ext cx="106532" cy="108966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0210BEE-EA3B-6C89-10C3-C5170E3EEB87}"/>
              </a:ext>
            </a:extLst>
          </p:cNvPr>
          <p:cNvSpPr txBox="1"/>
          <p:nvPr/>
        </p:nvSpPr>
        <p:spPr>
          <a:xfrm>
            <a:off x="1459382" y="2416978"/>
            <a:ext cx="69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x-none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391F19D-00CC-F73F-E74C-6EFD5AA2A34F}"/>
              </a:ext>
            </a:extLst>
          </p:cNvPr>
          <p:cNvSpPr txBox="1"/>
          <p:nvPr/>
        </p:nvSpPr>
        <p:spPr>
          <a:xfrm>
            <a:off x="2251458" y="2416978"/>
            <a:ext cx="69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x-none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2795AB8-E9EF-235C-9D95-FFF6FD20E753}"/>
              </a:ext>
            </a:extLst>
          </p:cNvPr>
          <p:cNvSpPr txBox="1"/>
          <p:nvPr/>
        </p:nvSpPr>
        <p:spPr>
          <a:xfrm>
            <a:off x="3055038" y="2416978"/>
            <a:ext cx="69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x-none" sz="36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C397FE2-6E87-0D35-9245-8A50787F15F6}"/>
              </a:ext>
            </a:extLst>
          </p:cNvPr>
          <p:cNvSpPr txBox="1"/>
          <p:nvPr/>
        </p:nvSpPr>
        <p:spPr>
          <a:xfrm>
            <a:off x="3854634" y="2416978"/>
            <a:ext cx="69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x-none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1FC3BC4-012B-8A75-13F4-0722367AAD62}"/>
              </a:ext>
            </a:extLst>
          </p:cNvPr>
          <p:cNvSpPr txBox="1"/>
          <p:nvPr/>
        </p:nvSpPr>
        <p:spPr>
          <a:xfrm>
            <a:off x="4653031" y="2416978"/>
            <a:ext cx="69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x-none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8379EDD-E5C4-C5F9-FAA2-2BAA2B6FEEDD}"/>
              </a:ext>
            </a:extLst>
          </p:cNvPr>
          <p:cNvSpPr txBox="1"/>
          <p:nvPr/>
        </p:nvSpPr>
        <p:spPr>
          <a:xfrm>
            <a:off x="5451428" y="2416978"/>
            <a:ext cx="69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x-none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6CE16E14-608F-EA11-F274-F3ED9D379EE6}"/>
              </a:ext>
            </a:extLst>
          </p:cNvPr>
          <p:cNvSpPr txBox="1"/>
          <p:nvPr/>
        </p:nvSpPr>
        <p:spPr>
          <a:xfrm>
            <a:off x="6301896" y="2416978"/>
            <a:ext cx="69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x-none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392EC949-D6B2-7D05-C68E-A29C0B57ADC4}"/>
              </a:ext>
            </a:extLst>
          </p:cNvPr>
          <p:cNvSpPr txBox="1"/>
          <p:nvPr/>
        </p:nvSpPr>
        <p:spPr>
          <a:xfrm>
            <a:off x="7048226" y="2416978"/>
            <a:ext cx="69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x-none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D1A891D-EFBA-FB36-7C45-650902AA4B04}"/>
              </a:ext>
            </a:extLst>
          </p:cNvPr>
          <p:cNvSpPr txBox="1"/>
          <p:nvPr/>
        </p:nvSpPr>
        <p:spPr>
          <a:xfrm>
            <a:off x="7845426" y="2416978"/>
            <a:ext cx="69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x-none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="" xmlns:a16="http://schemas.microsoft.com/office/drawing/2014/main" id="{4FFD1FFA-76B8-8187-4481-99918DC4BA19}"/>
              </a:ext>
            </a:extLst>
          </p:cNvPr>
          <p:cNvSpPr/>
          <p:nvPr/>
        </p:nvSpPr>
        <p:spPr>
          <a:xfrm>
            <a:off x="8902777" y="2288647"/>
            <a:ext cx="106532" cy="108966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Овал 36">
            <a:extLst>
              <a:ext uri="{FF2B5EF4-FFF2-40B4-BE49-F238E27FC236}">
                <a16:creationId xmlns="" xmlns:a16="http://schemas.microsoft.com/office/drawing/2014/main" id="{A59D1E26-D81F-1144-928D-73E8960CA620}"/>
              </a:ext>
            </a:extLst>
          </p:cNvPr>
          <p:cNvSpPr/>
          <p:nvPr/>
        </p:nvSpPr>
        <p:spPr>
          <a:xfrm>
            <a:off x="9701175" y="2288647"/>
            <a:ext cx="106532" cy="108966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6DC62ECA-0A1E-056A-6E5F-B4F273F0B84C}"/>
              </a:ext>
            </a:extLst>
          </p:cNvPr>
          <p:cNvSpPr/>
          <p:nvPr/>
        </p:nvSpPr>
        <p:spPr>
          <a:xfrm>
            <a:off x="10500771" y="2288647"/>
            <a:ext cx="106532" cy="108966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Овал 38">
            <a:extLst>
              <a:ext uri="{FF2B5EF4-FFF2-40B4-BE49-F238E27FC236}">
                <a16:creationId xmlns="" xmlns:a16="http://schemas.microsoft.com/office/drawing/2014/main" id="{71466912-861C-DF68-B2AD-EAA2D43E7349}"/>
              </a:ext>
            </a:extLst>
          </p:cNvPr>
          <p:cNvSpPr/>
          <p:nvPr/>
        </p:nvSpPr>
        <p:spPr>
          <a:xfrm>
            <a:off x="11297971" y="2288647"/>
            <a:ext cx="106532" cy="108966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Овал 40">
            <a:extLst>
              <a:ext uri="{FF2B5EF4-FFF2-40B4-BE49-F238E27FC236}">
                <a16:creationId xmlns="" xmlns:a16="http://schemas.microsoft.com/office/drawing/2014/main" id="{040DC29E-786B-E3AA-F7E7-1D43F7FB60AF}"/>
              </a:ext>
            </a:extLst>
          </p:cNvPr>
          <p:cNvSpPr/>
          <p:nvPr/>
        </p:nvSpPr>
        <p:spPr>
          <a:xfrm>
            <a:off x="302725" y="2281399"/>
            <a:ext cx="106532" cy="1089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Овал 41">
            <a:extLst>
              <a:ext uri="{FF2B5EF4-FFF2-40B4-BE49-F238E27FC236}">
                <a16:creationId xmlns="" xmlns:a16="http://schemas.microsoft.com/office/drawing/2014/main" id="{4D1709B0-D0DB-AA07-913F-E53C03426CE7}"/>
              </a:ext>
            </a:extLst>
          </p:cNvPr>
          <p:cNvSpPr/>
          <p:nvPr/>
        </p:nvSpPr>
        <p:spPr>
          <a:xfrm>
            <a:off x="1046659" y="2288647"/>
            <a:ext cx="106532" cy="108966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5693D5C-478A-C4AA-B758-CD69ED0A0F9A}"/>
              </a:ext>
            </a:extLst>
          </p:cNvPr>
          <p:cNvSpPr txBox="1"/>
          <p:nvPr/>
        </p:nvSpPr>
        <p:spPr>
          <a:xfrm>
            <a:off x="769160" y="2416978"/>
            <a:ext cx="69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x-none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8DB3D3E9-6AF5-9A0B-D94A-DD76C5EE018E}"/>
              </a:ext>
            </a:extLst>
          </p:cNvPr>
          <p:cNvSpPr txBox="1"/>
          <p:nvPr/>
        </p:nvSpPr>
        <p:spPr>
          <a:xfrm>
            <a:off x="50884" y="2416978"/>
            <a:ext cx="69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x-none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5028DB00-6ABC-BAAE-9F06-07375476CF65}"/>
              </a:ext>
            </a:extLst>
          </p:cNvPr>
          <p:cNvSpPr txBox="1"/>
          <p:nvPr/>
        </p:nvSpPr>
        <p:spPr>
          <a:xfrm>
            <a:off x="8642626" y="2416978"/>
            <a:ext cx="69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  <a:endParaRPr lang="x-none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0D55044F-2E43-E626-ABFD-423FE3219C55}"/>
              </a:ext>
            </a:extLst>
          </p:cNvPr>
          <p:cNvSpPr txBox="1"/>
          <p:nvPr/>
        </p:nvSpPr>
        <p:spPr>
          <a:xfrm>
            <a:off x="9462596" y="2416978"/>
            <a:ext cx="69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x-none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8997E04-9561-CB7F-AAD5-B0D05B172084}"/>
              </a:ext>
            </a:extLst>
          </p:cNvPr>
          <p:cNvSpPr txBox="1"/>
          <p:nvPr/>
        </p:nvSpPr>
        <p:spPr>
          <a:xfrm>
            <a:off x="10282566" y="2416978"/>
            <a:ext cx="69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  <a:endParaRPr lang="x-none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A1F1C400-796D-6E39-FE38-714736D94963}"/>
              </a:ext>
            </a:extLst>
          </p:cNvPr>
          <p:cNvSpPr txBox="1"/>
          <p:nvPr/>
        </p:nvSpPr>
        <p:spPr>
          <a:xfrm>
            <a:off x="11006126" y="2416978"/>
            <a:ext cx="69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x-none" sz="36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Стрілка: вигнута вгору 6">
            <a:extLst>
              <a:ext uri="{FF2B5EF4-FFF2-40B4-BE49-F238E27FC236}">
                <a16:creationId xmlns="" xmlns:a16="http://schemas.microsoft.com/office/drawing/2014/main" id="{DF511DC3-F2F1-1CB0-F743-AC905E43674F}"/>
              </a:ext>
            </a:extLst>
          </p:cNvPr>
          <p:cNvSpPr/>
          <p:nvPr/>
        </p:nvSpPr>
        <p:spPr>
          <a:xfrm>
            <a:off x="2543303" y="1804771"/>
            <a:ext cx="958347" cy="342308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664B4EB0-E4FE-5D74-F2DD-F49F45683540}"/>
              </a:ext>
            </a:extLst>
          </p:cNvPr>
          <p:cNvSpPr txBox="1"/>
          <p:nvPr/>
        </p:nvSpPr>
        <p:spPr>
          <a:xfrm>
            <a:off x="2649835" y="1262932"/>
            <a:ext cx="752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Стрілка: вигнута вгору 47">
            <a:extLst>
              <a:ext uri="{FF2B5EF4-FFF2-40B4-BE49-F238E27FC236}">
                <a16:creationId xmlns="" xmlns:a16="http://schemas.microsoft.com/office/drawing/2014/main" id="{36294FFC-A66B-8D88-B3DC-E0EE87CCAD90}"/>
              </a:ext>
            </a:extLst>
          </p:cNvPr>
          <p:cNvSpPr/>
          <p:nvPr/>
        </p:nvSpPr>
        <p:spPr>
          <a:xfrm>
            <a:off x="10493614" y="1804771"/>
            <a:ext cx="958347" cy="342308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60358098-BAE4-7EAA-D4C9-F4CC471F7036}"/>
              </a:ext>
            </a:extLst>
          </p:cNvPr>
          <p:cNvSpPr txBox="1"/>
          <p:nvPr/>
        </p:nvSpPr>
        <p:spPr>
          <a:xfrm>
            <a:off x="10600146" y="1262932"/>
            <a:ext cx="752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91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54" name="Прямокутник 2">
            <a:extLst>
              <a:ext uri="{FF2B5EF4-FFF2-40B4-BE49-F238E27FC236}">
                <a16:creationId xmlns="" xmlns:a16="http://schemas.microsoft.com/office/drawing/2014/main" id="{553A9204-5767-8882-49C8-3B79C302C0B4}"/>
              </a:ext>
            </a:extLst>
          </p:cNvPr>
          <p:cNvSpPr/>
          <p:nvPr/>
        </p:nvSpPr>
        <p:spPr>
          <a:xfrm>
            <a:off x="2972852" y="4047330"/>
            <a:ext cx="3700592" cy="23134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182FA535-64E0-E409-8FB4-569BCAB2DD5E}"/>
              </a:ext>
            </a:extLst>
          </p:cNvPr>
          <p:cNvSpPr txBox="1"/>
          <p:nvPr/>
        </p:nvSpPr>
        <p:spPr>
          <a:xfrm>
            <a:off x="3621841" y="4557623"/>
            <a:ext cx="576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endParaRPr lang="x-none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39C59F3F-9997-6E38-7CB1-5C48CFFB537B}"/>
              </a:ext>
            </a:extLst>
          </p:cNvPr>
          <p:cNvSpPr txBox="1"/>
          <p:nvPr/>
        </p:nvSpPr>
        <p:spPr>
          <a:xfrm>
            <a:off x="3621841" y="5131570"/>
            <a:ext cx="576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  <a:endParaRPr lang="x-none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29D93076-B9B7-5D6F-74B0-D5E38F56D3B4}"/>
              </a:ext>
            </a:extLst>
          </p:cNvPr>
          <p:cNvSpPr txBox="1"/>
          <p:nvPr/>
        </p:nvSpPr>
        <p:spPr>
          <a:xfrm>
            <a:off x="3621841" y="5724070"/>
            <a:ext cx="576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endParaRPr lang="x-none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9992EB2-588D-5A07-4E08-80DC98C74C75}"/>
              </a:ext>
            </a:extLst>
          </p:cNvPr>
          <p:cNvSpPr txBox="1"/>
          <p:nvPr/>
        </p:nvSpPr>
        <p:spPr>
          <a:xfrm>
            <a:off x="5531549" y="4557623"/>
            <a:ext cx="576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7</a:t>
            </a:r>
            <a:endParaRPr lang="x-none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8EC7151A-E69E-CB04-14CC-807A51C9EB7E}"/>
              </a:ext>
            </a:extLst>
          </p:cNvPr>
          <p:cNvSpPr txBox="1"/>
          <p:nvPr/>
        </p:nvSpPr>
        <p:spPr>
          <a:xfrm>
            <a:off x="5531549" y="5131570"/>
            <a:ext cx="576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7</a:t>
            </a:r>
            <a:endParaRPr lang="x-none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F51193B-BBD2-7139-CD3E-AAF3794D3C01}"/>
              </a:ext>
            </a:extLst>
          </p:cNvPr>
          <p:cNvSpPr txBox="1"/>
          <p:nvPr/>
        </p:nvSpPr>
        <p:spPr>
          <a:xfrm>
            <a:off x="5531549" y="5724070"/>
            <a:ext cx="576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7</a:t>
            </a:r>
            <a:endParaRPr lang="x-none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8B96A969-F4DB-E004-2609-8C9A302ED626}"/>
              </a:ext>
            </a:extLst>
          </p:cNvPr>
          <p:cNvSpPr txBox="1"/>
          <p:nvPr/>
        </p:nvSpPr>
        <p:spPr>
          <a:xfrm>
            <a:off x="3063371" y="3991869"/>
            <a:ext cx="1590852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Десятки</a:t>
            </a:r>
            <a:endParaRPr lang="x-none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8556EF48-E286-2019-5769-7327A3C4CF21}"/>
              </a:ext>
            </a:extLst>
          </p:cNvPr>
          <p:cNvSpPr txBox="1"/>
          <p:nvPr/>
        </p:nvSpPr>
        <p:spPr>
          <a:xfrm>
            <a:off x="4952870" y="3991869"/>
            <a:ext cx="1590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Одиниці</a:t>
            </a:r>
            <a:endParaRPr lang="x-none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3" name="Пряма сполучна лінія 4">
            <a:extLst>
              <a:ext uri="{FF2B5EF4-FFF2-40B4-BE49-F238E27FC236}">
                <a16:creationId xmlns="" xmlns:a16="http://schemas.microsoft.com/office/drawing/2014/main" id="{E661BDB0-A35B-CA50-7EE1-3CB053A52CC1}"/>
              </a:ext>
            </a:extLst>
          </p:cNvPr>
          <p:cNvCxnSpPr/>
          <p:nvPr/>
        </p:nvCxnSpPr>
        <p:spPr>
          <a:xfrm>
            <a:off x="2922564" y="4649861"/>
            <a:ext cx="36760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 сполучна лінія 33">
            <a:extLst>
              <a:ext uri="{FF2B5EF4-FFF2-40B4-BE49-F238E27FC236}">
                <a16:creationId xmlns="" xmlns:a16="http://schemas.microsoft.com/office/drawing/2014/main" id="{DC82AEE7-9E02-C570-840C-0CA52BB7A461}"/>
              </a:ext>
            </a:extLst>
          </p:cNvPr>
          <p:cNvCxnSpPr/>
          <p:nvPr/>
        </p:nvCxnSpPr>
        <p:spPr>
          <a:xfrm>
            <a:off x="2922564" y="5224896"/>
            <a:ext cx="36760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 сполучна лінія 35">
            <a:extLst>
              <a:ext uri="{FF2B5EF4-FFF2-40B4-BE49-F238E27FC236}">
                <a16:creationId xmlns="" xmlns:a16="http://schemas.microsoft.com/office/drawing/2014/main" id="{3DAA05A7-1FB9-4AC3-DAB1-3598326DC91C}"/>
              </a:ext>
            </a:extLst>
          </p:cNvPr>
          <p:cNvCxnSpPr/>
          <p:nvPr/>
        </p:nvCxnSpPr>
        <p:spPr>
          <a:xfrm>
            <a:off x="2922564" y="5818785"/>
            <a:ext cx="36760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 сполучна лінія 41">
            <a:extLst>
              <a:ext uri="{FF2B5EF4-FFF2-40B4-BE49-F238E27FC236}">
                <a16:creationId xmlns="" xmlns:a16="http://schemas.microsoft.com/office/drawing/2014/main" id="{5FFD1EF2-D48F-5EBC-17F1-3DF857884B2E}"/>
              </a:ext>
            </a:extLst>
          </p:cNvPr>
          <p:cNvCxnSpPr>
            <a:cxnSpLocks/>
          </p:cNvCxnSpPr>
          <p:nvPr/>
        </p:nvCxnSpPr>
        <p:spPr>
          <a:xfrm>
            <a:off x="4748328" y="4108802"/>
            <a:ext cx="0" cy="231341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88F14F88-DE6E-2F0E-7731-E2AD7CF9EC53}"/>
              </a:ext>
            </a:extLst>
          </p:cNvPr>
          <p:cNvSpPr/>
          <p:nvPr/>
        </p:nvSpPr>
        <p:spPr>
          <a:xfrm>
            <a:off x="7111810" y="4083262"/>
            <a:ext cx="3913772" cy="183682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Прочитай числа, записані в таблиці.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Що означає кожна цифра в </a:t>
            </a:r>
            <a:r>
              <a:rPr lang="uk-UA" sz="2400" b="1" dirty="0" smtClean="0">
                <a:solidFill>
                  <a:srgbClr val="7030A0"/>
                </a:solidFill>
              </a:rPr>
              <a:t>записах </a:t>
            </a:r>
            <a:r>
              <a:rPr lang="uk-UA" sz="2400" b="1" dirty="0">
                <a:solidFill>
                  <a:srgbClr val="7030A0"/>
                </a:solidFill>
              </a:rPr>
              <a:t>цих чисел?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DBA8D9F7-0EA6-8004-2F70-9D8B6E0834A7}"/>
              </a:ext>
            </a:extLst>
          </p:cNvPr>
          <p:cNvSpPr txBox="1"/>
          <p:nvPr/>
        </p:nvSpPr>
        <p:spPr>
          <a:xfrm>
            <a:off x="2446429" y="3178355"/>
            <a:ext cx="2604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29 + 1 = 30</a:t>
            </a:r>
            <a:endParaRPr lang="x-none" sz="4000" b="1" dirty="0">
              <a:solidFill>
                <a:srgbClr val="FF000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DBA8D9F7-0EA6-8004-2F70-9D8B6E0834A7}"/>
              </a:ext>
            </a:extLst>
          </p:cNvPr>
          <p:cNvSpPr txBox="1"/>
          <p:nvPr/>
        </p:nvSpPr>
        <p:spPr>
          <a:xfrm>
            <a:off x="5251769" y="3178355"/>
            <a:ext cx="2604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30 - 1 = 29</a:t>
            </a:r>
            <a:endParaRPr lang="x-none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46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  <p:bldP spid="67" grpId="0" animBg="1"/>
      <p:bldP spid="68" grpId="0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2464840" y="538070"/>
            <a:ext cx="8732066" cy="81175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Назви пропущені </a:t>
            </a:r>
            <a:r>
              <a:rPr lang="uk-UA" sz="4000" b="1" dirty="0" smtClean="0">
                <a:solidFill>
                  <a:schemeClr val="bg1"/>
                </a:solidFill>
              </a:rPr>
              <a:t>числа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09050F83-929D-934B-46B2-C83241A395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7" r="1418"/>
          <a:stretch/>
        </p:blipFill>
        <p:spPr>
          <a:xfrm>
            <a:off x="1182255" y="2029119"/>
            <a:ext cx="10704945" cy="3769484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7FDEFC6F-7D4C-0821-B21E-D453AC8A452F}"/>
              </a:ext>
            </a:extLst>
          </p:cNvPr>
          <p:cNvSpPr txBox="1"/>
          <p:nvPr/>
        </p:nvSpPr>
        <p:spPr>
          <a:xfrm>
            <a:off x="5364018" y="2547884"/>
            <a:ext cx="532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11CDB9A6-2BAE-0944-D9ED-ED4B1307EF78}"/>
              </a:ext>
            </a:extLst>
          </p:cNvPr>
          <p:cNvSpPr txBox="1"/>
          <p:nvPr/>
        </p:nvSpPr>
        <p:spPr>
          <a:xfrm>
            <a:off x="7060843" y="2547884"/>
            <a:ext cx="532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BA1EEC31-EA97-B24D-1A75-8E188BFB8054}"/>
              </a:ext>
            </a:extLst>
          </p:cNvPr>
          <p:cNvSpPr txBox="1"/>
          <p:nvPr/>
        </p:nvSpPr>
        <p:spPr>
          <a:xfrm>
            <a:off x="7856996" y="2547884"/>
            <a:ext cx="532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A3D8EBA0-A359-74D5-2F40-8FE476CE2B90}"/>
              </a:ext>
            </a:extLst>
          </p:cNvPr>
          <p:cNvSpPr txBox="1"/>
          <p:nvPr/>
        </p:nvSpPr>
        <p:spPr>
          <a:xfrm>
            <a:off x="8622859" y="2547884"/>
            <a:ext cx="532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14A08D20-1C8D-7772-E7DA-A124741A2558}"/>
              </a:ext>
            </a:extLst>
          </p:cNvPr>
          <p:cNvSpPr txBox="1"/>
          <p:nvPr/>
        </p:nvSpPr>
        <p:spPr>
          <a:xfrm>
            <a:off x="10212219" y="2547884"/>
            <a:ext cx="532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EF6C37BD-56CB-0B6C-6148-FC645441F2B7}"/>
              </a:ext>
            </a:extLst>
          </p:cNvPr>
          <p:cNvSpPr txBox="1"/>
          <p:nvPr/>
        </p:nvSpPr>
        <p:spPr>
          <a:xfrm>
            <a:off x="4407352" y="3285255"/>
            <a:ext cx="856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x-none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A4440E77-603B-3459-A692-A130EA904357}"/>
              </a:ext>
            </a:extLst>
          </p:cNvPr>
          <p:cNvSpPr txBox="1"/>
          <p:nvPr/>
        </p:nvSpPr>
        <p:spPr>
          <a:xfrm>
            <a:off x="6004368" y="3285255"/>
            <a:ext cx="856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x-none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75444C0-298F-942C-E7C0-4BEB8C7CFF6A}"/>
              </a:ext>
            </a:extLst>
          </p:cNvPr>
          <p:cNvSpPr txBox="1"/>
          <p:nvPr/>
        </p:nvSpPr>
        <p:spPr>
          <a:xfrm>
            <a:off x="9255553" y="3285255"/>
            <a:ext cx="856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x-none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9EFA2321-D98F-0D48-7608-92CCD255F6AC}"/>
              </a:ext>
            </a:extLst>
          </p:cNvPr>
          <p:cNvSpPr txBox="1"/>
          <p:nvPr/>
        </p:nvSpPr>
        <p:spPr>
          <a:xfrm>
            <a:off x="10051706" y="3285255"/>
            <a:ext cx="856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x-none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A12DB35C-A06E-5BFF-5325-7C7E9900E0DF}"/>
              </a:ext>
            </a:extLst>
          </p:cNvPr>
          <p:cNvSpPr txBox="1"/>
          <p:nvPr/>
        </p:nvSpPr>
        <p:spPr>
          <a:xfrm>
            <a:off x="3608844" y="4058141"/>
            <a:ext cx="856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x-none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AEB5B7EC-A2B9-44DE-CD34-B566B2885D3E}"/>
              </a:ext>
            </a:extLst>
          </p:cNvPr>
          <p:cNvSpPr txBox="1"/>
          <p:nvPr/>
        </p:nvSpPr>
        <p:spPr>
          <a:xfrm>
            <a:off x="5261854" y="4058742"/>
            <a:ext cx="856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x-none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EBB55F4A-9004-808F-9D29-B75D160F3CCD}"/>
              </a:ext>
            </a:extLst>
          </p:cNvPr>
          <p:cNvSpPr txBox="1"/>
          <p:nvPr/>
        </p:nvSpPr>
        <p:spPr>
          <a:xfrm>
            <a:off x="6830873" y="4058742"/>
            <a:ext cx="856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x-none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F55CC496-3C14-47CA-A6A8-9A3FF28DEAE4}"/>
              </a:ext>
            </a:extLst>
          </p:cNvPr>
          <p:cNvSpPr txBox="1"/>
          <p:nvPr/>
        </p:nvSpPr>
        <p:spPr>
          <a:xfrm>
            <a:off x="7627026" y="4058742"/>
            <a:ext cx="856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x-none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F4B7567F-40DC-195D-8100-38270B8B737C}"/>
              </a:ext>
            </a:extLst>
          </p:cNvPr>
          <p:cNvSpPr txBox="1"/>
          <p:nvPr/>
        </p:nvSpPr>
        <p:spPr>
          <a:xfrm>
            <a:off x="8464012" y="4058742"/>
            <a:ext cx="856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x-none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BC0E88BB-2F59-B310-2C1C-63D9901E6894}"/>
              </a:ext>
            </a:extLst>
          </p:cNvPr>
          <p:cNvSpPr txBox="1"/>
          <p:nvPr/>
        </p:nvSpPr>
        <p:spPr>
          <a:xfrm>
            <a:off x="10059846" y="4060254"/>
            <a:ext cx="856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x-none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660ECA11-9684-A50A-982B-C1BEF79287E0}"/>
              </a:ext>
            </a:extLst>
          </p:cNvPr>
          <p:cNvSpPr txBox="1"/>
          <p:nvPr/>
        </p:nvSpPr>
        <p:spPr>
          <a:xfrm>
            <a:off x="5261854" y="4775622"/>
            <a:ext cx="856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x-none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F671E75B-F767-94C7-15E1-9E10250EFD3C}"/>
              </a:ext>
            </a:extLst>
          </p:cNvPr>
          <p:cNvSpPr txBox="1"/>
          <p:nvPr/>
        </p:nvSpPr>
        <p:spPr>
          <a:xfrm>
            <a:off x="5979565" y="4775622"/>
            <a:ext cx="856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x-none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A13CCB54-1FB6-131F-D507-AD0F2331FE6E}"/>
              </a:ext>
            </a:extLst>
          </p:cNvPr>
          <p:cNvSpPr txBox="1"/>
          <p:nvPr/>
        </p:nvSpPr>
        <p:spPr>
          <a:xfrm>
            <a:off x="7627665" y="4775622"/>
            <a:ext cx="856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x-none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41345862-9CA6-8337-95FC-77FFB5B4D21F}"/>
              </a:ext>
            </a:extLst>
          </p:cNvPr>
          <p:cNvSpPr txBox="1"/>
          <p:nvPr/>
        </p:nvSpPr>
        <p:spPr>
          <a:xfrm>
            <a:off x="9268765" y="4775622"/>
            <a:ext cx="856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x-none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5B4869EE-9A0A-4230-8597-B96F40B65503}"/>
              </a:ext>
            </a:extLst>
          </p:cNvPr>
          <p:cNvSpPr txBox="1"/>
          <p:nvPr/>
        </p:nvSpPr>
        <p:spPr>
          <a:xfrm>
            <a:off x="10850927" y="4775622"/>
            <a:ext cx="856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x-none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4992" y="3459033"/>
            <a:ext cx="742514" cy="5021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7FDEFC6F-7D4C-0821-B21E-D453AC8A452F}"/>
              </a:ext>
            </a:extLst>
          </p:cNvPr>
          <p:cNvSpPr txBox="1"/>
          <p:nvPr/>
        </p:nvSpPr>
        <p:spPr>
          <a:xfrm>
            <a:off x="5257231" y="3294604"/>
            <a:ext cx="860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x-none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91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85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100" grpId="0"/>
      <p:bldP spid="101" grpId="0"/>
      <p:bldP spid="102" grpId="0"/>
      <p:bldP spid="103" grpId="0"/>
      <p:bldP spid="104" grpId="0"/>
      <p:bldP spid="105" grpId="0"/>
      <p:bldP spid="1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793824" y="508495"/>
            <a:ext cx="8534399" cy="84133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Математичний диктант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C2B39BC-CA1D-C1D7-2E09-12CBC096A6A8}"/>
              </a:ext>
            </a:extLst>
          </p:cNvPr>
          <p:cNvSpPr txBox="1"/>
          <p:nvPr/>
        </p:nvSpPr>
        <p:spPr>
          <a:xfrm>
            <a:off x="1793825" y="1470759"/>
            <a:ext cx="8534399" cy="378565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Запишіть </a:t>
            </a:r>
            <a:r>
              <a:rPr lang="uk-UA" sz="2400" b="1" dirty="0" smtClean="0">
                <a:solidFill>
                  <a:srgbClr val="7030A0"/>
                </a:solidFill>
              </a:rPr>
              <a:t>число, в якому </a:t>
            </a:r>
            <a:r>
              <a:rPr lang="uk-UA" sz="2400" b="1" i="1" dirty="0" smtClean="0">
                <a:solidFill>
                  <a:srgbClr val="7030A0"/>
                </a:solidFill>
              </a:rPr>
              <a:t>4д 6од, 6д 4од, </a:t>
            </a:r>
            <a:endParaRPr lang="en-US" sz="2400" b="1" i="1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Запишіть число, що на 1 більше, ніж 29</a:t>
            </a:r>
            <a:r>
              <a:rPr lang="en-US" sz="2400" b="1" dirty="0" smtClean="0">
                <a:solidFill>
                  <a:srgbClr val="7030A0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Запишіть число, яке на 1 менше, ніж </a:t>
            </a:r>
            <a:r>
              <a:rPr lang="uk-UA" sz="2400" b="1" dirty="0" smtClean="0">
                <a:solidFill>
                  <a:srgbClr val="7030A0"/>
                </a:solidFill>
              </a:rPr>
              <a:t>40. </a:t>
            </a:r>
            <a:endParaRPr lang="uk-UA" sz="2400" b="1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Запишіть </a:t>
            </a:r>
            <a:r>
              <a:rPr lang="uk-UA" sz="2400" b="1" dirty="0">
                <a:solidFill>
                  <a:srgbClr val="7030A0"/>
                </a:solidFill>
              </a:rPr>
              <a:t>різницю чисел </a:t>
            </a:r>
            <a:r>
              <a:rPr lang="uk-UA" sz="2400" b="1" dirty="0" smtClean="0">
                <a:solidFill>
                  <a:srgbClr val="7030A0"/>
                </a:solidFill>
              </a:rPr>
              <a:t>27 </a:t>
            </a:r>
            <a:r>
              <a:rPr lang="uk-UA" sz="2400" b="1" dirty="0">
                <a:solidFill>
                  <a:srgbClr val="7030A0"/>
                </a:solidFill>
              </a:rPr>
              <a:t>і </a:t>
            </a:r>
            <a:r>
              <a:rPr lang="uk-UA" sz="2400" b="1" dirty="0" smtClean="0">
                <a:solidFill>
                  <a:srgbClr val="7030A0"/>
                </a:solidFill>
              </a:rPr>
              <a:t>7.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Обчисліть суму чисел </a:t>
            </a:r>
            <a:r>
              <a:rPr lang="uk-UA" sz="2400" b="1" dirty="0" smtClean="0">
                <a:solidFill>
                  <a:srgbClr val="7030A0"/>
                </a:solidFill>
              </a:rPr>
              <a:t>1 </a:t>
            </a:r>
            <a:r>
              <a:rPr lang="uk-UA" sz="2400" b="1" dirty="0">
                <a:solidFill>
                  <a:srgbClr val="7030A0"/>
                </a:solidFill>
              </a:rPr>
              <a:t>і </a:t>
            </a:r>
            <a:r>
              <a:rPr lang="uk-UA" sz="2400" b="1" dirty="0" smtClean="0">
                <a:solidFill>
                  <a:srgbClr val="7030A0"/>
                </a:solidFill>
              </a:rPr>
              <a:t>50</a:t>
            </a:r>
            <a:r>
              <a:rPr lang="uk-UA" sz="2400" b="1" dirty="0">
                <a:solidFill>
                  <a:srgbClr val="7030A0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Перший доданок </a:t>
            </a:r>
            <a:r>
              <a:rPr lang="uk-UA" sz="2400" b="1" dirty="0" smtClean="0">
                <a:solidFill>
                  <a:srgbClr val="7030A0"/>
                </a:solidFill>
              </a:rPr>
              <a:t>60, </a:t>
            </a:r>
            <a:r>
              <a:rPr lang="uk-UA" sz="2400" b="1" dirty="0">
                <a:solidFill>
                  <a:srgbClr val="7030A0"/>
                </a:solidFill>
              </a:rPr>
              <a:t>другий </a:t>
            </a:r>
            <a:r>
              <a:rPr lang="uk-UA" sz="2400" b="1" dirty="0" smtClean="0">
                <a:solidFill>
                  <a:srgbClr val="7030A0"/>
                </a:solidFill>
              </a:rPr>
              <a:t>2. </a:t>
            </a:r>
            <a:r>
              <a:rPr lang="uk-UA" sz="2400" b="1" dirty="0">
                <a:solidFill>
                  <a:srgbClr val="7030A0"/>
                </a:solidFill>
              </a:rPr>
              <a:t>Обчисліть суму.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Зменшуване 5д, </a:t>
            </a:r>
            <a:r>
              <a:rPr lang="uk-UA" sz="2400" b="1" dirty="0">
                <a:solidFill>
                  <a:srgbClr val="7030A0"/>
                </a:solidFill>
              </a:rPr>
              <a:t>від’ємник </a:t>
            </a:r>
            <a:r>
              <a:rPr lang="uk-UA" sz="2400" b="1" dirty="0" smtClean="0">
                <a:solidFill>
                  <a:srgbClr val="7030A0"/>
                </a:solidFill>
              </a:rPr>
              <a:t>2д. </a:t>
            </a:r>
            <a:r>
              <a:rPr lang="uk-UA" sz="2400" b="1" dirty="0">
                <a:solidFill>
                  <a:srgbClr val="7030A0"/>
                </a:solidFill>
              </a:rPr>
              <a:t>Обчисліть різницю.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Число зліва від 40?</a:t>
            </a:r>
            <a:endParaRPr lang="uk-UA" sz="2400" b="1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В записаних числах підкресліть однією рискою одиниці, двома риками - десятки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F4B8DFB-000E-C2E4-A171-6610DA42153E}"/>
              </a:ext>
            </a:extLst>
          </p:cNvPr>
          <p:cNvSpPr txBox="1"/>
          <p:nvPr/>
        </p:nvSpPr>
        <p:spPr>
          <a:xfrm>
            <a:off x="1793825" y="5464291"/>
            <a:ext cx="79697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46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F4B8DFB-000E-C2E4-A171-6610DA42153E}"/>
              </a:ext>
            </a:extLst>
          </p:cNvPr>
          <p:cNvSpPr txBox="1"/>
          <p:nvPr/>
        </p:nvSpPr>
        <p:spPr>
          <a:xfrm>
            <a:off x="2590801" y="5466311"/>
            <a:ext cx="79697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64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F4B8DFB-000E-C2E4-A171-6610DA42153E}"/>
              </a:ext>
            </a:extLst>
          </p:cNvPr>
          <p:cNvSpPr txBox="1"/>
          <p:nvPr/>
        </p:nvSpPr>
        <p:spPr>
          <a:xfrm>
            <a:off x="3387777" y="5475176"/>
            <a:ext cx="79697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30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F4B8DFB-000E-C2E4-A171-6610DA42153E}"/>
              </a:ext>
            </a:extLst>
          </p:cNvPr>
          <p:cNvSpPr txBox="1"/>
          <p:nvPr/>
        </p:nvSpPr>
        <p:spPr>
          <a:xfrm>
            <a:off x="7413880" y="5452694"/>
            <a:ext cx="79697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30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F4B8DFB-000E-C2E4-A171-6610DA42153E}"/>
              </a:ext>
            </a:extLst>
          </p:cNvPr>
          <p:cNvSpPr txBox="1"/>
          <p:nvPr/>
        </p:nvSpPr>
        <p:spPr>
          <a:xfrm>
            <a:off x="6616904" y="5463752"/>
            <a:ext cx="79697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62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F4B8DFB-000E-C2E4-A171-6610DA42153E}"/>
              </a:ext>
            </a:extLst>
          </p:cNvPr>
          <p:cNvSpPr txBox="1"/>
          <p:nvPr/>
        </p:nvSpPr>
        <p:spPr>
          <a:xfrm>
            <a:off x="4184753" y="5468997"/>
            <a:ext cx="79697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39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F4B8DFB-000E-C2E4-A171-6610DA42153E}"/>
              </a:ext>
            </a:extLst>
          </p:cNvPr>
          <p:cNvSpPr txBox="1"/>
          <p:nvPr/>
        </p:nvSpPr>
        <p:spPr>
          <a:xfrm>
            <a:off x="5007783" y="5466310"/>
            <a:ext cx="79697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20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F4B8DFB-000E-C2E4-A171-6610DA42153E}"/>
              </a:ext>
            </a:extLst>
          </p:cNvPr>
          <p:cNvSpPr txBox="1"/>
          <p:nvPr/>
        </p:nvSpPr>
        <p:spPr>
          <a:xfrm>
            <a:off x="5819928" y="5463750"/>
            <a:ext cx="79697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51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F4B8DFB-000E-C2E4-A171-6610DA42153E}"/>
              </a:ext>
            </a:extLst>
          </p:cNvPr>
          <p:cNvSpPr txBox="1"/>
          <p:nvPr/>
        </p:nvSpPr>
        <p:spPr>
          <a:xfrm>
            <a:off x="8215139" y="5446341"/>
            <a:ext cx="79697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39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915886" y="5987143"/>
            <a:ext cx="5660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706260" y="5987143"/>
            <a:ext cx="5660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503236" y="5987143"/>
            <a:ext cx="5660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320020" y="5998029"/>
            <a:ext cx="5660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088621" y="5987143"/>
            <a:ext cx="5660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935387" y="5987143"/>
            <a:ext cx="5660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768951" y="5987143"/>
            <a:ext cx="5660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529339" y="5943599"/>
            <a:ext cx="5660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8350406" y="5943599"/>
            <a:ext cx="5660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915886" y="6088139"/>
            <a:ext cx="3354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653795" y="6088139"/>
            <a:ext cx="3354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503236" y="6077253"/>
            <a:ext cx="2830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320020" y="6088139"/>
            <a:ext cx="24840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097542" y="6055482"/>
            <a:ext cx="2830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935387" y="6066367"/>
            <a:ext cx="2484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768951" y="6082696"/>
            <a:ext cx="298550" cy="54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7529339" y="6055485"/>
            <a:ext cx="259293" cy="108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8350406" y="6044597"/>
            <a:ext cx="237522" cy="108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82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Картинки до тестів\Схема до задач\Схема на збільш числа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4" t="21613" r="13721" b="21439"/>
          <a:stretch/>
        </p:blipFill>
        <p:spPr bwMode="auto">
          <a:xfrm>
            <a:off x="5873371" y="1931492"/>
            <a:ext cx="2134030" cy="131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2" name="TextBox 31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1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="" xmlns:a16="http://schemas.microsoft.com/office/drawing/2014/main" id="{239DDE92-0FFF-053B-E110-9E72F9A46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" y="3961610"/>
            <a:ext cx="1469481" cy="278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748118" y="476151"/>
            <a:ext cx="8732066" cy="7581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Картинки до тестів\Схема до задач\Схема знах суми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3" t="22310" r="14693" b="42696"/>
          <a:stretch/>
        </p:blipFill>
        <p:spPr bwMode="auto">
          <a:xfrm>
            <a:off x="839374" y="2276083"/>
            <a:ext cx="2176801" cy="83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Схема до задач\Схема знах доданка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2" t="33176" r="13964" b="32815"/>
          <a:stretch/>
        </p:blipFill>
        <p:spPr bwMode="auto">
          <a:xfrm>
            <a:off x="3436584" y="2537494"/>
            <a:ext cx="2188200" cy="8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2D1DBFA-A211-0470-9BE8-14010E3A643E}"/>
              </a:ext>
            </a:extLst>
          </p:cNvPr>
          <p:cNvSpPr txBox="1"/>
          <p:nvPr/>
        </p:nvSpPr>
        <p:spPr>
          <a:xfrm>
            <a:off x="2403329" y="4492998"/>
            <a:ext cx="199248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3366FF"/>
                </a:solidFill>
              </a:rPr>
              <a:t>30 </a:t>
            </a:r>
            <a:r>
              <a:rPr lang="uk-UA" sz="3600" b="1" dirty="0">
                <a:solidFill>
                  <a:srgbClr val="3366FF"/>
                </a:solidFill>
              </a:rPr>
              <a:t>+ </a:t>
            </a:r>
            <a:r>
              <a:rPr lang="uk-UA" sz="3600" b="1" dirty="0" smtClean="0">
                <a:solidFill>
                  <a:srgbClr val="3366FF"/>
                </a:solidFill>
              </a:rPr>
              <a:t>5 =</a:t>
            </a:r>
            <a:endParaRPr lang="uk-UA" sz="3600" b="1" dirty="0">
              <a:solidFill>
                <a:srgbClr val="3366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C4E30C2-B2AE-EAA7-B3CB-F3E643B1FFD4}"/>
              </a:ext>
            </a:extLst>
          </p:cNvPr>
          <p:cNvSpPr txBox="1"/>
          <p:nvPr/>
        </p:nvSpPr>
        <p:spPr>
          <a:xfrm>
            <a:off x="2439727" y="5274306"/>
            <a:ext cx="195608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3366FF"/>
                </a:solidFill>
              </a:rPr>
              <a:t>48 </a:t>
            </a:r>
            <a:r>
              <a:rPr lang="uk-UA" sz="3600" b="1" dirty="0">
                <a:solidFill>
                  <a:srgbClr val="3366FF"/>
                </a:solidFill>
              </a:rPr>
              <a:t>– </a:t>
            </a:r>
            <a:r>
              <a:rPr lang="uk-UA" sz="3600" b="1" dirty="0" smtClean="0">
                <a:solidFill>
                  <a:srgbClr val="3366FF"/>
                </a:solidFill>
              </a:rPr>
              <a:t>40 =</a:t>
            </a:r>
            <a:endParaRPr lang="uk-UA" sz="3600" b="1" dirty="0">
              <a:solidFill>
                <a:srgbClr val="3366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95814" y="4503148"/>
            <a:ext cx="70650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35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95814" y="5274306"/>
            <a:ext cx="70650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8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C4E30C2-B2AE-EAA7-B3CB-F3E643B1FFD4}"/>
              </a:ext>
            </a:extLst>
          </p:cNvPr>
          <p:cNvSpPr txBox="1"/>
          <p:nvPr/>
        </p:nvSpPr>
        <p:spPr>
          <a:xfrm>
            <a:off x="5548819" y="4510874"/>
            <a:ext cx="195216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3366FF"/>
                </a:solidFill>
              </a:rPr>
              <a:t>39 + 1 =</a:t>
            </a:r>
            <a:endParaRPr lang="uk-UA" sz="3600" b="1" dirty="0">
              <a:solidFill>
                <a:srgbClr val="3366FF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74486" y="4514923"/>
            <a:ext cx="74022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40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71247" y="3016431"/>
            <a:ext cx="75696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30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12131" y="3050157"/>
            <a:ext cx="75696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5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32510" y="1976638"/>
            <a:ext cx="75696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48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245799" y="2530541"/>
            <a:ext cx="75696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1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31" name="Picture 7" descr="D:\Картинки до тестів\Схема до задач\Схема на зменш числа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6" t="33405" r="14381" b="10783"/>
          <a:stretch/>
        </p:blipFill>
        <p:spPr bwMode="auto">
          <a:xfrm>
            <a:off x="8585517" y="2239815"/>
            <a:ext cx="2039550" cy="125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9868102" y="2732148"/>
            <a:ext cx="75696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1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337860" y="3156299"/>
            <a:ext cx="75696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39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344736" y="1591703"/>
            <a:ext cx="75696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30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49065" y="3068867"/>
            <a:ext cx="75696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40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C4E30C2-B2AE-EAA7-B3CB-F3E643B1FFD4}"/>
              </a:ext>
            </a:extLst>
          </p:cNvPr>
          <p:cNvSpPr txBox="1"/>
          <p:nvPr/>
        </p:nvSpPr>
        <p:spPr>
          <a:xfrm>
            <a:off x="5548819" y="5318262"/>
            <a:ext cx="195216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3366FF"/>
                </a:solidFill>
              </a:rPr>
              <a:t>30 – 1 =</a:t>
            </a:r>
            <a:endParaRPr lang="uk-UA" sz="3600" b="1" dirty="0">
              <a:solidFill>
                <a:srgbClr val="3366FF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322175" y="5333456"/>
            <a:ext cx="78629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29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3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767617A2-890E-A77B-9476-2CE523E4ACCF}"/>
              </a:ext>
            </a:extLst>
          </p:cNvPr>
          <p:cNvSpPr/>
          <p:nvPr/>
        </p:nvSpPr>
        <p:spPr>
          <a:xfrm>
            <a:off x="1748118" y="1284430"/>
            <a:ext cx="7528606" cy="62345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Склади </a:t>
            </a:r>
            <a:r>
              <a:rPr lang="uk-UA" sz="2400" b="1" dirty="0" smtClean="0">
                <a:solidFill>
                  <a:srgbClr val="7030A0"/>
                </a:solidFill>
              </a:rPr>
              <a:t>вирази </a:t>
            </a:r>
            <a:r>
              <a:rPr lang="uk-UA" sz="2400" b="1" dirty="0" smtClean="0">
                <a:solidFill>
                  <a:srgbClr val="7030A0"/>
                </a:solidFill>
              </a:rPr>
              <a:t>до схем. </a:t>
            </a:r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вирази й обчисли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31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767617A2-890E-A77B-9476-2CE523E4ACCF}"/>
              </a:ext>
            </a:extLst>
          </p:cNvPr>
          <p:cNvSpPr/>
          <p:nvPr/>
        </p:nvSpPr>
        <p:spPr>
          <a:xfrm>
            <a:off x="989257" y="3604136"/>
            <a:ext cx="2151837" cy="7149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Знаходження суми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34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767617A2-890E-A77B-9476-2CE523E4ACCF}"/>
              </a:ext>
            </a:extLst>
          </p:cNvPr>
          <p:cNvSpPr/>
          <p:nvPr/>
        </p:nvSpPr>
        <p:spPr>
          <a:xfrm>
            <a:off x="3347142" y="3604136"/>
            <a:ext cx="2070197" cy="80643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Знаходження доданку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35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767617A2-890E-A77B-9476-2CE523E4ACCF}"/>
              </a:ext>
            </a:extLst>
          </p:cNvPr>
          <p:cNvSpPr/>
          <p:nvPr/>
        </p:nvSpPr>
        <p:spPr>
          <a:xfrm>
            <a:off x="5699953" y="3662762"/>
            <a:ext cx="2789743" cy="80643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Збільшення числа на кілька одиниць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36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767617A2-890E-A77B-9476-2CE523E4ACCF}"/>
              </a:ext>
            </a:extLst>
          </p:cNvPr>
          <p:cNvSpPr/>
          <p:nvPr/>
        </p:nvSpPr>
        <p:spPr>
          <a:xfrm>
            <a:off x="8661475" y="3662762"/>
            <a:ext cx="2789743" cy="80643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Зменшення числа на кілька одиниць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29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877A6B5-72B6-89A7-EFF9-E376420B10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" t="667" r="72420" b="76637"/>
          <a:stretch/>
        </p:blipFill>
        <p:spPr>
          <a:xfrm>
            <a:off x="653224" y="1395555"/>
            <a:ext cx="6480000" cy="30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7" name="Прямоугольник 11">
            <a:extLst>
              <a:ext uri="{FF2B5EF4-FFF2-40B4-BE49-F238E27FC236}">
                <a16:creationId xmlns="" xmlns:a16="http://schemas.microsoft.com/office/drawing/2014/main" id="{7A039DD5-B75A-4134-3C89-2ED97C0983D9}"/>
              </a:ext>
            </a:extLst>
          </p:cNvPr>
          <p:cNvSpPr/>
          <p:nvPr/>
        </p:nvSpPr>
        <p:spPr>
          <a:xfrm>
            <a:off x="1792394" y="472521"/>
            <a:ext cx="8732066" cy="72831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Розв</a:t>
            </a:r>
            <a:r>
              <a:rPr lang="en-US" sz="4000" b="1" dirty="0">
                <a:solidFill>
                  <a:schemeClr val="bg1"/>
                </a:solidFill>
              </a:rPr>
              <a:t>’</a:t>
            </a:r>
            <a:r>
              <a:rPr lang="uk-UA" sz="4000" b="1" dirty="0" err="1">
                <a:solidFill>
                  <a:schemeClr val="bg1"/>
                </a:solidFill>
              </a:rPr>
              <a:t>язую</a:t>
            </a:r>
            <a:r>
              <a:rPr lang="uk-UA" sz="4000" b="1" dirty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6FDF4A3B-9CC8-15AD-89C3-4D3C2F8482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" t="872" r="72471" b="82038"/>
          <a:stretch/>
        </p:blipFill>
        <p:spPr>
          <a:xfrm>
            <a:off x="638996" y="4379933"/>
            <a:ext cx="6480000" cy="2304000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4F138BE9-FB88-3761-DFAA-E5AA6EC09E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203238" y="4068012"/>
            <a:ext cx="336084" cy="220623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AA55E889-ADDE-B193-EBE1-C5B0A1A6E8EE}"/>
              </a:ext>
            </a:extLst>
          </p:cNvPr>
          <p:cNvSpPr txBox="1"/>
          <p:nvPr/>
        </p:nvSpPr>
        <p:spPr>
          <a:xfrm>
            <a:off x="870437" y="4638709"/>
            <a:ext cx="6291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7030A0"/>
                </a:solidFill>
              </a:rPr>
              <a:t>Відповідь: </a:t>
            </a:r>
            <a:r>
              <a:rPr lang="uk-UA" sz="3600" dirty="0" smtClean="0">
                <a:solidFill>
                  <a:srgbClr val="7030A0"/>
                </a:solidFill>
              </a:rPr>
              <a:t>10 котлет на великій сковорідці.</a:t>
            </a:r>
            <a:endParaRPr lang="x-none" sz="3600" i="1" dirty="0">
              <a:solidFill>
                <a:srgbClr val="7030A0"/>
              </a:solidFill>
            </a:endParaRPr>
          </a:p>
        </p:txBody>
      </p:sp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53F640D4-5775-7CF8-2FA0-F7BCB4CBBA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2954108" y="3840899"/>
            <a:ext cx="317675" cy="686891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698DCF88-D746-1BE9-5983-EB2A1C3068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338093" y="4068011"/>
            <a:ext cx="387602" cy="279263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25FFE5E5-B003-73F5-7938-2F35E26A01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2583266" y="3831105"/>
            <a:ext cx="381740" cy="6043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1521" y="3946032"/>
            <a:ext cx="697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/>
              <a:t>(к.)</a:t>
            </a:r>
            <a:endParaRPr lang="uk-UA" sz="2800" i="1" dirty="0"/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45628"/>
            <a:ext cx="1054100" cy="10366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91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F8EF2A43-1CC5-7E0A-BAF6-1E37302A207E}"/>
              </a:ext>
            </a:extLst>
          </p:cNvPr>
          <p:cNvSpPr/>
          <p:nvPr/>
        </p:nvSpPr>
        <p:spPr>
          <a:xfrm>
            <a:off x="857027" y="2452629"/>
            <a:ext cx="5301400" cy="12229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4000" dirty="0" smtClean="0">
                <a:solidFill>
                  <a:srgbClr val="7030A0"/>
                </a:solidFill>
              </a:rPr>
              <a:t>М– </a:t>
            </a:r>
            <a:r>
              <a:rPr lang="uk-UA" sz="4000" dirty="0" smtClean="0">
                <a:solidFill>
                  <a:srgbClr val="7030A0"/>
                </a:solidFill>
              </a:rPr>
              <a:t>6 к.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4000" dirty="0" smtClean="0">
                <a:solidFill>
                  <a:srgbClr val="7030A0"/>
                </a:solidFill>
              </a:rPr>
              <a:t>В – </a:t>
            </a:r>
            <a:r>
              <a:rPr lang="uk-UA" sz="4000" dirty="0" smtClean="0">
                <a:solidFill>
                  <a:srgbClr val="7030A0"/>
                </a:solidFill>
              </a:rPr>
              <a:t>на   4 </a:t>
            </a:r>
            <a:r>
              <a:rPr lang="uk-UA" sz="4000" dirty="0" smtClean="0">
                <a:solidFill>
                  <a:srgbClr val="7030A0"/>
                </a:solidFill>
              </a:rPr>
              <a:t>к</a:t>
            </a:r>
            <a:r>
              <a:rPr lang="uk-UA" sz="4000" dirty="0" smtClean="0">
                <a:solidFill>
                  <a:srgbClr val="7030A0"/>
                </a:solidFill>
              </a:rPr>
              <a:t>. більше,</a:t>
            </a:r>
            <a:endParaRPr lang="uk-UA" sz="4000" dirty="0">
              <a:solidFill>
                <a:srgbClr val="7030A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45725" y="3100355"/>
            <a:ext cx="8114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uk-UA" sz="4000" b="1" dirty="0" smtClean="0">
                <a:solidFill>
                  <a:srgbClr val="FF0000"/>
                </a:solidFill>
              </a:rPr>
              <a:t>?к.</a:t>
            </a:r>
            <a:endParaRPr lang="uk-UA" sz="4000" b="1" dirty="0">
              <a:solidFill>
                <a:srgbClr val="FF0000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E6586AB9-6DA4-47BF-B770-35CCE3E424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8" t="34761" r="62131" b="34165"/>
          <a:stretch/>
        </p:blipFill>
        <p:spPr>
          <a:xfrm>
            <a:off x="2935365" y="1400658"/>
            <a:ext cx="843321" cy="90794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51891" r="62121" b="41888"/>
          <a:stretch/>
        </p:blipFill>
        <p:spPr>
          <a:xfrm>
            <a:off x="4179244" y="1771544"/>
            <a:ext cx="684000" cy="432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FCA9EF44-F204-4732-BFBB-CA1D0A9149D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3438598" y="1777879"/>
            <a:ext cx="648502" cy="792614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3995108" y="1883349"/>
            <a:ext cx="283073" cy="226549"/>
            <a:chOff x="3751412" y="3340101"/>
            <a:chExt cx="278500" cy="231775"/>
          </a:xfrm>
        </p:grpSpPr>
        <p:sp>
          <p:nvSpPr>
            <p:cNvPr id="27" name="Овал 26"/>
            <p:cNvSpPr/>
            <p:nvPr/>
          </p:nvSpPr>
          <p:spPr>
            <a:xfrm rot="1164979">
              <a:off x="3751412" y="3340101"/>
              <a:ext cx="161925" cy="2317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3895032" y="3348048"/>
              <a:ext cx="134880" cy="215879"/>
            </a:xfrm>
            <a:custGeom>
              <a:avLst/>
              <a:gdLst>
                <a:gd name="connsiteX0" fmla="*/ 71380 w 134880"/>
                <a:gd name="connsiteY0" fmla="*/ 0 h 215879"/>
                <a:gd name="connsiteX1" fmla="*/ 4705 w 134880"/>
                <a:gd name="connsiteY1" fmla="*/ 149225 h 215879"/>
                <a:gd name="connsiteX2" fmla="*/ 14230 w 134880"/>
                <a:gd name="connsiteY2" fmla="*/ 212725 h 215879"/>
                <a:gd name="connsiteX3" fmla="*/ 84080 w 134880"/>
                <a:gd name="connsiteY3" fmla="*/ 200025 h 215879"/>
                <a:gd name="connsiteX4" fmla="*/ 134880 w 134880"/>
                <a:gd name="connsiteY4" fmla="*/ 146050 h 21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80" h="215879">
                  <a:moveTo>
                    <a:pt x="71380" y="0"/>
                  </a:moveTo>
                  <a:cubicBezTo>
                    <a:pt x="42805" y="56885"/>
                    <a:pt x="14230" y="113771"/>
                    <a:pt x="4705" y="149225"/>
                  </a:cubicBezTo>
                  <a:cubicBezTo>
                    <a:pt x="-4820" y="184679"/>
                    <a:pt x="1001" y="204258"/>
                    <a:pt x="14230" y="212725"/>
                  </a:cubicBezTo>
                  <a:cubicBezTo>
                    <a:pt x="27459" y="221192"/>
                    <a:pt x="63972" y="211137"/>
                    <a:pt x="84080" y="200025"/>
                  </a:cubicBezTo>
                  <a:cubicBezTo>
                    <a:pt x="104188" y="188913"/>
                    <a:pt x="119534" y="167481"/>
                    <a:pt x="134880" y="1460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4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="" xmlns:a16="http://schemas.microsoft.com/office/drawing/2014/main" id="{8F7CBC1E-B58C-B66B-03C6-8DE59258A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78885" y="4240836"/>
            <a:ext cx="1333235" cy="252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D983512C-AF78-9F91-E72E-0A52B91747E0}"/>
              </a:ext>
            </a:extLst>
          </p:cNvPr>
          <p:cNvSpPr txBox="1"/>
          <p:nvPr/>
        </p:nvSpPr>
        <p:spPr>
          <a:xfrm>
            <a:off x="6970642" y="1390355"/>
            <a:ext cx="4451060" cy="267765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На</a:t>
            </a:r>
            <a:r>
              <a:rPr lang="uk-UA" sz="2800" b="1" dirty="0">
                <a:solidFill>
                  <a:srgbClr val="7030A0"/>
                </a:solidFill>
              </a:rPr>
              <a:t> </a:t>
            </a:r>
            <a:r>
              <a:rPr lang="uk-UA" sz="2800" b="1" dirty="0">
                <a:solidFill>
                  <a:srgbClr val="FF0000"/>
                </a:solidFill>
              </a:rPr>
              <a:t>малій</a:t>
            </a:r>
            <a:r>
              <a:rPr lang="uk-UA" sz="2800" b="1" dirty="0">
                <a:solidFill>
                  <a:srgbClr val="7030A0"/>
                </a:solidFill>
              </a:rPr>
              <a:t> сковорідці вміщується </a:t>
            </a:r>
            <a:r>
              <a:rPr lang="uk-UA" sz="2800" b="1" dirty="0">
                <a:solidFill>
                  <a:srgbClr val="FF0000"/>
                </a:solidFill>
              </a:rPr>
              <a:t>6 котлет</a:t>
            </a:r>
            <a:r>
              <a:rPr lang="uk-UA" sz="2800" b="1" dirty="0">
                <a:solidFill>
                  <a:srgbClr val="7030A0"/>
                </a:solidFill>
              </a:rPr>
              <a:t>, а </a:t>
            </a:r>
            <a:endParaRPr lang="uk-UA" sz="2800" b="1" dirty="0" smtClean="0">
              <a:solidFill>
                <a:srgbClr val="7030A0"/>
              </a:solidFill>
            </a:endParaRPr>
          </a:p>
          <a:p>
            <a:r>
              <a:rPr lang="uk-UA" sz="2800" b="1" dirty="0" smtClean="0">
                <a:solidFill>
                  <a:srgbClr val="FF0000"/>
                </a:solidFill>
              </a:rPr>
              <a:t>на</a:t>
            </a:r>
            <a:r>
              <a:rPr lang="uk-UA" sz="2800" b="1" dirty="0" smtClean="0">
                <a:solidFill>
                  <a:srgbClr val="7030A0"/>
                </a:solidFill>
              </a:rPr>
              <a:t> </a:t>
            </a:r>
            <a:r>
              <a:rPr lang="uk-UA" sz="2800" b="1" dirty="0">
                <a:solidFill>
                  <a:srgbClr val="FF0000"/>
                </a:solidFill>
              </a:rPr>
              <a:t>великій</a:t>
            </a:r>
            <a:r>
              <a:rPr lang="uk-UA" sz="2800" b="1" dirty="0">
                <a:solidFill>
                  <a:srgbClr val="7030A0"/>
                </a:solidFill>
              </a:rPr>
              <a:t> — </a:t>
            </a:r>
            <a:r>
              <a:rPr lang="uk-UA" sz="2800" b="1" dirty="0">
                <a:solidFill>
                  <a:srgbClr val="FF0000"/>
                </a:solidFill>
              </a:rPr>
              <a:t>на 4 котлети більше</a:t>
            </a:r>
            <a:r>
              <a:rPr lang="uk-UA" sz="2800" b="1" dirty="0">
                <a:solidFill>
                  <a:srgbClr val="7030A0"/>
                </a:solidFill>
              </a:rPr>
              <a:t>. </a:t>
            </a:r>
            <a:r>
              <a:rPr lang="uk-UA" sz="2800" b="1" dirty="0">
                <a:solidFill>
                  <a:srgbClr val="FF0000"/>
                </a:solidFill>
              </a:rPr>
              <a:t>Скільки</a:t>
            </a:r>
            <a:r>
              <a:rPr lang="uk-UA" sz="2800" b="1" dirty="0">
                <a:solidFill>
                  <a:srgbClr val="7030A0"/>
                </a:solidFill>
              </a:rPr>
              <a:t> </a:t>
            </a:r>
            <a:r>
              <a:rPr lang="uk-UA" sz="2800" b="1" dirty="0">
                <a:solidFill>
                  <a:srgbClr val="FF0000"/>
                </a:solidFill>
              </a:rPr>
              <a:t>котлет </a:t>
            </a:r>
            <a:r>
              <a:rPr lang="uk-UA" sz="2800" b="1" dirty="0">
                <a:solidFill>
                  <a:srgbClr val="7030A0"/>
                </a:solidFill>
              </a:rPr>
              <a:t>уміщується </a:t>
            </a:r>
            <a:r>
              <a:rPr lang="uk-UA" sz="2800" b="1" dirty="0">
                <a:solidFill>
                  <a:srgbClr val="FF0000"/>
                </a:solidFill>
              </a:rPr>
              <a:t>на</a:t>
            </a:r>
            <a:r>
              <a:rPr lang="uk-UA" sz="2800" b="1" dirty="0">
                <a:solidFill>
                  <a:srgbClr val="7030A0"/>
                </a:solidFill>
              </a:rPr>
              <a:t> </a:t>
            </a:r>
            <a:r>
              <a:rPr lang="uk-UA" sz="2800" b="1" dirty="0">
                <a:solidFill>
                  <a:srgbClr val="FF0000"/>
                </a:solidFill>
              </a:rPr>
              <a:t>великій </a:t>
            </a:r>
            <a:r>
              <a:rPr lang="uk-UA" sz="2800" b="1" dirty="0" smtClean="0">
                <a:solidFill>
                  <a:srgbClr val="FF0000"/>
                </a:solidFill>
              </a:rPr>
              <a:t>сковорідці</a:t>
            </a:r>
            <a:r>
              <a:rPr lang="uk-UA" sz="2800" b="1" dirty="0" smtClean="0">
                <a:solidFill>
                  <a:srgbClr val="7030A0"/>
                </a:solidFill>
              </a:rPr>
              <a:t>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2159396F-C730-46DF-99A7-0967D1E303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1725695" y="3834877"/>
            <a:ext cx="424330" cy="68689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EC4C7B17-5BFF-B19B-AD22-F143FA7301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1058140" y="3820220"/>
            <a:ext cx="381740" cy="686891"/>
          </a:xfrm>
          <a:prstGeom prst="rect">
            <a:avLst/>
          </a:prstGeom>
        </p:spPr>
      </p:pic>
      <p:sp>
        <p:nvSpPr>
          <p:cNvPr id="29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767617A2-890E-A77B-9476-2CE523E4ACCF}"/>
              </a:ext>
            </a:extLst>
          </p:cNvPr>
          <p:cNvSpPr/>
          <p:nvPr/>
        </p:nvSpPr>
        <p:spPr>
          <a:xfrm>
            <a:off x="7314535" y="4207642"/>
            <a:ext cx="3364350" cy="14216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Це задача на збільшення числа на кілька одиниць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71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2" grpId="0"/>
      <p:bldP spid="20" grpId="0"/>
      <p:bldP spid="22" grpId="0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TextBox 31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1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="" xmlns:a16="http://schemas.microsoft.com/office/drawing/2014/main" id="{239DDE92-0FFF-053B-E110-9E72F9A46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06" y="3153995"/>
            <a:ext cx="1626989" cy="308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767617A2-890E-A77B-9476-2CE523E4ACCF}"/>
              </a:ext>
            </a:extLst>
          </p:cNvPr>
          <p:cNvSpPr/>
          <p:nvPr/>
        </p:nvSpPr>
        <p:spPr>
          <a:xfrm>
            <a:off x="549728" y="1397786"/>
            <a:ext cx="3364350" cy="14216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Домалюй на кожному малюнку стільки паличок, щоб їх стало: 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748118" y="476151"/>
            <a:ext cx="8732066" cy="7581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-1" y="5562600"/>
            <a:ext cx="1099458" cy="12953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21 №1</a:t>
            </a:r>
          </a:p>
        </p:txBody>
      </p:sp>
      <p:pic>
        <p:nvPicPr>
          <p:cNvPr id="1026" name="Picture 2" descr="D:\1 клас\2 Матем\1 УРОКИ Листопад\6 Числа 21_100\№097 Числа 21 - 40 (продовження)\2024-03-11_0050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062" y="1353180"/>
            <a:ext cx="6536294" cy="420942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95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Mr Peabody Stickers | Redbubble">
            <a:extLst>
              <a:ext uri="{FF2B5EF4-FFF2-40B4-BE49-F238E27FC236}">
                <a16:creationId xmlns="" xmlns:a16="http://schemas.microsoft.com/office/drawing/2014/main" id="{9D53DC38-DBF2-38F3-38E0-475C2BB887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78257" y="2702067"/>
            <a:ext cx="2118534" cy="31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1CB99C4B-4A14-3299-DF47-F5A495C56EF0}"/>
              </a:ext>
            </a:extLst>
          </p:cNvPr>
          <p:cNvSpPr/>
          <p:nvPr/>
        </p:nvSpPr>
        <p:spPr>
          <a:xfrm>
            <a:off x="676883" y="1456402"/>
            <a:ext cx="4091060" cy="89296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>
                <a:solidFill>
                  <a:srgbClr val="7030A0"/>
                </a:solidFill>
              </a:rPr>
              <a:t>Запиши</a:t>
            </a:r>
            <a:r>
              <a:rPr lang="uk-UA" sz="2400" b="1" dirty="0">
                <a:solidFill>
                  <a:srgbClr val="7030A0"/>
                </a:solidFill>
              </a:rPr>
              <a:t> в таблицю числа, які складаються з:</a:t>
            </a:r>
          </a:p>
        </p:txBody>
      </p:sp>
      <p:sp>
        <p:nvSpPr>
          <p:cNvPr id="66" name="Прямокутник: округлені кути 1">
            <a:extLst>
              <a:ext uri="{FF2B5EF4-FFF2-40B4-BE49-F238E27FC236}">
                <a16:creationId xmlns="" xmlns:a16="http://schemas.microsoft.com/office/drawing/2014/main" id="{35C94A4C-F583-0EC6-7EB6-806D221E3ED7}"/>
              </a:ext>
            </a:extLst>
          </p:cNvPr>
          <p:cNvSpPr/>
          <p:nvPr/>
        </p:nvSpPr>
        <p:spPr>
          <a:xfrm>
            <a:off x="7204273" y="1581256"/>
            <a:ext cx="4527612" cy="4019298"/>
          </a:xfrm>
          <a:prstGeom prst="roundRect">
            <a:avLst/>
          </a:prstGeom>
          <a:solidFill>
            <a:srgbClr val="C9FCFF"/>
          </a:solidFill>
          <a:ln w="5715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67" name="Пряма сполучна лінія 5">
            <a:extLst>
              <a:ext uri="{FF2B5EF4-FFF2-40B4-BE49-F238E27FC236}">
                <a16:creationId xmlns="" xmlns:a16="http://schemas.microsoft.com/office/drawing/2014/main" id="{F5282221-B6FF-7345-D1A4-798A3E16C03A}"/>
              </a:ext>
            </a:extLst>
          </p:cNvPr>
          <p:cNvCxnSpPr>
            <a:cxnSpLocks/>
            <a:stCxn id="66" idx="0"/>
            <a:endCxn id="66" idx="2"/>
          </p:cNvCxnSpPr>
          <p:nvPr/>
        </p:nvCxnSpPr>
        <p:spPr>
          <a:xfrm>
            <a:off x="9468079" y="1581256"/>
            <a:ext cx="0" cy="4019298"/>
          </a:xfrm>
          <a:prstGeom prst="line">
            <a:avLst/>
          </a:prstGeom>
          <a:ln w="5715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 сполучна лінія 7">
            <a:extLst>
              <a:ext uri="{FF2B5EF4-FFF2-40B4-BE49-F238E27FC236}">
                <a16:creationId xmlns="" xmlns:a16="http://schemas.microsoft.com/office/drawing/2014/main" id="{B9A4A319-E6D9-F426-72D7-3606C444697F}"/>
              </a:ext>
            </a:extLst>
          </p:cNvPr>
          <p:cNvCxnSpPr>
            <a:cxnSpLocks/>
          </p:cNvCxnSpPr>
          <p:nvPr/>
        </p:nvCxnSpPr>
        <p:spPr>
          <a:xfrm flipH="1">
            <a:off x="7204273" y="2440103"/>
            <a:ext cx="4527612" cy="0"/>
          </a:xfrm>
          <a:prstGeom prst="line">
            <a:avLst/>
          </a:prstGeom>
          <a:ln w="5715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 сполучна лінія 15">
            <a:extLst>
              <a:ext uri="{FF2B5EF4-FFF2-40B4-BE49-F238E27FC236}">
                <a16:creationId xmlns="" xmlns:a16="http://schemas.microsoft.com/office/drawing/2014/main" id="{60BBD6C9-9B6D-5930-8E25-A72C13F37608}"/>
              </a:ext>
            </a:extLst>
          </p:cNvPr>
          <p:cNvCxnSpPr>
            <a:cxnSpLocks/>
          </p:cNvCxnSpPr>
          <p:nvPr/>
        </p:nvCxnSpPr>
        <p:spPr>
          <a:xfrm flipH="1">
            <a:off x="7204273" y="3159978"/>
            <a:ext cx="4527612" cy="0"/>
          </a:xfrm>
          <a:prstGeom prst="line">
            <a:avLst/>
          </a:prstGeom>
          <a:ln w="5715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 сполучна лінія 16">
            <a:extLst>
              <a:ext uri="{FF2B5EF4-FFF2-40B4-BE49-F238E27FC236}">
                <a16:creationId xmlns="" xmlns:a16="http://schemas.microsoft.com/office/drawing/2014/main" id="{14D8CDDF-7A06-D663-882A-6C9E79DB1572}"/>
              </a:ext>
            </a:extLst>
          </p:cNvPr>
          <p:cNvCxnSpPr>
            <a:cxnSpLocks/>
          </p:cNvCxnSpPr>
          <p:nvPr/>
        </p:nvCxnSpPr>
        <p:spPr>
          <a:xfrm flipH="1">
            <a:off x="7204273" y="3905702"/>
            <a:ext cx="4527612" cy="0"/>
          </a:xfrm>
          <a:prstGeom prst="line">
            <a:avLst/>
          </a:prstGeom>
          <a:ln w="5715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 сполучна лінія 17">
            <a:extLst>
              <a:ext uri="{FF2B5EF4-FFF2-40B4-BE49-F238E27FC236}">
                <a16:creationId xmlns="" xmlns:a16="http://schemas.microsoft.com/office/drawing/2014/main" id="{E38FB129-3B47-A454-63ED-9863B62BFF61}"/>
              </a:ext>
            </a:extLst>
          </p:cNvPr>
          <p:cNvCxnSpPr>
            <a:cxnSpLocks/>
          </p:cNvCxnSpPr>
          <p:nvPr/>
        </p:nvCxnSpPr>
        <p:spPr>
          <a:xfrm flipH="1">
            <a:off x="7204273" y="4740203"/>
            <a:ext cx="4527612" cy="0"/>
          </a:xfrm>
          <a:prstGeom prst="line">
            <a:avLst/>
          </a:prstGeom>
          <a:ln w="5715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3A6C7FA2-07AD-2AC2-6723-D1E38C07E71A}"/>
              </a:ext>
            </a:extLst>
          </p:cNvPr>
          <p:cNvSpPr txBox="1"/>
          <p:nvPr/>
        </p:nvSpPr>
        <p:spPr>
          <a:xfrm>
            <a:off x="7611973" y="1761243"/>
            <a:ext cx="1713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Десятки</a:t>
            </a:r>
            <a:endParaRPr lang="x-none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8C680D8A-AF70-404F-DE03-B02934C8DF7C}"/>
              </a:ext>
            </a:extLst>
          </p:cNvPr>
          <p:cNvSpPr txBox="1"/>
          <p:nvPr/>
        </p:nvSpPr>
        <p:spPr>
          <a:xfrm>
            <a:off x="9710532" y="1761243"/>
            <a:ext cx="1713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Одиниці</a:t>
            </a:r>
            <a:endParaRPr lang="x-none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Прямокутник 21">
            <a:extLst>
              <a:ext uri="{FF2B5EF4-FFF2-40B4-BE49-F238E27FC236}">
                <a16:creationId xmlns="" xmlns:a16="http://schemas.microsoft.com/office/drawing/2014/main" id="{4F279B4B-59A0-9C12-8CDD-CBBACF1CCEC7}"/>
              </a:ext>
            </a:extLst>
          </p:cNvPr>
          <p:cNvSpPr/>
          <p:nvPr/>
        </p:nvSpPr>
        <p:spPr>
          <a:xfrm>
            <a:off x="8179245" y="2542832"/>
            <a:ext cx="510466" cy="51441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Прямокутник 22">
            <a:extLst>
              <a:ext uri="{FF2B5EF4-FFF2-40B4-BE49-F238E27FC236}">
                <a16:creationId xmlns="" xmlns:a16="http://schemas.microsoft.com/office/drawing/2014/main" id="{854372BF-F01A-40FA-97AA-DFFD38968EAC}"/>
              </a:ext>
            </a:extLst>
          </p:cNvPr>
          <p:cNvSpPr/>
          <p:nvPr/>
        </p:nvSpPr>
        <p:spPr>
          <a:xfrm>
            <a:off x="10246448" y="2542832"/>
            <a:ext cx="510466" cy="51441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7" name="Прямокутник 24">
            <a:extLst>
              <a:ext uri="{FF2B5EF4-FFF2-40B4-BE49-F238E27FC236}">
                <a16:creationId xmlns="" xmlns:a16="http://schemas.microsoft.com/office/drawing/2014/main" id="{0CEF55BA-AB6D-2570-7559-5E8C86EB991A}"/>
              </a:ext>
            </a:extLst>
          </p:cNvPr>
          <p:cNvSpPr/>
          <p:nvPr/>
        </p:nvSpPr>
        <p:spPr>
          <a:xfrm>
            <a:off x="8179245" y="3261789"/>
            <a:ext cx="510466" cy="51441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8" name="Прямокутник 25">
            <a:extLst>
              <a:ext uri="{FF2B5EF4-FFF2-40B4-BE49-F238E27FC236}">
                <a16:creationId xmlns="" xmlns:a16="http://schemas.microsoft.com/office/drawing/2014/main" id="{8B2D6D2C-14FA-E079-9C86-546BC10ACBCC}"/>
              </a:ext>
            </a:extLst>
          </p:cNvPr>
          <p:cNvSpPr/>
          <p:nvPr/>
        </p:nvSpPr>
        <p:spPr>
          <a:xfrm>
            <a:off x="10246448" y="3261789"/>
            <a:ext cx="510466" cy="51441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9" name="Прямокутник 26">
            <a:extLst>
              <a:ext uri="{FF2B5EF4-FFF2-40B4-BE49-F238E27FC236}">
                <a16:creationId xmlns="" xmlns:a16="http://schemas.microsoft.com/office/drawing/2014/main" id="{92826B12-708C-717A-0812-DBB59665BE24}"/>
              </a:ext>
            </a:extLst>
          </p:cNvPr>
          <p:cNvSpPr/>
          <p:nvPr/>
        </p:nvSpPr>
        <p:spPr>
          <a:xfrm>
            <a:off x="8179245" y="4049126"/>
            <a:ext cx="510466" cy="51441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0" name="Прямокутник 27">
            <a:extLst>
              <a:ext uri="{FF2B5EF4-FFF2-40B4-BE49-F238E27FC236}">
                <a16:creationId xmlns="" xmlns:a16="http://schemas.microsoft.com/office/drawing/2014/main" id="{6F8918BB-F520-57C9-CAC9-95480A0805C1}"/>
              </a:ext>
            </a:extLst>
          </p:cNvPr>
          <p:cNvSpPr/>
          <p:nvPr/>
        </p:nvSpPr>
        <p:spPr>
          <a:xfrm>
            <a:off x="10246448" y="4049126"/>
            <a:ext cx="510466" cy="51441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6" name="Прямокутник 28">
            <a:extLst>
              <a:ext uri="{FF2B5EF4-FFF2-40B4-BE49-F238E27FC236}">
                <a16:creationId xmlns="" xmlns:a16="http://schemas.microsoft.com/office/drawing/2014/main" id="{9CA2A488-880A-D67D-B706-6E91BBD48D98}"/>
              </a:ext>
            </a:extLst>
          </p:cNvPr>
          <p:cNvSpPr/>
          <p:nvPr/>
        </p:nvSpPr>
        <p:spPr>
          <a:xfrm>
            <a:off x="8179245" y="4893677"/>
            <a:ext cx="510466" cy="51441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7" name="Прямокутник 29">
            <a:extLst>
              <a:ext uri="{FF2B5EF4-FFF2-40B4-BE49-F238E27FC236}">
                <a16:creationId xmlns="" xmlns:a16="http://schemas.microsoft.com/office/drawing/2014/main" id="{7F09BF36-5476-7A10-CD34-353C8923334F}"/>
              </a:ext>
            </a:extLst>
          </p:cNvPr>
          <p:cNvSpPr/>
          <p:nvPr/>
        </p:nvSpPr>
        <p:spPr>
          <a:xfrm>
            <a:off x="10246448" y="4893677"/>
            <a:ext cx="510466" cy="51441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0DC0CF23-1A96-FC42-0059-3CE3FB1BBD36}"/>
              </a:ext>
            </a:extLst>
          </p:cNvPr>
          <p:cNvSpPr txBox="1"/>
          <p:nvPr/>
        </p:nvSpPr>
        <p:spPr>
          <a:xfrm>
            <a:off x="4115654" y="2349363"/>
            <a:ext cx="2441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д. і 8 од.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FDA72C41-4394-A4D5-FEF9-BF831B10A5FF}"/>
              </a:ext>
            </a:extLst>
          </p:cNvPr>
          <p:cNvSpPr txBox="1"/>
          <p:nvPr/>
        </p:nvSpPr>
        <p:spPr>
          <a:xfrm>
            <a:off x="4115654" y="3057468"/>
            <a:ext cx="2441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д. і 2 од.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E87B0C6B-E5EC-0C9C-58D8-48977B5FDCE3}"/>
              </a:ext>
            </a:extLst>
          </p:cNvPr>
          <p:cNvSpPr txBox="1"/>
          <p:nvPr/>
        </p:nvSpPr>
        <p:spPr>
          <a:xfrm>
            <a:off x="4115654" y="3839963"/>
            <a:ext cx="2441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д. і 0 од.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="" xmlns:a16="http://schemas.microsoft.com/office/drawing/2014/main" id="{A3B0A283-85FD-6DF0-E090-16AA48A9B098}"/>
              </a:ext>
            </a:extLst>
          </p:cNvPr>
          <p:cNvSpPr txBox="1"/>
          <p:nvPr/>
        </p:nvSpPr>
        <p:spPr>
          <a:xfrm>
            <a:off x="4115654" y="4622459"/>
            <a:ext cx="2441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д. і 3 од.</a:t>
            </a:r>
            <a:endParaRPr lang="x-none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2" name="Рисунок 131">
            <a:extLst>
              <a:ext uri="{FF2B5EF4-FFF2-40B4-BE49-F238E27FC236}">
                <a16:creationId xmlns="" xmlns:a16="http://schemas.microsoft.com/office/drawing/2014/main" id="{65B4BB35-0F4E-042B-A233-A3392599FD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10406350" y="3960300"/>
            <a:ext cx="317675" cy="686891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="" xmlns:a16="http://schemas.microsoft.com/office/drawing/2014/main" id="{80454293-2400-DDD7-4CFD-84B8A76D5A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8233631" y="2473087"/>
            <a:ext cx="470074" cy="686891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="" xmlns:a16="http://schemas.microsoft.com/office/drawing/2014/main" id="{5C07E9C9-BF46-3035-62F7-2F73A09897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8206918" y="3182942"/>
            <a:ext cx="424330" cy="686891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="" xmlns:a16="http://schemas.microsoft.com/office/drawing/2014/main" id="{8F55AF35-29DB-1E80-5002-3380102B4F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8" r="14904"/>
          <a:stretch/>
        </p:blipFill>
        <p:spPr>
          <a:xfrm>
            <a:off x="10289516" y="2456595"/>
            <a:ext cx="424330" cy="686891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="" xmlns:a16="http://schemas.microsoft.com/office/drawing/2014/main" id="{2F8596CD-B4A7-A83A-5861-B3F2714D31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10266644" y="3163776"/>
            <a:ext cx="470074" cy="686891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="" xmlns:a16="http://schemas.microsoft.com/office/drawing/2014/main" id="{820FCDFF-A95C-E9F1-0510-49749909ED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8206918" y="3956562"/>
            <a:ext cx="470074" cy="686891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="" xmlns:a16="http://schemas.microsoft.com/office/drawing/2014/main" id="{6720A4B9-2A26-08F5-EF5F-F92F6355CB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8206918" y="4807439"/>
            <a:ext cx="424330" cy="686891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="" xmlns:a16="http://schemas.microsoft.com/office/drawing/2014/main" id="{B4BBE478-9080-695D-682B-522CAD5588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10312388" y="4790614"/>
            <a:ext cx="424330" cy="686891"/>
          </a:xfrm>
          <a:prstGeom prst="rect">
            <a:avLst/>
          </a:prstGeom>
        </p:spPr>
      </p:pic>
      <p:sp>
        <p:nvSpPr>
          <p:cNvPr id="140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C5BA99F3-6B9C-35B8-AB5C-C0B71717D7CF}"/>
              </a:ext>
            </a:extLst>
          </p:cNvPr>
          <p:cNvSpPr/>
          <p:nvPr/>
        </p:nvSpPr>
        <p:spPr>
          <a:xfrm>
            <a:off x="2971800" y="5493688"/>
            <a:ext cx="4278666" cy="61319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Прочитай записані числа.</a:t>
            </a:r>
          </a:p>
        </p:txBody>
      </p:sp>
      <p:sp>
        <p:nvSpPr>
          <p:cNvPr id="38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748118" y="476151"/>
            <a:ext cx="8732066" cy="7581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-1" y="5562600"/>
            <a:ext cx="1099458" cy="12953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21 №2</a:t>
            </a:r>
          </a:p>
        </p:txBody>
      </p:sp>
    </p:spTree>
    <p:extLst>
      <p:ext uri="{BB962C8B-B14F-4D97-AF65-F5344CB8AC3E}">
        <p14:creationId xmlns:p14="http://schemas.microsoft.com/office/powerpoint/2010/main" val="319703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TextBox 31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 useBgFill="1">
        <p:nvSpPr>
          <p:cNvPr id="36" name="TextBox 35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 useBgFill="1">
        <p:nvSpPr>
          <p:cNvPr id="49" name="TextBox 48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7" name="Прямокутник 1">
            <a:extLst>
              <a:ext uri="{FF2B5EF4-FFF2-40B4-BE49-F238E27FC236}">
                <a16:creationId xmlns="" xmlns:a16="http://schemas.microsoft.com/office/drawing/2014/main" id="{452DD88B-774E-275A-7BB1-EF3DDFDA2E22}"/>
              </a:ext>
            </a:extLst>
          </p:cNvPr>
          <p:cNvSpPr/>
          <p:nvPr/>
        </p:nvSpPr>
        <p:spPr>
          <a:xfrm>
            <a:off x="6666496" y="5279985"/>
            <a:ext cx="2441993" cy="967666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Прямокутник 4">
            <a:extLst>
              <a:ext uri="{FF2B5EF4-FFF2-40B4-BE49-F238E27FC236}">
                <a16:creationId xmlns="" xmlns:a16="http://schemas.microsoft.com/office/drawing/2014/main" id="{7DA59AC2-9FA0-E812-4C88-B8835FF27536}"/>
              </a:ext>
            </a:extLst>
          </p:cNvPr>
          <p:cNvSpPr/>
          <p:nvPr/>
        </p:nvSpPr>
        <p:spPr>
          <a:xfrm>
            <a:off x="5228313" y="5690586"/>
            <a:ext cx="1438183" cy="557065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Прямокутник 5">
            <a:extLst>
              <a:ext uri="{FF2B5EF4-FFF2-40B4-BE49-F238E27FC236}">
                <a16:creationId xmlns="" xmlns:a16="http://schemas.microsoft.com/office/drawing/2014/main" id="{1F08875E-A9D8-BE5D-8893-E2C533C9B220}"/>
              </a:ext>
            </a:extLst>
          </p:cNvPr>
          <p:cNvSpPr/>
          <p:nvPr/>
        </p:nvSpPr>
        <p:spPr>
          <a:xfrm>
            <a:off x="9108489" y="5690586"/>
            <a:ext cx="1438183" cy="557065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" name="Трапеція 9">
            <a:extLst>
              <a:ext uri="{FF2B5EF4-FFF2-40B4-BE49-F238E27FC236}">
                <a16:creationId xmlns="" xmlns:a16="http://schemas.microsoft.com/office/drawing/2014/main" id="{7F1FC870-C370-43F9-E424-2277C18D9919}"/>
              </a:ext>
            </a:extLst>
          </p:cNvPr>
          <p:cNvSpPr/>
          <p:nvPr/>
        </p:nvSpPr>
        <p:spPr>
          <a:xfrm>
            <a:off x="9320490" y="4953739"/>
            <a:ext cx="1054099" cy="736847"/>
          </a:xfrm>
          <a:prstGeom prst="trapezoid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Трапеція 10">
            <a:extLst>
              <a:ext uri="{FF2B5EF4-FFF2-40B4-BE49-F238E27FC236}">
                <a16:creationId xmlns="" xmlns:a16="http://schemas.microsoft.com/office/drawing/2014/main" id="{CA1EB111-19D2-42BD-7FAD-764D66048CA8}"/>
              </a:ext>
            </a:extLst>
          </p:cNvPr>
          <p:cNvSpPr/>
          <p:nvPr/>
        </p:nvSpPr>
        <p:spPr>
          <a:xfrm>
            <a:off x="5400396" y="4936821"/>
            <a:ext cx="1054099" cy="753765"/>
          </a:xfrm>
          <a:prstGeom prst="trapezoid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" name="Прямокутник 11">
            <a:extLst>
              <a:ext uri="{FF2B5EF4-FFF2-40B4-BE49-F238E27FC236}">
                <a16:creationId xmlns="" xmlns:a16="http://schemas.microsoft.com/office/drawing/2014/main" id="{60803130-F8EB-4104-CCA6-556E5E7DD51C}"/>
              </a:ext>
            </a:extLst>
          </p:cNvPr>
          <p:cNvSpPr/>
          <p:nvPr/>
        </p:nvSpPr>
        <p:spPr>
          <a:xfrm>
            <a:off x="6923553" y="4436361"/>
            <a:ext cx="321540" cy="834912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4" name="Прямокутник 12">
            <a:extLst>
              <a:ext uri="{FF2B5EF4-FFF2-40B4-BE49-F238E27FC236}">
                <a16:creationId xmlns="" xmlns:a16="http://schemas.microsoft.com/office/drawing/2014/main" id="{C9869A0A-DA2E-A70D-BD5B-8B038E7C7AE8}"/>
              </a:ext>
            </a:extLst>
          </p:cNvPr>
          <p:cNvSpPr/>
          <p:nvPr/>
        </p:nvSpPr>
        <p:spPr>
          <a:xfrm>
            <a:off x="8529891" y="4436361"/>
            <a:ext cx="321540" cy="834912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Прямокутник 13">
            <a:extLst>
              <a:ext uri="{FF2B5EF4-FFF2-40B4-BE49-F238E27FC236}">
                <a16:creationId xmlns="" xmlns:a16="http://schemas.microsoft.com/office/drawing/2014/main" id="{3C20906B-5228-3A5E-69AD-A2A313D19E0E}"/>
              </a:ext>
            </a:extLst>
          </p:cNvPr>
          <p:cNvSpPr/>
          <p:nvPr/>
        </p:nvSpPr>
        <p:spPr>
          <a:xfrm>
            <a:off x="7624219" y="3817398"/>
            <a:ext cx="526546" cy="1453875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Прямокутник 14">
            <a:extLst>
              <a:ext uri="{FF2B5EF4-FFF2-40B4-BE49-F238E27FC236}">
                <a16:creationId xmlns="" xmlns:a16="http://schemas.microsoft.com/office/drawing/2014/main" id="{ABEFFC5B-5CA5-0EAF-4EB7-D1136C23B376}"/>
              </a:ext>
            </a:extLst>
          </p:cNvPr>
          <p:cNvSpPr/>
          <p:nvPr/>
        </p:nvSpPr>
        <p:spPr>
          <a:xfrm>
            <a:off x="7408630" y="2974770"/>
            <a:ext cx="954135" cy="842628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Прямокутник 15">
            <a:extLst>
              <a:ext uri="{FF2B5EF4-FFF2-40B4-BE49-F238E27FC236}">
                <a16:creationId xmlns="" xmlns:a16="http://schemas.microsoft.com/office/drawing/2014/main" id="{1D251A72-51FF-413B-A97C-6466498FF710}"/>
              </a:ext>
            </a:extLst>
          </p:cNvPr>
          <p:cNvSpPr/>
          <p:nvPr/>
        </p:nvSpPr>
        <p:spPr>
          <a:xfrm>
            <a:off x="8433207" y="3934773"/>
            <a:ext cx="514907" cy="501588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Прямокутник 16">
            <a:extLst>
              <a:ext uri="{FF2B5EF4-FFF2-40B4-BE49-F238E27FC236}">
                <a16:creationId xmlns="" xmlns:a16="http://schemas.microsoft.com/office/drawing/2014/main" id="{4728BC97-D89F-4935-E36A-06B330765D2C}"/>
              </a:ext>
            </a:extLst>
          </p:cNvPr>
          <p:cNvSpPr/>
          <p:nvPr/>
        </p:nvSpPr>
        <p:spPr>
          <a:xfrm>
            <a:off x="6823456" y="3934773"/>
            <a:ext cx="514907" cy="501588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3" name="Рівнобедрений трикутник 17">
            <a:extLst>
              <a:ext uri="{FF2B5EF4-FFF2-40B4-BE49-F238E27FC236}">
                <a16:creationId xmlns="" xmlns:a16="http://schemas.microsoft.com/office/drawing/2014/main" id="{E7CB23DB-27F6-5248-070A-59991F8E98C3}"/>
              </a:ext>
            </a:extLst>
          </p:cNvPr>
          <p:cNvSpPr/>
          <p:nvPr/>
        </p:nvSpPr>
        <p:spPr>
          <a:xfrm>
            <a:off x="7408629" y="1950366"/>
            <a:ext cx="954135" cy="1015692"/>
          </a:xfrm>
          <a:prstGeom prst="triangl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4" name="Рівнобедрений трикутник 18">
            <a:extLst>
              <a:ext uri="{FF2B5EF4-FFF2-40B4-BE49-F238E27FC236}">
                <a16:creationId xmlns="" xmlns:a16="http://schemas.microsoft.com/office/drawing/2014/main" id="{F3CB0D41-903A-2877-F644-22F1CE8FB29B}"/>
              </a:ext>
            </a:extLst>
          </p:cNvPr>
          <p:cNvSpPr/>
          <p:nvPr/>
        </p:nvSpPr>
        <p:spPr>
          <a:xfrm>
            <a:off x="8433207" y="3474235"/>
            <a:ext cx="514908" cy="461666"/>
          </a:xfrm>
          <a:prstGeom prst="triangl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5" name="Рівнобедрений трикутник 19">
            <a:extLst>
              <a:ext uri="{FF2B5EF4-FFF2-40B4-BE49-F238E27FC236}">
                <a16:creationId xmlns="" xmlns:a16="http://schemas.microsoft.com/office/drawing/2014/main" id="{D311A285-1CC8-B005-C492-96310AB891A7}"/>
              </a:ext>
            </a:extLst>
          </p:cNvPr>
          <p:cNvSpPr/>
          <p:nvPr/>
        </p:nvSpPr>
        <p:spPr>
          <a:xfrm>
            <a:off x="6823455" y="3474235"/>
            <a:ext cx="514908" cy="461666"/>
          </a:xfrm>
          <a:prstGeom prst="triangl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" name="Прямокутник 20">
            <a:extLst>
              <a:ext uri="{FF2B5EF4-FFF2-40B4-BE49-F238E27FC236}">
                <a16:creationId xmlns="" xmlns:a16="http://schemas.microsoft.com/office/drawing/2014/main" id="{F70B97C9-E0EC-CF99-1944-8081B9963454}"/>
              </a:ext>
            </a:extLst>
          </p:cNvPr>
          <p:cNvSpPr/>
          <p:nvPr/>
        </p:nvSpPr>
        <p:spPr>
          <a:xfrm>
            <a:off x="7752531" y="3124590"/>
            <a:ext cx="266330" cy="542988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7" name="Прямокутник 21">
            <a:extLst>
              <a:ext uri="{FF2B5EF4-FFF2-40B4-BE49-F238E27FC236}">
                <a16:creationId xmlns="" xmlns:a16="http://schemas.microsoft.com/office/drawing/2014/main" id="{0B19B2B4-DB81-CA03-551E-10E95A110780}"/>
              </a:ext>
            </a:extLst>
          </p:cNvPr>
          <p:cNvSpPr/>
          <p:nvPr/>
        </p:nvSpPr>
        <p:spPr>
          <a:xfrm>
            <a:off x="8596941" y="4031075"/>
            <a:ext cx="187438" cy="308984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8" name="Прямокутник 22">
            <a:extLst>
              <a:ext uri="{FF2B5EF4-FFF2-40B4-BE49-F238E27FC236}">
                <a16:creationId xmlns="" xmlns:a16="http://schemas.microsoft.com/office/drawing/2014/main" id="{594B5325-F652-69DE-897C-F28F1D868B7E}"/>
              </a:ext>
            </a:extLst>
          </p:cNvPr>
          <p:cNvSpPr/>
          <p:nvPr/>
        </p:nvSpPr>
        <p:spPr>
          <a:xfrm>
            <a:off x="6987190" y="4031075"/>
            <a:ext cx="187438" cy="308984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Прямокутник 24">
            <a:extLst>
              <a:ext uri="{FF2B5EF4-FFF2-40B4-BE49-F238E27FC236}">
                <a16:creationId xmlns="" xmlns:a16="http://schemas.microsoft.com/office/drawing/2014/main" id="{3856B449-C115-66D4-8C0C-3E5BC2722935}"/>
              </a:ext>
            </a:extLst>
          </p:cNvPr>
          <p:cNvSpPr/>
          <p:nvPr/>
        </p:nvSpPr>
        <p:spPr>
          <a:xfrm>
            <a:off x="9590085" y="4452151"/>
            <a:ext cx="514907" cy="501588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0" name="Рівнобедрений трикутник 25">
            <a:extLst>
              <a:ext uri="{FF2B5EF4-FFF2-40B4-BE49-F238E27FC236}">
                <a16:creationId xmlns="" xmlns:a16="http://schemas.microsoft.com/office/drawing/2014/main" id="{955B2272-45BB-79C5-3C0E-D3CCDED73EDC}"/>
              </a:ext>
            </a:extLst>
          </p:cNvPr>
          <p:cNvSpPr/>
          <p:nvPr/>
        </p:nvSpPr>
        <p:spPr>
          <a:xfrm>
            <a:off x="9590085" y="3981106"/>
            <a:ext cx="514908" cy="461666"/>
          </a:xfrm>
          <a:prstGeom prst="triangl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Прямокутник 26">
            <a:extLst>
              <a:ext uri="{FF2B5EF4-FFF2-40B4-BE49-F238E27FC236}">
                <a16:creationId xmlns="" xmlns:a16="http://schemas.microsoft.com/office/drawing/2014/main" id="{1332EB8C-9996-49FA-60F4-DC8BC3D422C2}"/>
              </a:ext>
            </a:extLst>
          </p:cNvPr>
          <p:cNvSpPr/>
          <p:nvPr/>
        </p:nvSpPr>
        <p:spPr>
          <a:xfrm>
            <a:off x="9742160" y="4532663"/>
            <a:ext cx="187438" cy="308984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Прямокутник 27">
            <a:extLst>
              <a:ext uri="{FF2B5EF4-FFF2-40B4-BE49-F238E27FC236}">
                <a16:creationId xmlns="" xmlns:a16="http://schemas.microsoft.com/office/drawing/2014/main" id="{1EF9BFD5-D80E-780F-42F0-26BF5B9F5A92}"/>
              </a:ext>
            </a:extLst>
          </p:cNvPr>
          <p:cNvSpPr/>
          <p:nvPr/>
        </p:nvSpPr>
        <p:spPr>
          <a:xfrm>
            <a:off x="5687598" y="4436361"/>
            <a:ext cx="514907" cy="501588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3" name="Рівнобедрений трикутник 28">
            <a:extLst>
              <a:ext uri="{FF2B5EF4-FFF2-40B4-BE49-F238E27FC236}">
                <a16:creationId xmlns="" xmlns:a16="http://schemas.microsoft.com/office/drawing/2014/main" id="{04DA2F38-F357-134C-5865-EDC2D398D3E0}"/>
              </a:ext>
            </a:extLst>
          </p:cNvPr>
          <p:cNvSpPr/>
          <p:nvPr/>
        </p:nvSpPr>
        <p:spPr>
          <a:xfrm>
            <a:off x="5687598" y="3975823"/>
            <a:ext cx="514908" cy="461666"/>
          </a:xfrm>
          <a:prstGeom prst="triangl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Прямокутник 29">
            <a:extLst>
              <a:ext uri="{FF2B5EF4-FFF2-40B4-BE49-F238E27FC236}">
                <a16:creationId xmlns="" xmlns:a16="http://schemas.microsoft.com/office/drawing/2014/main" id="{CEDC7530-D674-845E-147C-423C1B62A6E7}"/>
              </a:ext>
            </a:extLst>
          </p:cNvPr>
          <p:cNvSpPr/>
          <p:nvPr/>
        </p:nvSpPr>
        <p:spPr>
          <a:xfrm>
            <a:off x="5851332" y="4532663"/>
            <a:ext cx="187438" cy="308984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Прямокутник 30">
            <a:extLst>
              <a:ext uri="{FF2B5EF4-FFF2-40B4-BE49-F238E27FC236}">
                <a16:creationId xmlns="" xmlns:a16="http://schemas.microsoft.com/office/drawing/2014/main" id="{C2DBD8B7-F120-C371-96C2-41561573647B}"/>
              </a:ext>
            </a:extLst>
          </p:cNvPr>
          <p:cNvSpPr/>
          <p:nvPr/>
        </p:nvSpPr>
        <p:spPr>
          <a:xfrm>
            <a:off x="11145060" y="5790628"/>
            <a:ext cx="213981" cy="461665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Овал 75">
            <a:extLst>
              <a:ext uri="{FF2B5EF4-FFF2-40B4-BE49-F238E27FC236}">
                <a16:creationId xmlns="" xmlns:a16="http://schemas.microsoft.com/office/drawing/2014/main" id="{36E67B8E-C058-302B-F30A-A7D4E2FEBAA9}"/>
              </a:ext>
            </a:extLst>
          </p:cNvPr>
          <p:cNvSpPr/>
          <p:nvPr/>
        </p:nvSpPr>
        <p:spPr>
          <a:xfrm>
            <a:off x="10771015" y="4884882"/>
            <a:ext cx="949910" cy="905746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7" name="Прямокутник 32">
            <a:extLst>
              <a:ext uri="{FF2B5EF4-FFF2-40B4-BE49-F238E27FC236}">
                <a16:creationId xmlns="" xmlns:a16="http://schemas.microsoft.com/office/drawing/2014/main" id="{AC88A32C-A889-F016-F3A3-84D7F1CBB3AE}"/>
              </a:ext>
            </a:extLst>
          </p:cNvPr>
          <p:cNvSpPr/>
          <p:nvPr/>
        </p:nvSpPr>
        <p:spPr>
          <a:xfrm>
            <a:off x="4513345" y="5790628"/>
            <a:ext cx="213981" cy="461665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8" name="Овал 77">
            <a:extLst>
              <a:ext uri="{FF2B5EF4-FFF2-40B4-BE49-F238E27FC236}">
                <a16:creationId xmlns="" xmlns:a16="http://schemas.microsoft.com/office/drawing/2014/main" id="{C45143E1-3AB9-D259-EF67-7B598A053D43}"/>
              </a:ext>
            </a:extLst>
          </p:cNvPr>
          <p:cNvSpPr/>
          <p:nvPr/>
        </p:nvSpPr>
        <p:spPr>
          <a:xfrm>
            <a:off x="4139300" y="4884882"/>
            <a:ext cx="949910" cy="905746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9" name="Трапеція 36">
            <a:extLst>
              <a:ext uri="{FF2B5EF4-FFF2-40B4-BE49-F238E27FC236}">
                <a16:creationId xmlns="" xmlns:a16="http://schemas.microsoft.com/office/drawing/2014/main" id="{4E7A8A66-A2CA-F040-7F98-F6E67B27BC96}"/>
              </a:ext>
            </a:extLst>
          </p:cNvPr>
          <p:cNvSpPr/>
          <p:nvPr/>
        </p:nvSpPr>
        <p:spPr>
          <a:xfrm>
            <a:off x="598232" y="2869066"/>
            <a:ext cx="1054100" cy="731024"/>
          </a:xfrm>
          <a:prstGeom prst="trapezoid">
            <a:avLst/>
          </a:prstGeom>
          <a:solidFill>
            <a:srgbClr val="37AB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0" name="Рівнобедрений трикутник 37">
            <a:extLst>
              <a:ext uri="{FF2B5EF4-FFF2-40B4-BE49-F238E27FC236}">
                <a16:creationId xmlns="" xmlns:a16="http://schemas.microsoft.com/office/drawing/2014/main" id="{448C799C-2F5F-B267-EE76-54D132D8974C}"/>
              </a:ext>
            </a:extLst>
          </p:cNvPr>
          <p:cNvSpPr/>
          <p:nvPr/>
        </p:nvSpPr>
        <p:spPr>
          <a:xfrm>
            <a:off x="1979892" y="2826905"/>
            <a:ext cx="800100" cy="773185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1" name="Прямокутник 38">
            <a:extLst>
              <a:ext uri="{FF2B5EF4-FFF2-40B4-BE49-F238E27FC236}">
                <a16:creationId xmlns="" xmlns:a16="http://schemas.microsoft.com/office/drawing/2014/main" id="{0F4A7FED-0ED8-8884-EAA6-500F2C89B0F9}"/>
              </a:ext>
            </a:extLst>
          </p:cNvPr>
          <p:cNvSpPr/>
          <p:nvPr/>
        </p:nvSpPr>
        <p:spPr>
          <a:xfrm>
            <a:off x="205793" y="4117237"/>
            <a:ext cx="1446539" cy="46166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2" name="Прямокутник 39">
            <a:extLst>
              <a:ext uri="{FF2B5EF4-FFF2-40B4-BE49-F238E27FC236}">
                <a16:creationId xmlns="" xmlns:a16="http://schemas.microsoft.com/office/drawing/2014/main" id="{51FF9DA3-9129-5C0E-5B33-1F42BA57D648}"/>
              </a:ext>
            </a:extLst>
          </p:cNvPr>
          <p:cNvSpPr/>
          <p:nvPr/>
        </p:nvSpPr>
        <p:spPr>
          <a:xfrm>
            <a:off x="1979892" y="3854493"/>
            <a:ext cx="800100" cy="724410"/>
          </a:xfrm>
          <a:prstGeom prst="rect">
            <a:avLst/>
          </a:prstGeom>
          <a:solidFill>
            <a:srgbClr val="FF47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3" name="Овал 82">
            <a:extLst>
              <a:ext uri="{FF2B5EF4-FFF2-40B4-BE49-F238E27FC236}">
                <a16:creationId xmlns="" xmlns:a16="http://schemas.microsoft.com/office/drawing/2014/main" id="{13365343-8009-42C6-A5BB-9BEE020F14A4}"/>
              </a:ext>
            </a:extLst>
          </p:cNvPr>
          <p:cNvSpPr/>
          <p:nvPr/>
        </p:nvSpPr>
        <p:spPr>
          <a:xfrm>
            <a:off x="3149039" y="3751308"/>
            <a:ext cx="882232" cy="82759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4" name="Блок-схема: об'єднання 41">
            <a:extLst>
              <a:ext uri="{FF2B5EF4-FFF2-40B4-BE49-F238E27FC236}">
                <a16:creationId xmlns="" xmlns:a16="http://schemas.microsoft.com/office/drawing/2014/main" id="{3421BE6F-1688-A4BD-691F-C4A967B88E5A}"/>
              </a:ext>
            </a:extLst>
          </p:cNvPr>
          <p:cNvSpPr/>
          <p:nvPr/>
        </p:nvSpPr>
        <p:spPr>
          <a:xfrm rot="15929056">
            <a:off x="7886537" y="1540909"/>
            <a:ext cx="359228" cy="418682"/>
          </a:xfrm>
          <a:prstGeom prst="flowChartMerge">
            <a:avLst/>
          </a:prstGeom>
          <a:solidFill>
            <a:srgbClr val="FFC000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Рівнобедрений трикутник 42">
            <a:extLst>
              <a:ext uri="{FF2B5EF4-FFF2-40B4-BE49-F238E27FC236}">
                <a16:creationId xmlns="" xmlns:a16="http://schemas.microsoft.com/office/drawing/2014/main" id="{C56420F5-48B6-7452-30C5-022F5996FA76}"/>
              </a:ext>
            </a:extLst>
          </p:cNvPr>
          <p:cNvSpPr/>
          <p:nvPr/>
        </p:nvSpPr>
        <p:spPr>
          <a:xfrm>
            <a:off x="7404692" y="1950366"/>
            <a:ext cx="954135" cy="1015692"/>
          </a:xfrm>
          <a:prstGeom prst="triangle">
            <a:avLst/>
          </a:prstGeom>
          <a:solidFill>
            <a:srgbClr val="FFC000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6" name="Рівнобедрений трикутник 43">
            <a:extLst>
              <a:ext uri="{FF2B5EF4-FFF2-40B4-BE49-F238E27FC236}">
                <a16:creationId xmlns="" xmlns:a16="http://schemas.microsoft.com/office/drawing/2014/main" id="{E1EC45C9-0C70-7DAC-7E3D-BA2E0DF113D2}"/>
              </a:ext>
            </a:extLst>
          </p:cNvPr>
          <p:cNvSpPr/>
          <p:nvPr/>
        </p:nvSpPr>
        <p:spPr>
          <a:xfrm>
            <a:off x="9590085" y="3983640"/>
            <a:ext cx="514908" cy="461666"/>
          </a:xfrm>
          <a:prstGeom prst="triangle">
            <a:avLst/>
          </a:prstGeom>
          <a:solidFill>
            <a:srgbClr val="FFC000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7" name="Рівнобедрений трикутник 44">
            <a:extLst>
              <a:ext uri="{FF2B5EF4-FFF2-40B4-BE49-F238E27FC236}">
                <a16:creationId xmlns="" xmlns:a16="http://schemas.microsoft.com/office/drawing/2014/main" id="{9376E6EE-4C92-AFD4-0D69-094310DD7631}"/>
              </a:ext>
            </a:extLst>
          </p:cNvPr>
          <p:cNvSpPr/>
          <p:nvPr/>
        </p:nvSpPr>
        <p:spPr>
          <a:xfrm>
            <a:off x="8433032" y="3482947"/>
            <a:ext cx="514908" cy="461666"/>
          </a:xfrm>
          <a:prstGeom prst="triangle">
            <a:avLst/>
          </a:prstGeom>
          <a:solidFill>
            <a:srgbClr val="FFC000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8" name="Рівнобедрений трикутник 45">
            <a:extLst>
              <a:ext uri="{FF2B5EF4-FFF2-40B4-BE49-F238E27FC236}">
                <a16:creationId xmlns="" xmlns:a16="http://schemas.microsoft.com/office/drawing/2014/main" id="{A59B3766-E1B7-3FF8-477B-B1788E6A70BF}"/>
              </a:ext>
            </a:extLst>
          </p:cNvPr>
          <p:cNvSpPr/>
          <p:nvPr/>
        </p:nvSpPr>
        <p:spPr>
          <a:xfrm>
            <a:off x="6829385" y="3456852"/>
            <a:ext cx="514908" cy="461666"/>
          </a:xfrm>
          <a:prstGeom prst="triangle">
            <a:avLst/>
          </a:prstGeom>
          <a:solidFill>
            <a:srgbClr val="FFC000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9" name="Рівнобедрений трикутник 46">
            <a:extLst>
              <a:ext uri="{FF2B5EF4-FFF2-40B4-BE49-F238E27FC236}">
                <a16:creationId xmlns="" xmlns:a16="http://schemas.microsoft.com/office/drawing/2014/main" id="{785BCD69-6FC9-BDB8-A721-AF5EA0B59295}"/>
              </a:ext>
            </a:extLst>
          </p:cNvPr>
          <p:cNvSpPr/>
          <p:nvPr/>
        </p:nvSpPr>
        <p:spPr>
          <a:xfrm>
            <a:off x="5690570" y="3974695"/>
            <a:ext cx="514908" cy="461666"/>
          </a:xfrm>
          <a:prstGeom prst="triangle">
            <a:avLst/>
          </a:prstGeom>
          <a:solidFill>
            <a:srgbClr val="FFC000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0" name="Прямокутник 47">
            <a:extLst>
              <a:ext uri="{FF2B5EF4-FFF2-40B4-BE49-F238E27FC236}">
                <a16:creationId xmlns="" xmlns:a16="http://schemas.microsoft.com/office/drawing/2014/main" id="{E21AFF3F-5F70-16EE-FD5F-63A9D7FDE659}"/>
              </a:ext>
            </a:extLst>
          </p:cNvPr>
          <p:cNvSpPr/>
          <p:nvPr/>
        </p:nvSpPr>
        <p:spPr>
          <a:xfrm>
            <a:off x="4507264" y="5807239"/>
            <a:ext cx="213981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1" name="Прямокутник 48">
            <a:extLst>
              <a:ext uri="{FF2B5EF4-FFF2-40B4-BE49-F238E27FC236}">
                <a16:creationId xmlns="" xmlns:a16="http://schemas.microsoft.com/office/drawing/2014/main" id="{A03B44DB-A7A7-F1D9-1053-AD1DB7085009}"/>
              </a:ext>
            </a:extLst>
          </p:cNvPr>
          <p:cNvSpPr/>
          <p:nvPr/>
        </p:nvSpPr>
        <p:spPr>
          <a:xfrm>
            <a:off x="11145060" y="5807239"/>
            <a:ext cx="213981" cy="4616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2" name="Прямокутник 49">
            <a:extLst>
              <a:ext uri="{FF2B5EF4-FFF2-40B4-BE49-F238E27FC236}">
                <a16:creationId xmlns="" xmlns:a16="http://schemas.microsoft.com/office/drawing/2014/main" id="{D817496A-DA23-E3D6-3215-B04DCB0E26CA}"/>
              </a:ext>
            </a:extLst>
          </p:cNvPr>
          <p:cNvSpPr/>
          <p:nvPr/>
        </p:nvSpPr>
        <p:spPr>
          <a:xfrm>
            <a:off x="8522506" y="4445073"/>
            <a:ext cx="321540" cy="834912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3" name="Прямокутник 50">
            <a:extLst>
              <a:ext uri="{FF2B5EF4-FFF2-40B4-BE49-F238E27FC236}">
                <a16:creationId xmlns="" xmlns:a16="http://schemas.microsoft.com/office/drawing/2014/main" id="{CA3AE8FC-2232-2BB7-0EB3-4A52FDDBFCC9}"/>
              </a:ext>
            </a:extLst>
          </p:cNvPr>
          <p:cNvSpPr/>
          <p:nvPr/>
        </p:nvSpPr>
        <p:spPr>
          <a:xfrm>
            <a:off x="6930938" y="4445073"/>
            <a:ext cx="321540" cy="834912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4" name="Прямокутник 51">
            <a:extLst>
              <a:ext uri="{FF2B5EF4-FFF2-40B4-BE49-F238E27FC236}">
                <a16:creationId xmlns="" xmlns:a16="http://schemas.microsoft.com/office/drawing/2014/main" id="{33880095-C2FB-6BDC-F578-AF1F08D7CDB2}"/>
              </a:ext>
            </a:extLst>
          </p:cNvPr>
          <p:cNvSpPr/>
          <p:nvPr/>
        </p:nvSpPr>
        <p:spPr>
          <a:xfrm>
            <a:off x="7626633" y="3854493"/>
            <a:ext cx="526546" cy="1433959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5" name="Прямокутник 52">
            <a:extLst>
              <a:ext uri="{FF2B5EF4-FFF2-40B4-BE49-F238E27FC236}">
                <a16:creationId xmlns="" xmlns:a16="http://schemas.microsoft.com/office/drawing/2014/main" id="{63B8D9CA-0790-7A7A-F917-96A712341B6B}"/>
              </a:ext>
            </a:extLst>
          </p:cNvPr>
          <p:cNvSpPr/>
          <p:nvPr/>
        </p:nvSpPr>
        <p:spPr>
          <a:xfrm>
            <a:off x="5228313" y="5695411"/>
            <a:ext cx="1438183" cy="5570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6" name="Прямокутник 53">
            <a:extLst>
              <a:ext uri="{FF2B5EF4-FFF2-40B4-BE49-F238E27FC236}">
                <a16:creationId xmlns="" xmlns:a16="http://schemas.microsoft.com/office/drawing/2014/main" id="{204FBF4C-5823-5ABE-39E6-C49929529E37}"/>
              </a:ext>
            </a:extLst>
          </p:cNvPr>
          <p:cNvSpPr/>
          <p:nvPr/>
        </p:nvSpPr>
        <p:spPr>
          <a:xfrm>
            <a:off x="9128446" y="5695411"/>
            <a:ext cx="1438183" cy="557065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7" name="Прямокутник 54">
            <a:extLst>
              <a:ext uri="{FF2B5EF4-FFF2-40B4-BE49-F238E27FC236}">
                <a16:creationId xmlns="" xmlns:a16="http://schemas.microsoft.com/office/drawing/2014/main" id="{4745911D-ACC1-B3A0-82E5-CF35A4827B88}"/>
              </a:ext>
            </a:extLst>
          </p:cNvPr>
          <p:cNvSpPr/>
          <p:nvPr/>
        </p:nvSpPr>
        <p:spPr>
          <a:xfrm>
            <a:off x="6686453" y="5279985"/>
            <a:ext cx="2441993" cy="967666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8" name="Овал 97">
            <a:extLst>
              <a:ext uri="{FF2B5EF4-FFF2-40B4-BE49-F238E27FC236}">
                <a16:creationId xmlns="" xmlns:a16="http://schemas.microsoft.com/office/drawing/2014/main" id="{4788A096-4BCD-B1D0-7AC6-9806D3DF211D}"/>
              </a:ext>
            </a:extLst>
          </p:cNvPr>
          <p:cNvSpPr/>
          <p:nvPr/>
        </p:nvSpPr>
        <p:spPr>
          <a:xfrm>
            <a:off x="4142217" y="4869289"/>
            <a:ext cx="949910" cy="90574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9" name="Овал 98">
            <a:extLst>
              <a:ext uri="{FF2B5EF4-FFF2-40B4-BE49-F238E27FC236}">
                <a16:creationId xmlns="" xmlns:a16="http://schemas.microsoft.com/office/drawing/2014/main" id="{7E94A612-9CA5-99C1-9939-946844048A0A}"/>
              </a:ext>
            </a:extLst>
          </p:cNvPr>
          <p:cNvSpPr/>
          <p:nvPr/>
        </p:nvSpPr>
        <p:spPr>
          <a:xfrm>
            <a:off x="10778630" y="4869289"/>
            <a:ext cx="949910" cy="90574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0" name="Трапеція 63">
            <a:extLst>
              <a:ext uri="{FF2B5EF4-FFF2-40B4-BE49-F238E27FC236}">
                <a16:creationId xmlns="" xmlns:a16="http://schemas.microsoft.com/office/drawing/2014/main" id="{4B0314A6-A4E3-DB03-42F2-0010117FAEA3}"/>
              </a:ext>
            </a:extLst>
          </p:cNvPr>
          <p:cNvSpPr/>
          <p:nvPr/>
        </p:nvSpPr>
        <p:spPr>
          <a:xfrm>
            <a:off x="9319471" y="4959790"/>
            <a:ext cx="1054099" cy="736847"/>
          </a:xfrm>
          <a:prstGeom prst="trapezoid">
            <a:avLst/>
          </a:prstGeom>
          <a:solidFill>
            <a:srgbClr val="37ABDE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1" name="Трапеція 64">
            <a:extLst>
              <a:ext uri="{FF2B5EF4-FFF2-40B4-BE49-F238E27FC236}">
                <a16:creationId xmlns="" xmlns:a16="http://schemas.microsoft.com/office/drawing/2014/main" id="{804EBB12-C0CE-BE0C-3C4C-DA6441C9EC48}"/>
              </a:ext>
            </a:extLst>
          </p:cNvPr>
          <p:cNvSpPr/>
          <p:nvPr/>
        </p:nvSpPr>
        <p:spPr>
          <a:xfrm>
            <a:off x="5400792" y="4958564"/>
            <a:ext cx="1054099" cy="736847"/>
          </a:xfrm>
          <a:prstGeom prst="trapezoid">
            <a:avLst/>
          </a:prstGeom>
          <a:solidFill>
            <a:srgbClr val="37ABDE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2" name="Прямокутник 65">
            <a:extLst>
              <a:ext uri="{FF2B5EF4-FFF2-40B4-BE49-F238E27FC236}">
                <a16:creationId xmlns="" xmlns:a16="http://schemas.microsoft.com/office/drawing/2014/main" id="{1C452E85-5457-538D-EBB3-6A7181E5064A}"/>
              </a:ext>
            </a:extLst>
          </p:cNvPr>
          <p:cNvSpPr/>
          <p:nvPr/>
        </p:nvSpPr>
        <p:spPr>
          <a:xfrm>
            <a:off x="7402700" y="2981738"/>
            <a:ext cx="954135" cy="842628"/>
          </a:xfrm>
          <a:prstGeom prst="rect">
            <a:avLst/>
          </a:prstGeom>
          <a:solidFill>
            <a:srgbClr val="FF4747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3" name="Прямокутник 60">
            <a:extLst>
              <a:ext uri="{FF2B5EF4-FFF2-40B4-BE49-F238E27FC236}">
                <a16:creationId xmlns="" xmlns:a16="http://schemas.microsoft.com/office/drawing/2014/main" id="{A630CD92-FF5C-146B-A697-0A4B3DCF25D2}"/>
              </a:ext>
            </a:extLst>
          </p:cNvPr>
          <p:cNvSpPr/>
          <p:nvPr/>
        </p:nvSpPr>
        <p:spPr>
          <a:xfrm>
            <a:off x="7756741" y="3133302"/>
            <a:ext cx="266330" cy="542988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4" name="Прямокутник 66">
            <a:extLst>
              <a:ext uri="{FF2B5EF4-FFF2-40B4-BE49-F238E27FC236}">
                <a16:creationId xmlns="" xmlns:a16="http://schemas.microsoft.com/office/drawing/2014/main" id="{8B89609F-4957-C142-5B3F-E62895A5ACD0}"/>
              </a:ext>
            </a:extLst>
          </p:cNvPr>
          <p:cNvSpPr/>
          <p:nvPr/>
        </p:nvSpPr>
        <p:spPr>
          <a:xfrm>
            <a:off x="8430618" y="3942784"/>
            <a:ext cx="514907" cy="501588"/>
          </a:xfrm>
          <a:prstGeom prst="rect">
            <a:avLst/>
          </a:prstGeom>
          <a:solidFill>
            <a:srgbClr val="FF4747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5" name="Прямокутник 55">
            <a:extLst>
              <a:ext uri="{FF2B5EF4-FFF2-40B4-BE49-F238E27FC236}">
                <a16:creationId xmlns="" xmlns:a16="http://schemas.microsoft.com/office/drawing/2014/main" id="{5C288C1D-CB69-85C4-781B-825A124BB2CC}"/>
              </a:ext>
            </a:extLst>
          </p:cNvPr>
          <p:cNvSpPr/>
          <p:nvPr/>
        </p:nvSpPr>
        <p:spPr>
          <a:xfrm>
            <a:off x="8605298" y="4039086"/>
            <a:ext cx="187438" cy="308984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6" name="Прямокутник 67">
            <a:extLst>
              <a:ext uri="{FF2B5EF4-FFF2-40B4-BE49-F238E27FC236}">
                <a16:creationId xmlns="" xmlns:a16="http://schemas.microsoft.com/office/drawing/2014/main" id="{6E0393DC-D2B5-7C08-0E38-AE05909B0DCA}"/>
              </a:ext>
            </a:extLst>
          </p:cNvPr>
          <p:cNvSpPr/>
          <p:nvPr/>
        </p:nvSpPr>
        <p:spPr>
          <a:xfrm>
            <a:off x="9605017" y="4452959"/>
            <a:ext cx="514907" cy="501588"/>
          </a:xfrm>
          <a:prstGeom prst="rect">
            <a:avLst/>
          </a:prstGeom>
          <a:solidFill>
            <a:srgbClr val="FF4747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7" name="Прямокутник 56">
            <a:extLst>
              <a:ext uri="{FF2B5EF4-FFF2-40B4-BE49-F238E27FC236}">
                <a16:creationId xmlns="" xmlns:a16="http://schemas.microsoft.com/office/drawing/2014/main" id="{E1436A32-90B6-19B1-5FFA-E543F1E7A5F4}"/>
              </a:ext>
            </a:extLst>
          </p:cNvPr>
          <p:cNvSpPr/>
          <p:nvPr/>
        </p:nvSpPr>
        <p:spPr>
          <a:xfrm>
            <a:off x="9742160" y="4523284"/>
            <a:ext cx="187438" cy="308984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8" name="Прямокутник 68">
            <a:extLst>
              <a:ext uri="{FF2B5EF4-FFF2-40B4-BE49-F238E27FC236}">
                <a16:creationId xmlns="" xmlns:a16="http://schemas.microsoft.com/office/drawing/2014/main" id="{09D9D0E7-1486-2936-7076-BB4C76C672D8}"/>
              </a:ext>
            </a:extLst>
          </p:cNvPr>
          <p:cNvSpPr/>
          <p:nvPr/>
        </p:nvSpPr>
        <p:spPr>
          <a:xfrm>
            <a:off x="6828177" y="3938652"/>
            <a:ext cx="514907" cy="501588"/>
          </a:xfrm>
          <a:prstGeom prst="rect">
            <a:avLst/>
          </a:prstGeom>
          <a:solidFill>
            <a:srgbClr val="FF4747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9" name="Прямокутник 58">
            <a:extLst>
              <a:ext uri="{FF2B5EF4-FFF2-40B4-BE49-F238E27FC236}">
                <a16:creationId xmlns="" xmlns:a16="http://schemas.microsoft.com/office/drawing/2014/main" id="{4AD7DCE7-C691-A348-E35E-BDB696DE62B2}"/>
              </a:ext>
            </a:extLst>
          </p:cNvPr>
          <p:cNvSpPr/>
          <p:nvPr/>
        </p:nvSpPr>
        <p:spPr>
          <a:xfrm>
            <a:off x="6972463" y="4043187"/>
            <a:ext cx="187438" cy="308984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0" name="Прямокутник 69">
            <a:extLst>
              <a:ext uri="{FF2B5EF4-FFF2-40B4-BE49-F238E27FC236}">
                <a16:creationId xmlns="" xmlns:a16="http://schemas.microsoft.com/office/drawing/2014/main" id="{565EF49A-ECB5-4BA1-6BE6-0F228CCF09A8}"/>
              </a:ext>
            </a:extLst>
          </p:cNvPr>
          <p:cNvSpPr/>
          <p:nvPr/>
        </p:nvSpPr>
        <p:spPr>
          <a:xfrm>
            <a:off x="5695064" y="4461687"/>
            <a:ext cx="514907" cy="501588"/>
          </a:xfrm>
          <a:prstGeom prst="rect">
            <a:avLst/>
          </a:prstGeom>
          <a:solidFill>
            <a:srgbClr val="FF4747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1" name="Прямокутник 59">
            <a:extLst>
              <a:ext uri="{FF2B5EF4-FFF2-40B4-BE49-F238E27FC236}">
                <a16:creationId xmlns="" xmlns:a16="http://schemas.microsoft.com/office/drawing/2014/main" id="{48A343E9-98A4-C719-B7C6-B80D90876C57}"/>
              </a:ext>
            </a:extLst>
          </p:cNvPr>
          <p:cNvSpPr/>
          <p:nvPr/>
        </p:nvSpPr>
        <p:spPr>
          <a:xfrm>
            <a:off x="5855661" y="4523284"/>
            <a:ext cx="187438" cy="308984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2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C5BA99F3-6B9C-35B8-AB5C-C0B71717D7CF}"/>
              </a:ext>
            </a:extLst>
          </p:cNvPr>
          <p:cNvSpPr/>
          <p:nvPr/>
        </p:nvSpPr>
        <p:spPr>
          <a:xfrm>
            <a:off x="824172" y="1441658"/>
            <a:ext cx="5385799" cy="113084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Зафарбуй кожну фігуру на малюнку у відповідний колір.</a:t>
            </a:r>
          </a:p>
        </p:txBody>
      </p:sp>
      <p:sp>
        <p:nvSpPr>
          <p:cNvPr id="113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748118" y="476151"/>
            <a:ext cx="8732066" cy="7581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14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-1" y="5562600"/>
            <a:ext cx="1099458" cy="12953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21 №3</a:t>
            </a:r>
          </a:p>
        </p:txBody>
      </p:sp>
    </p:spTree>
    <p:extLst>
      <p:ext uri="{BB962C8B-B14F-4D97-AF65-F5344CB8AC3E}">
        <p14:creationId xmlns:p14="http://schemas.microsoft.com/office/powerpoint/2010/main" val="386998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TextBox 22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295400" y="596383"/>
            <a:ext cx="9612086" cy="76860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</a:t>
            </a:r>
            <a:r>
              <a:rPr lang="uk-UA" sz="4000" b="1" dirty="0">
                <a:solidFill>
                  <a:schemeClr val="bg1"/>
                </a:solidFill>
              </a:rPr>
              <a:t>«Вантажник»</a:t>
            </a:r>
          </a:p>
        </p:txBody>
      </p:sp>
      <p:pic>
        <p:nvPicPr>
          <p:cNvPr id="28" name="Picture 2" descr="грузовая машина рисунок - bagno.site">
            <a:extLst>
              <a:ext uri="{FF2B5EF4-FFF2-40B4-BE49-F238E27FC236}">
                <a16:creationId xmlns="" xmlns:a16="http://schemas.microsoft.com/office/drawing/2014/main" id="{CF286593-363F-64F6-4F11-197BA429C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816" y="1551864"/>
            <a:ext cx="7533236" cy="490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" name="Таблиця 6">
            <a:extLst>
              <a:ext uri="{FF2B5EF4-FFF2-40B4-BE49-F238E27FC236}">
                <a16:creationId xmlns="" xmlns:a16="http://schemas.microsoft.com/office/drawing/2014/main" id="{74246541-68AE-8A14-30F4-44ECE2E0C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910506"/>
              </p:ext>
            </p:extLst>
          </p:nvPr>
        </p:nvGraphicFramePr>
        <p:xfrm>
          <a:off x="5104434" y="1831754"/>
          <a:ext cx="4208241" cy="2782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2747">
                  <a:extLst>
                    <a:ext uri="{9D8B030D-6E8A-4147-A177-3AD203B41FA5}">
                      <a16:colId xmlns="" xmlns:a16="http://schemas.microsoft.com/office/drawing/2014/main" val="3574638320"/>
                    </a:ext>
                  </a:extLst>
                </a:gridCol>
                <a:gridCol w="1402747">
                  <a:extLst>
                    <a:ext uri="{9D8B030D-6E8A-4147-A177-3AD203B41FA5}">
                      <a16:colId xmlns="" xmlns:a16="http://schemas.microsoft.com/office/drawing/2014/main" val="1925758220"/>
                    </a:ext>
                  </a:extLst>
                </a:gridCol>
                <a:gridCol w="1402747">
                  <a:extLst>
                    <a:ext uri="{9D8B030D-6E8A-4147-A177-3AD203B41FA5}">
                      <a16:colId xmlns="" xmlns:a16="http://schemas.microsoft.com/office/drawing/2014/main" val="4067835540"/>
                    </a:ext>
                  </a:extLst>
                </a:gridCol>
              </a:tblGrid>
              <a:tr h="463722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72291397"/>
                  </a:ext>
                </a:extLst>
              </a:tr>
              <a:tr h="463722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27803847"/>
                  </a:ext>
                </a:extLst>
              </a:tr>
              <a:tr h="463722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61198375"/>
                  </a:ext>
                </a:extLst>
              </a:tr>
              <a:tr h="463722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18253455"/>
                  </a:ext>
                </a:extLst>
              </a:tr>
              <a:tr h="463722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24722810"/>
                  </a:ext>
                </a:extLst>
              </a:tr>
              <a:tr h="463722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29266004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28C68F3-0709-897F-EC3A-A04B6911AB57}"/>
              </a:ext>
            </a:extLst>
          </p:cNvPr>
          <p:cNvSpPr txBox="1"/>
          <p:nvPr/>
        </p:nvSpPr>
        <p:spPr>
          <a:xfrm>
            <a:off x="5475597" y="2200422"/>
            <a:ext cx="88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x-non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C5535FF4-0156-A5F3-BF1A-8E413D98A747}"/>
              </a:ext>
            </a:extLst>
          </p:cNvPr>
          <p:cNvSpPr txBox="1"/>
          <p:nvPr/>
        </p:nvSpPr>
        <p:spPr>
          <a:xfrm>
            <a:off x="5289166" y="1829645"/>
            <a:ext cx="1093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</a:t>
            </a:r>
            <a:endParaRPr lang="x-non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2210D21-CF11-0D4B-6803-A5D24A104EF2}"/>
              </a:ext>
            </a:extLst>
          </p:cNvPr>
          <p:cNvSpPr txBox="1"/>
          <p:nvPr/>
        </p:nvSpPr>
        <p:spPr>
          <a:xfrm>
            <a:off x="6488659" y="1837283"/>
            <a:ext cx="1439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Десятки</a:t>
            </a:r>
            <a:endParaRPr lang="x-non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34A7618-D933-8F28-99B5-E975099B0DDB}"/>
              </a:ext>
            </a:extLst>
          </p:cNvPr>
          <p:cNvSpPr txBox="1"/>
          <p:nvPr/>
        </p:nvSpPr>
        <p:spPr>
          <a:xfrm>
            <a:off x="7925692" y="1837283"/>
            <a:ext cx="1439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Одиниці</a:t>
            </a:r>
            <a:endParaRPr lang="x-non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E620B8D5-30C9-6EC5-5388-55C7E63A8DC7}"/>
              </a:ext>
            </a:extLst>
          </p:cNvPr>
          <p:cNvSpPr txBox="1"/>
          <p:nvPr/>
        </p:nvSpPr>
        <p:spPr>
          <a:xfrm>
            <a:off x="5475597" y="2659978"/>
            <a:ext cx="88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</a:t>
            </a:r>
            <a:endParaRPr lang="x-non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4835557A-F483-711E-B93C-1D3654CB50DF}"/>
              </a:ext>
            </a:extLst>
          </p:cNvPr>
          <p:cNvSpPr txBox="1"/>
          <p:nvPr/>
        </p:nvSpPr>
        <p:spPr>
          <a:xfrm>
            <a:off x="5475597" y="3177476"/>
            <a:ext cx="88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92</a:t>
            </a:r>
            <a:endParaRPr lang="x-non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36C4C653-D196-80FE-4843-FCF58D5DF0C1}"/>
              </a:ext>
            </a:extLst>
          </p:cNvPr>
          <p:cNvSpPr txBox="1"/>
          <p:nvPr/>
        </p:nvSpPr>
        <p:spPr>
          <a:xfrm>
            <a:off x="5475597" y="3637032"/>
            <a:ext cx="88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x-non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65043643-E9F1-6CF1-1C05-B7749E594C54}"/>
              </a:ext>
            </a:extLst>
          </p:cNvPr>
          <p:cNvSpPr txBox="1"/>
          <p:nvPr/>
        </p:nvSpPr>
        <p:spPr>
          <a:xfrm>
            <a:off x="5475597" y="4119658"/>
            <a:ext cx="88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x-non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33892F3E-5C94-8071-0DBD-21BF875B18B3}"/>
              </a:ext>
            </a:extLst>
          </p:cNvPr>
          <p:cNvSpPr txBox="1"/>
          <p:nvPr/>
        </p:nvSpPr>
        <p:spPr>
          <a:xfrm>
            <a:off x="6954130" y="2218565"/>
            <a:ext cx="88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A26EE61A-6EB1-5C8F-B032-AC0D5288C3A4}"/>
              </a:ext>
            </a:extLst>
          </p:cNvPr>
          <p:cNvSpPr txBox="1"/>
          <p:nvPr/>
        </p:nvSpPr>
        <p:spPr>
          <a:xfrm>
            <a:off x="8358653" y="2200421"/>
            <a:ext cx="88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C15A3943-F271-6D75-BB30-CECEAB0FBB59}"/>
              </a:ext>
            </a:extLst>
          </p:cNvPr>
          <p:cNvSpPr txBox="1"/>
          <p:nvPr/>
        </p:nvSpPr>
        <p:spPr>
          <a:xfrm>
            <a:off x="6954130" y="2698374"/>
            <a:ext cx="88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B45BFE6F-57C5-4534-EB57-7FD3815269DD}"/>
              </a:ext>
            </a:extLst>
          </p:cNvPr>
          <p:cNvSpPr txBox="1"/>
          <p:nvPr/>
        </p:nvSpPr>
        <p:spPr>
          <a:xfrm>
            <a:off x="8358653" y="2680230"/>
            <a:ext cx="88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E46CA6D2-B60A-BF18-A075-E300AB27BE04}"/>
              </a:ext>
            </a:extLst>
          </p:cNvPr>
          <p:cNvSpPr txBox="1"/>
          <p:nvPr/>
        </p:nvSpPr>
        <p:spPr>
          <a:xfrm>
            <a:off x="6954130" y="3157804"/>
            <a:ext cx="88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C88C2472-68A6-0D27-56AC-38CD7FAF6747}"/>
              </a:ext>
            </a:extLst>
          </p:cNvPr>
          <p:cNvSpPr txBox="1"/>
          <p:nvPr/>
        </p:nvSpPr>
        <p:spPr>
          <a:xfrm>
            <a:off x="8358653" y="3139660"/>
            <a:ext cx="88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CA87B20A-2C51-2C07-FFF1-8AB23FFDAB29}"/>
              </a:ext>
            </a:extLst>
          </p:cNvPr>
          <p:cNvSpPr txBox="1"/>
          <p:nvPr/>
        </p:nvSpPr>
        <p:spPr>
          <a:xfrm>
            <a:off x="6954130" y="3578666"/>
            <a:ext cx="88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AA5CE822-9587-8CF8-9F93-1EF1F6343047}"/>
              </a:ext>
            </a:extLst>
          </p:cNvPr>
          <p:cNvSpPr txBox="1"/>
          <p:nvPr/>
        </p:nvSpPr>
        <p:spPr>
          <a:xfrm>
            <a:off x="8358653" y="3560522"/>
            <a:ext cx="88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x-non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D1E9F124-A092-F112-4DD8-0476D67C0296}"/>
              </a:ext>
            </a:extLst>
          </p:cNvPr>
          <p:cNvSpPr txBox="1"/>
          <p:nvPr/>
        </p:nvSpPr>
        <p:spPr>
          <a:xfrm>
            <a:off x="6954130" y="4040422"/>
            <a:ext cx="88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D9CDD83F-45CA-1908-1BAD-2B6212CC9715}"/>
              </a:ext>
            </a:extLst>
          </p:cNvPr>
          <p:cNvSpPr txBox="1"/>
          <p:nvPr/>
        </p:nvSpPr>
        <p:spPr>
          <a:xfrm>
            <a:off x="8376490" y="4040421"/>
            <a:ext cx="88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293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8" grpId="0"/>
      <p:bldP spid="49" grpId="0"/>
      <p:bldP spid="50" grpId="0"/>
      <p:bldP spid="52" grpId="0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/>
          <p:cNvSpPr/>
          <p:nvPr/>
        </p:nvSpPr>
        <p:spPr>
          <a:xfrm>
            <a:off x="1867400" y="472755"/>
            <a:ext cx="8732066" cy="75732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«Рюкзачок»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64349" y="1402587"/>
            <a:ext cx="340529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Які зернятко мудрості ви покладете у свій рюкзачок?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360221" y="4932581"/>
            <a:ext cx="611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360221" y="5855074"/>
            <a:ext cx="611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9420" y="3227908"/>
            <a:ext cx="3076600" cy="339234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5205" y="3088699"/>
            <a:ext cx="3112099" cy="3572244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6708" y="3194791"/>
            <a:ext cx="3194931" cy="3546545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3486" y="2083859"/>
            <a:ext cx="793469" cy="1406977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2915" y="1832837"/>
            <a:ext cx="828037" cy="1622618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11162" y="2002752"/>
            <a:ext cx="640215" cy="1317223"/>
          </a:xfrm>
          <a:prstGeom prst="rect">
            <a:avLst/>
          </a:prstGeom>
        </p:spPr>
      </p:pic>
      <p:sp>
        <p:nvSpPr>
          <p:cNvPr id="68" name="Скругленный прямоугольник 67"/>
          <p:cNvSpPr/>
          <p:nvPr/>
        </p:nvSpPr>
        <p:spPr>
          <a:xfrm>
            <a:off x="3482195" y="5194191"/>
            <a:ext cx="1678118" cy="929315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6483196" y="5215453"/>
            <a:ext cx="1843940" cy="929315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9439893" y="5215453"/>
            <a:ext cx="1825515" cy="929315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3434429" y="5264611"/>
            <a:ext cx="1771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просто!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455564" y="5264611"/>
            <a:ext cx="1771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цікаво!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9455330" y="5264611"/>
            <a:ext cx="1771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Нічого не зрозумів!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4" name="Picture 2" descr="Рюкзак рисунки детские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12" y="3542054"/>
            <a:ext cx="2417215" cy="272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64590" y="2028891"/>
            <a:ext cx="2320765" cy="1120369"/>
          </a:xfrm>
          <a:prstGeom prst="roundRect">
            <a:avLst/>
          </a:prstGeom>
        </p:spPr>
      </p:pic>
      <p:sp>
        <p:nvSpPr>
          <p:cNvPr id="18" name="Стрелка вправо 17"/>
          <p:cNvSpPr/>
          <p:nvPr/>
        </p:nvSpPr>
        <p:spPr>
          <a:xfrm>
            <a:off x="1423088" y="2339693"/>
            <a:ext cx="372823" cy="498764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705755" y="2081243"/>
            <a:ext cx="1177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096685" y="2028891"/>
            <a:ext cx="2320765" cy="1120369"/>
          </a:xfrm>
          <a:prstGeom prst="roundRect">
            <a:avLst/>
          </a:prstGeom>
        </p:spPr>
      </p:pic>
      <p:sp>
        <p:nvSpPr>
          <p:cNvPr id="21" name="Стрелка вправо 20"/>
          <p:cNvSpPr/>
          <p:nvPr/>
        </p:nvSpPr>
        <p:spPr>
          <a:xfrm>
            <a:off x="3784363" y="2339693"/>
            <a:ext cx="372823" cy="498764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067030" y="2081243"/>
            <a:ext cx="1177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457959" y="2028891"/>
            <a:ext cx="2320765" cy="1120369"/>
          </a:xfrm>
          <a:prstGeom prst="roundRect">
            <a:avLst/>
          </a:prstGeom>
        </p:spPr>
      </p:pic>
      <p:sp>
        <p:nvSpPr>
          <p:cNvPr id="24" name="Стрелка вправо 23"/>
          <p:cNvSpPr/>
          <p:nvPr/>
        </p:nvSpPr>
        <p:spPr>
          <a:xfrm>
            <a:off x="6145637" y="2339693"/>
            <a:ext cx="372823" cy="498764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428304" y="2081243"/>
            <a:ext cx="1177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819233" y="2028891"/>
            <a:ext cx="2320765" cy="1120369"/>
          </a:xfrm>
          <a:prstGeom prst="roundRect">
            <a:avLst/>
          </a:prstGeom>
        </p:spPr>
      </p:pic>
      <p:sp>
        <p:nvSpPr>
          <p:cNvPr id="27" name="Стрелка вправо 26"/>
          <p:cNvSpPr/>
          <p:nvPr/>
        </p:nvSpPr>
        <p:spPr>
          <a:xfrm>
            <a:off x="8506911" y="2339693"/>
            <a:ext cx="372823" cy="498764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8789578" y="2081243"/>
            <a:ext cx="1177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180507" y="2028891"/>
            <a:ext cx="2320765" cy="1120369"/>
          </a:xfrm>
          <a:prstGeom prst="roundRect">
            <a:avLst/>
          </a:prstGeom>
        </p:spPr>
      </p:pic>
      <p:sp>
        <p:nvSpPr>
          <p:cNvPr id="30" name="Стрелка вправо 29"/>
          <p:cNvSpPr/>
          <p:nvPr/>
        </p:nvSpPr>
        <p:spPr>
          <a:xfrm>
            <a:off x="10868185" y="2339693"/>
            <a:ext cx="372823" cy="498764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1150852" y="2081243"/>
            <a:ext cx="1177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499069" y="4608104"/>
            <a:ext cx="2320765" cy="1120369"/>
          </a:xfrm>
          <a:prstGeom prst="roundRect">
            <a:avLst/>
          </a:prstGeom>
        </p:spPr>
      </p:pic>
      <p:sp>
        <p:nvSpPr>
          <p:cNvPr id="33" name="Стрелка вправо 32"/>
          <p:cNvSpPr/>
          <p:nvPr/>
        </p:nvSpPr>
        <p:spPr>
          <a:xfrm>
            <a:off x="1188609" y="4918906"/>
            <a:ext cx="372823" cy="498764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471276" y="4660456"/>
            <a:ext cx="1177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62206" y="4608104"/>
            <a:ext cx="2320765" cy="1120369"/>
          </a:xfrm>
          <a:prstGeom prst="roundRect">
            <a:avLst/>
          </a:prstGeom>
        </p:spPr>
      </p:pic>
      <p:sp>
        <p:nvSpPr>
          <p:cNvPr id="36" name="Стрелка вправо 35"/>
          <p:cNvSpPr/>
          <p:nvPr/>
        </p:nvSpPr>
        <p:spPr>
          <a:xfrm>
            <a:off x="3549884" y="4918906"/>
            <a:ext cx="372823" cy="498764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3832551" y="4660456"/>
            <a:ext cx="1177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223480" y="4608104"/>
            <a:ext cx="2320765" cy="1120369"/>
          </a:xfrm>
          <a:prstGeom prst="roundRect">
            <a:avLst/>
          </a:prstGeom>
        </p:spPr>
      </p:pic>
      <p:sp>
        <p:nvSpPr>
          <p:cNvPr id="39" name="Стрелка вправо 38"/>
          <p:cNvSpPr/>
          <p:nvPr/>
        </p:nvSpPr>
        <p:spPr>
          <a:xfrm>
            <a:off x="5911158" y="4918906"/>
            <a:ext cx="372823" cy="498764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6193825" y="4660456"/>
            <a:ext cx="1177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584754" y="4608104"/>
            <a:ext cx="2320765" cy="1120369"/>
          </a:xfrm>
          <a:prstGeom prst="roundRect">
            <a:avLst/>
          </a:prstGeom>
        </p:spPr>
      </p:pic>
      <p:sp>
        <p:nvSpPr>
          <p:cNvPr id="42" name="Стрелка вправо 41"/>
          <p:cNvSpPr/>
          <p:nvPr/>
        </p:nvSpPr>
        <p:spPr>
          <a:xfrm>
            <a:off x="8272432" y="4918906"/>
            <a:ext cx="372823" cy="498764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8555099" y="4660456"/>
            <a:ext cx="1177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946028" y="4608104"/>
            <a:ext cx="2320765" cy="1120369"/>
          </a:xfrm>
          <a:prstGeom prst="roundRect">
            <a:avLst/>
          </a:prstGeom>
        </p:spPr>
      </p:pic>
      <p:sp>
        <p:nvSpPr>
          <p:cNvPr id="45" name="Стрелка вправо 44"/>
          <p:cNvSpPr/>
          <p:nvPr/>
        </p:nvSpPr>
        <p:spPr>
          <a:xfrm>
            <a:off x="10633706" y="4918906"/>
            <a:ext cx="372823" cy="498764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0860701" y="4660456"/>
            <a:ext cx="1412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795911" y="576245"/>
            <a:ext cx="9072274" cy="76269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Лічба десятками в порядку зростання</a:t>
            </a:r>
          </a:p>
        </p:txBody>
      </p:sp>
    </p:spTree>
    <p:extLst>
      <p:ext uri="{BB962C8B-B14F-4D97-AF65-F5344CB8AC3E}">
        <p14:creationId xmlns:p14="http://schemas.microsoft.com/office/powerpoint/2010/main" val="349735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4" grpId="0" animBg="1"/>
      <p:bldP spid="25" grpId="0"/>
      <p:bldP spid="27" grpId="0" animBg="1"/>
      <p:bldP spid="28" grpId="0"/>
      <p:bldP spid="30" grpId="0" animBg="1"/>
      <p:bldP spid="31" grpId="0"/>
      <p:bldP spid="33" grpId="0" animBg="1"/>
      <p:bldP spid="34" grpId="0"/>
      <p:bldP spid="36" grpId="0" animBg="1"/>
      <p:bldP spid="37" grpId="0"/>
      <p:bldP spid="39" grpId="0" animBg="1"/>
      <p:bldP spid="40" grpId="0"/>
      <p:bldP spid="42" grpId="0" animBg="1"/>
      <p:bldP spid="43" grpId="0"/>
      <p:bldP spid="45" grpId="0" animBg="1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" descr="Картинки по запросу футбольные ворота | Картинки, Вор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3" y="1456402"/>
            <a:ext cx="2575433" cy="21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Футбольный мяч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680" y="2277216"/>
            <a:ext cx="1159652" cy="11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Скругленный прямоугольник 51"/>
          <p:cNvSpPr/>
          <p:nvPr/>
        </p:nvSpPr>
        <p:spPr>
          <a:xfrm>
            <a:off x="1036320" y="1676436"/>
            <a:ext cx="1572768" cy="3807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10 + 7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68340" y="2424197"/>
            <a:ext cx="949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" name="Picture 4" descr="Картинки по запросу футбольные ворота | Картинки, Вор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006" y="1456402"/>
            <a:ext cx="2575433" cy="21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Футбольный мяч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903" y="2277216"/>
            <a:ext cx="1159652" cy="11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Скругленный прямоугольник 55"/>
          <p:cNvSpPr/>
          <p:nvPr/>
        </p:nvSpPr>
        <p:spPr>
          <a:xfrm>
            <a:off x="5043543" y="1676436"/>
            <a:ext cx="1572768" cy="3807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17 – 7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596559" y="2400507"/>
            <a:ext cx="949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8" name="Picture 4" descr="Картинки по запросу футбольные ворота | Картинки, Вор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229" y="1456402"/>
            <a:ext cx="2575433" cy="21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Футбольный мяч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26" y="2277216"/>
            <a:ext cx="1159652" cy="11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Скругленный прямоугольник 59"/>
          <p:cNvSpPr/>
          <p:nvPr/>
        </p:nvSpPr>
        <p:spPr>
          <a:xfrm>
            <a:off x="9050766" y="1676436"/>
            <a:ext cx="1572768" cy="3807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17 – 10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540944" y="2435723"/>
            <a:ext cx="949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2" name="Picture 4" descr="Картинки по запросу футбольные ворота | Картинки, Вор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4172708"/>
            <a:ext cx="2575433" cy="21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Футбольный мяч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217" y="4993522"/>
            <a:ext cx="1159652" cy="11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Скругленный прямоугольник 63"/>
          <p:cNvSpPr/>
          <p:nvPr/>
        </p:nvSpPr>
        <p:spPr>
          <a:xfrm>
            <a:off x="1750857" y="4392742"/>
            <a:ext cx="1572768" cy="3807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14 + 1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272404" y="5160400"/>
            <a:ext cx="949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6" name="Picture 4" descr="Картинки по запросу футбольные ворота | Картинки, Вор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179" y="4172708"/>
            <a:ext cx="2575433" cy="21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Футбольный мяч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76" y="4993522"/>
            <a:ext cx="1159652" cy="11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Скругленный прямоугольник 67"/>
          <p:cNvSpPr/>
          <p:nvPr/>
        </p:nvSpPr>
        <p:spPr>
          <a:xfrm>
            <a:off x="5596716" y="4392742"/>
            <a:ext cx="1572768" cy="3807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14 – 1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011108" y="5160401"/>
            <a:ext cx="949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0" name="Picture 4" descr="Картинки по запросу футбольные ворота | Картинки, Вор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038" y="4172708"/>
            <a:ext cx="2575433" cy="21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Футбольный мяч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935" y="4993522"/>
            <a:ext cx="1159652" cy="11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Скругленный прямоугольник 71"/>
          <p:cNvSpPr/>
          <p:nvPr/>
        </p:nvSpPr>
        <p:spPr>
          <a:xfrm>
            <a:off x="9442575" y="4392742"/>
            <a:ext cx="1572768" cy="3807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15 + 3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9966344" y="5125800"/>
            <a:ext cx="949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Прямоугольник 8">
            <a:extLst>
              <a:ext uri="{FF2B5EF4-FFF2-40B4-BE49-F238E27FC236}">
                <a16:creationId xmlns="" xmlns:a16="http://schemas.microsoft.com/office/drawing/2014/main" id="{7E144694-939D-C217-17E2-5340DCCB3FE1}"/>
              </a:ext>
            </a:extLst>
          </p:cNvPr>
          <p:cNvSpPr/>
          <p:nvPr/>
        </p:nvSpPr>
        <p:spPr>
          <a:xfrm>
            <a:off x="1758498" y="572153"/>
            <a:ext cx="8732066" cy="69059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</a:t>
            </a:r>
            <a:r>
              <a:rPr lang="uk-UA" sz="4000" b="1" dirty="0">
                <a:solidFill>
                  <a:schemeClr val="bg1"/>
                </a:solidFill>
              </a:rPr>
              <a:t>«Математичний футбол» </a:t>
            </a:r>
          </a:p>
        </p:txBody>
      </p:sp>
    </p:spTree>
    <p:extLst>
      <p:ext uri="{BB962C8B-B14F-4D97-AF65-F5344CB8AC3E}">
        <p14:creationId xmlns:p14="http://schemas.microsoft.com/office/powerpoint/2010/main" val="412862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  <p:bldP spid="56" grpId="0" animBg="1"/>
      <p:bldP spid="57" grpId="0"/>
      <p:bldP spid="60" grpId="0" animBg="1"/>
      <p:bldP spid="61" grpId="0"/>
      <p:bldP spid="64" grpId="0" animBg="1"/>
      <p:bldP spid="65" grpId="0"/>
      <p:bldP spid="68" grpId="0" animBg="1"/>
      <p:bldP spid="69" grpId="0"/>
      <p:bldP spid="72" grpId="0" animBg="1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Картинки по запросу футбольные ворота | Картинки, Вор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3" y="1456402"/>
            <a:ext cx="2575433" cy="21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Футбольный мяч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680" y="2277216"/>
            <a:ext cx="1159652" cy="11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1036320" y="1676436"/>
            <a:ext cx="1572768" cy="3807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15 – 3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68340" y="2424197"/>
            <a:ext cx="949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Picture 4" descr="Картинки по запросу футбольные ворота | Картинки, Вор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006" y="1456402"/>
            <a:ext cx="2575433" cy="21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Футбольный мяч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903" y="2277216"/>
            <a:ext cx="1159652" cy="11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Скругленный прямоугольник 29"/>
          <p:cNvSpPr/>
          <p:nvPr/>
        </p:nvSpPr>
        <p:spPr>
          <a:xfrm>
            <a:off x="5043543" y="1676436"/>
            <a:ext cx="1572768" cy="3807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12 – 1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96559" y="2400507"/>
            <a:ext cx="949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" name="Picture 4" descr="Картинки по запросу футбольные ворота | Картинки, Вор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229" y="1456402"/>
            <a:ext cx="2575433" cy="21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Футбольный мяч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26" y="2277216"/>
            <a:ext cx="1159652" cy="11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Скругленный прямоугольник 38"/>
          <p:cNvSpPr/>
          <p:nvPr/>
        </p:nvSpPr>
        <p:spPr>
          <a:xfrm>
            <a:off x="9050766" y="1676436"/>
            <a:ext cx="1572768" cy="3807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15 + 2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540944" y="2435723"/>
            <a:ext cx="949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" name="Picture 4" descr="Картинки по запросу футбольные ворота | Картинки, Вор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4172708"/>
            <a:ext cx="2575433" cy="21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Футбольный мяч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217" y="4993522"/>
            <a:ext cx="1159652" cy="11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Скругленный прямоугольник 42"/>
          <p:cNvSpPr/>
          <p:nvPr/>
        </p:nvSpPr>
        <p:spPr>
          <a:xfrm>
            <a:off x="1750857" y="4392742"/>
            <a:ext cx="1572768" cy="3807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16 </a:t>
            </a:r>
            <a:r>
              <a:rPr lang="uk-UA" sz="3200" b="1" dirty="0">
                <a:solidFill>
                  <a:srgbClr val="FFFF00"/>
                </a:solidFill>
              </a:rPr>
              <a:t>– 3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72404" y="5160400"/>
            <a:ext cx="949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" name="Picture 4" descr="Картинки по запросу футбольные ворота | Картинки, Вор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179" y="4172708"/>
            <a:ext cx="2575433" cy="21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Футбольный мяч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76" y="4993522"/>
            <a:ext cx="1159652" cy="11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Скругленный прямоугольник 46"/>
          <p:cNvSpPr/>
          <p:nvPr/>
        </p:nvSpPr>
        <p:spPr>
          <a:xfrm>
            <a:off x="5596716" y="4392742"/>
            <a:ext cx="1572768" cy="3807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12 + 7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11108" y="5160401"/>
            <a:ext cx="949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" name="Picture 4" descr="Картинки по запросу футбольные ворота | Картинки, Вор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038" y="4172708"/>
            <a:ext cx="2575433" cy="21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Футбольный мяч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935" y="4993522"/>
            <a:ext cx="1159652" cy="11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Скругленный прямоугольник 50"/>
          <p:cNvSpPr/>
          <p:nvPr/>
        </p:nvSpPr>
        <p:spPr>
          <a:xfrm>
            <a:off x="9442575" y="4392742"/>
            <a:ext cx="1572768" cy="3807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12 – 2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966344" y="5125800"/>
            <a:ext cx="949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Прямоугольник 8">
            <a:extLst>
              <a:ext uri="{FF2B5EF4-FFF2-40B4-BE49-F238E27FC236}">
                <a16:creationId xmlns="" xmlns:a16="http://schemas.microsoft.com/office/drawing/2014/main" id="{7E144694-939D-C217-17E2-5340DCCB3FE1}"/>
              </a:ext>
            </a:extLst>
          </p:cNvPr>
          <p:cNvSpPr/>
          <p:nvPr/>
        </p:nvSpPr>
        <p:spPr>
          <a:xfrm>
            <a:off x="1758498" y="572153"/>
            <a:ext cx="8732066" cy="69059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</a:t>
            </a:r>
            <a:r>
              <a:rPr lang="uk-UA" sz="4000" b="1" dirty="0">
                <a:solidFill>
                  <a:schemeClr val="bg1"/>
                </a:solidFill>
              </a:rPr>
              <a:t>«Математичний футбол» </a:t>
            </a:r>
          </a:p>
        </p:txBody>
      </p:sp>
    </p:spTree>
    <p:extLst>
      <p:ext uri="{BB962C8B-B14F-4D97-AF65-F5344CB8AC3E}">
        <p14:creationId xmlns:p14="http://schemas.microsoft.com/office/powerpoint/2010/main" val="38332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30" grpId="0" animBg="1"/>
      <p:bldP spid="31" grpId="0"/>
      <p:bldP spid="39" grpId="0" animBg="1"/>
      <p:bldP spid="40" grpId="0"/>
      <p:bldP spid="43" grpId="0" animBg="1"/>
      <p:bldP spid="44" grpId="0"/>
      <p:bldP spid="47" grpId="0" animBg="1"/>
      <p:bldP spid="48" grpId="0"/>
      <p:bldP spid="51" grpId="0" animBg="1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62"/>
          <p:cNvSpPr/>
          <p:nvPr/>
        </p:nvSpPr>
        <p:spPr>
          <a:xfrm>
            <a:off x="1631114" y="444383"/>
            <a:ext cx="8732066" cy="67926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Назви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всі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парні</a:t>
            </a:r>
            <a:r>
              <a:rPr lang="ru-RU" sz="4000" b="1" dirty="0">
                <a:solidFill>
                  <a:schemeClr val="bg1"/>
                </a:solidFill>
              </a:rPr>
              <a:t> числа до 20.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Vector gratuito colección de números con anima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0" t="63754" r="9822" b="9137"/>
          <a:stretch/>
        </p:blipFill>
        <p:spPr bwMode="auto">
          <a:xfrm>
            <a:off x="10486788" y="3628359"/>
            <a:ext cx="1441958" cy="167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ector gratuito colección de números con anima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9" t="7803" r="53814" b="63385"/>
          <a:stretch/>
        </p:blipFill>
        <p:spPr bwMode="auto">
          <a:xfrm>
            <a:off x="817984" y="1500883"/>
            <a:ext cx="1256145" cy="171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ector gratuito colección de números con anima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3" t="8021" r="8272" b="65336"/>
          <a:stretch/>
        </p:blipFill>
        <p:spPr bwMode="auto">
          <a:xfrm>
            <a:off x="3132457" y="1630192"/>
            <a:ext cx="1403927" cy="158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ector gratuito colección de números con anima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5" t="35035" r="40672" b="36462"/>
          <a:stretch/>
        </p:blipFill>
        <p:spPr bwMode="auto">
          <a:xfrm>
            <a:off x="5618811" y="1625482"/>
            <a:ext cx="1117600" cy="169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ector gratuito colección de números con anima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t="63569" r="63012" b="9942"/>
          <a:stretch/>
        </p:blipFill>
        <p:spPr bwMode="auto">
          <a:xfrm>
            <a:off x="7606497" y="1620531"/>
            <a:ext cx="1265383" cy="157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ector gratuito colección de números con anima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6564" r="77979" b="63230"/>
          <a:stretch/>
        </p:blipFill>
        <p:spPr bwMode="auto">
          <a:xfrm>
            <a:off x="9606508" y="1620531"/>
            <a:ext cx="756672" cy="163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Vector gratuito colección de números con anima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0" t="63754" r="9822" b="9137"/>
          <a:stretch/>
        </p:blipFill>
        <p:spPr bwMode="auto">
          <a:xfrm>
            <a:off x="10363180" y="1625482"/>
            <a:ext cx="1436934" cy="160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Vector gratuito colección de números con anima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9" t="7803" r="53814" b="63385"/>
          <a:stretch/>
        </p:blipFill>
        <p:spPr bwMode="auto">
          <a:xfrm>
            <a:off x="9356771" y="3628359"/>
            <a:ext cx="1256145" cy="171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Vector gratuito colección de números con anima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9" t="7803" r="53814" b="63385"/>
          <a:stretch/>
        </p:blipFill>
        <p:spPr bwMode="auto">
          <a:xfrm>
            <a:off x="1164751" y="3633000"/>
            <a:ext cx="1256145" cy="171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Vector gratuito colección de números con anima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6564" r="77979" b="63230"/>
          <a:stretch/>
        </p:blipFill>
        <p:spPr bwMode="auto">
          <a:xfrm>
            <a:off x="408079" y="3649558"/>
            <a:ext cx="756672" cy="163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Vector gratuito colección de números con anima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6564" r="77979" b="63230"/>
          <a:stretch/>
        </p:blipFill>
        <p:spPr bwMode="auto">
          <a:xfrm>
            <a:off x="2754121" y="3631684"/>
            <a:ext cx="756672" cy="163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Vector gratuito colección de números con anima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3" t="8021" r="8272" b="65336"/>
          <a:stretch/>
        </p:blipFill>
        <p:spPr bwMode="auto">
          <a:xfrm>
            <a:off x="3453415" y="3670401"/>
            <a:ext cx="1403927" cy="158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Vector gratuito colección de números con anima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6564" r="77979" b="63230"/>
          <a:stretch/>
        </p:blipFill>
        <p:spPr bwMode="auto">
          <a:xfrm>
            <a:off x="5240475" y="3714686"/>
            <a:ext cx="756672" cy="163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Vector gratuito colección de números con anima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6564" r="77979" b="63230"/>
          <a:stretch/>
        </p:blipFill>
        <p:spPr bwMode="auto">
          <a:xfrm>
            <a:off x="7228161" y="3633000"/>
            <a:ext cx="756672" cy="163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Vector gratuito colección de números con anima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5" t="35035" r="40672" b="36462"/>
          <a:stretch/>
        </p:blipFill>
        <p:spPr bwMode="auto">
          <a:xfrm>
            <a:off x="5997147" y="3670401"/>
            <a:ext cx="1117600" cy="169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Vector gratuito colección de números con anima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t="63569" r="63012" b="9942"/>
          <a:stretch/>
        </p:blipFill>
        <p:spPr bwMode="auto">
          <a:xfrm>
            <a:off x="7984833" y="3628359"/>
            <a:ext cx="1265383" cy="157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132457" y="5411995"/>
            <a:ext cx="5476186" cy="60492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парні числа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41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53,926 Number Zero Stock Photos and Images - 123RF">
            <a:extLst>
              <a:ext uri="{FF2B5EF4-FFF2-40B4-BE49-F238E27FC236}">
                <a16:creationId xmlns="" xmlns:a16="http://schemas.microsoft.com/office/drawing/2014/main" id="{11357634-C06B-7230-D252-36B18836C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724" y="1685055"/>
            <a:ext cx="2552910" cy="318229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929568" y="581615"/>
            <a:ext cx="8732066" cy="89884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Відгадай загадку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06342" y="4127716"/>
            <a:ext cx="1672745" cy="58992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Нуль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CD251C7-D9EC-660A-23E2-BEA9E54D73C8}"/>
              </a:ext>
            </a:extLst>
          </p:cNvPr>
          <p:cNvSpPr txBox="1"/>
          <p:nvPr/>
        </p:nvSpPr>
        <p:spPr>
          <a:xfrm>
            <a:off x="1929568" y="1733731"/>
            <a:ext cx="5749519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/>
              <a:t>Схожий він на букву О,</a:t>
            </a:r>
          </a:p>
          <a:p>
            <a:pPr algn="ctr"/>
            <a:r>
              <a:rPr lang="uk-UA" sz="3600" b="1" dirty="0"/>
              <a:t>Та не значить нічого.</a:t>
            </a:r>
          </a:p>
          <a:p>
            <a:pPr algn="ctr"/>
            <a:r>
              <a:rPr lang="uk-UA" sz="3600" b="1" dirty="0"/>
              <a:t>Та  будь-яку цифру враз</a:t>
            </a:r>
          </a:p>
          <a:p>
            <a:pPr algn="ctr"/>
            <a:r>
              <a:rPr lang="uk-UA" sz="3600" b="1" dirty="0"/>
              <a:t>Збільшить аж у десять раз.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24000" y="4910896"/>
            <a:ext cx="6155087" cy="74736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Яке значення нуля в двоцифровому числі?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5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D7F8ECF7-0611-F2C9-8E73-66835CA4A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12"/>
          <a:stretch/>
        </p:blipFill>
        <p:spPr bwMode="auto">
          <a:xfrm flipH="1">
            <a:off x="-225871" y="2841419"/>
            <a:ext cx="4011008" cy="20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227685" y="1545614"/>
            <a:ext cx="5513821" cy="120984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Яка цифра в записі числа «десять» показує, що в цьому числі 1 десяток?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 </a:t>
            </a:r>
            <a:r>
              <a:rPr lang="uk-UA" sz="2400" b="1" dirty="0">
                <a:solidFill>
                  <a:srgbClr val="7030A0"/>
                </a:solidFill>
              </a:rPr>
              <a:t>якому місці вона стоїть? </a:t>
            </a:r>
          </a:p>
        </p:txBody>
      </p:sp>
      <p:pic>
        <p:nvPicPr>
          <p:cNvPr id="16" name="Picture 2" descr="Transparent Cartoon Desk Png - Transparent Background Desk Cartoon Png, Png  Download , Transparent Png Image - PNGitem">
            <a:extLst>
              <a:ext uri="{FF2B5EF4-FFF2-40B4-BE49-F238E27FC236}">
                <a16:creationId xmlns="" xmlns:a16="http://schemas.microsoft.com/office/drawing/2014/main" id="{ED187978-7D78-897C-2928-0E92DBD55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0" b="89881" l="667" r="100000"/>
                    </a14:imgEffect>
                    <a14:imgEffect>
                      <a14:sharpenSoften amount="250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77" y="4549857"/>
            <a:ext cx="2661712" cy="211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7">
            <a:extLst>
              <a:ext uri="{FF2B5EF4-FFF2-40B4-BE49-F238E27FC236}">
                <a16:creationId xmlns="" xmlns:a16="http://schemas.microsoft.com/office/drawing/2014/main" id="{84196B2B-A369-D8F2-8123-2FCB91BE35C8}"/>
              </a:ext>
            </a:extLst>
          </p:cNvPr>
          <p:cNvSpPr/>
          <p:nvPr/>
        </p:nvSpPr>
        <p:spPr>
          <a:xfrm>
            <a:off x="1524000" y="562366"/>
            <a:ext cx="9071198" cy="75302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Мотивація навчальної </a:t>
            </a:r>
            <a:r>
              <a:rPr lang="uk-UA" sz="4000" b="1" dirty="0" smtClean="0">
                <a:solidFill>
                  <a:schemeClr val="bg1"/>
                </a:solidFill>
              </a:rPr>
              <a:t>діяльності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305398C-791C-CF02-756B-B3F6EBF58B5B}"/>
              </a:ext>
            </a:extLst>
          </p:cNvPr>
          <p:cNvSpPr txBox="1"/>
          <p:nvPr/>
        </p:nvSpPr>
        <p:spPr>
          <a:xfrm>
            <a:off x="7488739" y="1555812"/>
            <a:ext cx="1500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96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FA56F6A0-3309-C27A-5CE4-016FF0CF1D4B}"/>
              </a:ext>
            </a:extLst>
          </p:cNvPr>
          <p:cNvSpPr/>
          <p:nvPr/>
        </p:nvSpPr>
        <p:spPr>
          <a:xfrm>
            <a:off x="7567056" y="1555811"/>
            <a:ext cx="612560" cy="1595981"/>
          </a:xfrm>
          <a:prstGeom prst="ellipse">
            <a:avLst/>
          </a:prstGeom>
          <a:noFill/>
          <a:ln w="19050">
            <a:solidFill>
              <a:srgbClr val="FF4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916E71C5-26C6-1EAB-785E-8978113D27EC}"/>
              </a:ext>
            </a:extLst>
          </p:cNvPr>
          <p:cNvSpPr/>
          <p:nvPr/>
        </p:nvSpPr>
        <p:spPr>
          <a:xfrm>
            <a:off x="3475847" y="4714538"/>
            <a:ext cx="8025783" cy="10657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Що </a:t>
            </a:r>
            <a:r>
              <a:rPr lang="uk-UA" sz="2400" b="1" dirty="0">
                <a:solidFill>
                  <a:srgbClr val="7030A0"/>
                </a:solidFill>
              </a:rPr>
              <a:t>позначає в числі 10 цифра 0? Цифра 0 показує, що всі одиниці об’єднано в десяток і окремих одиниць немає!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958F86BE-7740-07E9-CDEC-B916479D3E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7924"/>
          <a:stretch/>
        </p:blipFill>
        <p:spPr>
          <a:xfrm>
            <a:off x="6229165" y="3298138"/>
            <a:ext cx="243448" cy="113067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103A4E87-F423-FB07-6586-FE54F1CAEA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7924"/>
          <a:stretch/>
        </p:blipFill>
        <p:spPr>
          <a:xfrm>
            <a:off x="6619782" y="3298138"/>
            <a:ext cx="243448" cy="11306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C95B06D8-A55B-9EB3-78C6-815BE9DF4B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7924"/>
          <a:stretch/>
        </p:blipFill>
        <p:spPr>
          <a:xfrm>
            <a:off x="7013754" y="3298138"/>
            <a:ext cx="243448" cy="113067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FAB0C3A7-60C6-175D-DBDD-C59B2450F7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7924"/>
          <a:stretch/>
        </p:blipFill>
        <p:spPr>
          <a:xfrm>
            <a:off x="7410216" y="3298138"/>
            <a:ext cx="243448" cy="113067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0CF51B02-5ACE-0265-4875-1A2662BF07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7924"/>
          <a:stretch/>
        </p:blipFill>
        <p:spPr>
          <a:xfrm>
            <a:off x="7811117" y="3298138"/>
            <a:ext cx="243448" cy="113067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0AF71E32-B3CF-3D9F-304E-D25EEC07B6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7924"/>
          <a:stretch/>
        </p:blipFill>
        <p:spPr>
          <a:xfrm>
            <a:off x="8191057" y="3298138"/>
            <a:ext cx="243448" cy="113067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2B262F90-E026-D79F-06EC-561145E278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7924"/>
          <a:stretch/>
        </p:blipFill>
        <p:spPr>
          <a:xfrm>
            <a:off x="8581674" y="3298138"/>
            <a:ext cx="243448" cy="113067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74BB5BC5-4918-A418-2113-43C9EB89F5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7924"/>
          <a:stretch/>
        </p:blipFill>
        <p:spPr>
          <a:xfrm>
            <a:off x="8975646" y="3298138"/>
            <a:ext cx="243448" cy="113067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0B74CA1D-49A0-A368-7EB0-7A69841E9E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7924"/>
          <a:stretch/>
        </p:blipFill>
        <p:spPr>
          <a:xfrm>
            <a:off x="9372108" y="3298138"/>
            <a:ext cx="243448" cy="113067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FFEA8E01-EF7A-AA33-65CE-458CCA9208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7924"/>
          <a:stretch/>
        </p:blipFill>
        <p:spPr>
          <a:xfrm>
            <a:off x="9773009" y="3298138"/>
            <a:ext cx="243448" cy="1130672"/>
          </a:xfrm>
          <a:prstGeom prst="rect">
            <a:avLst/>
          </a:prstGeom>
        </p:spPr>
      </p:pic>
      <p:sp>
        <p:nvSpPr>
          <p:cNvPr id="31" name="Прямокутник 28">
            <a:extLst>
              <a:ext uri="{FF2B5EF4-FFF2-40B4-BE49-F238E27FC236}">
                <a16:creationId xmlns="" xmlns:a16="http://schemas.microsoft.com/office/drawing/2014/main" id="{5218C6CF-C5A4-67EB-A729-02B418D25248}"/>
              </a:ext>
            </a:extLst>
          </p:cNvPr>
          <p:cNvSpPr/>
          <p:nvPr/>
        </p:nvSpPr>
        <p:spPr>
          <a:xfrm>
            <a:off x="5608988" y="3227146"/>
            <a:ext cx="5319424" cy="1228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6DCFCE4F-40EC-298E-57DE-AB29BD3C8A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5972" y="3014647"/>
            <a:ext cx="895502" cy="1434260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="" xmlns:a16="http://schemas.microsoft.com/office/drawing/2014/main" id="{A9E13821-E0A3-22E6-B12A-116BA2349BDE}"/>
              </a:ext>
            </a:extLst>
          </p:cNvPr>
          <p:cNvSpPr/>
          <p:nvPr/>
        </p:nvSpPr>
        <p:spPr>
          <a:xfrm>
            <a:off x="7347383" y="1337161"/>
            <a:ext cx="1641681" cy="1960977"/>
          </a:xfrm>
          <a:prstGeom prst="ellipse">
            <a:avLst/>
          </a:prstGeom>
          <a:noFill/>
          <a:ln w="19050">
            <a:solidFill>
              <a:srgbClr val="FF4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6152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31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323828" y="1900258"/>
            <a:ext cx="5232344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Пригадай, числа</a:t>
            </a:r>
            <a:r>
              <a:rPr lang="uk-UA" sz="2800" b="1" dirty="0">
                <a:solidFill>
                  <a:srgbClr val="7030A0"/>
                </a:solidFill>
              </a:rPr>
              <a:t>, які закінчуються на нуль, називаються </a:t>
            </a: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круглими</a:t>
            </a:r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</a:rPr>
              <a:t>10, 20, 30, 40, 50, 60, 70, 80, 90, 100 —</a:t>
            </a:r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круглі числа</a:t>
            </a:r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34887" y="716113"/>
            <a:ext cx="9260056" cy="78611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14733" y="1900256"/>
            <a:ext cx="5274348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будемо</a:t>
            </a:r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утворювати круглі </a:t>
            </a:r>
            <a:r>
              <a:rPr lang="uk-UA" sz="2800" b="1" dirty="0" smtClean="0">
                <a:solidFill>
                  <a:schemeClr val="bg1"/>
                </a:solidFill>
              </a:rPr>
              <a:t>числа від попередніх чисел,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записувати </a:t>
            </a:r>
            <a:r>
              <a:rPr lang="uk-UA" sz="2800" b="1" dirty="0" smtClean="0">
                <a:solidFill>
                  <a:schemeClr val="bg1"/>
                </a:solidFill>
              </a:rPr>
              <a:t>двоцифрові числа</a:t>
            </a:r>
            <a:r>
              <a:rPr lang="uk-UA" sz="2800" b="1" dirty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Розв'язувати задачі.</a:t>
            </a: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8589081" y="2439761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20" y="2158463"/>
            <a:ext cx="1729014" cy="382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2123838" y="494529"/>
            <a:ext cx="8732066" cy="75732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Проаналізуй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1CB99C4B-4A14-3299-DF47-F5A495C56EF0}"/>
              </a:ext>
            </a:extLst>
          </p:cNvPr>
          <p:cNvSpPr/>
          <p:nvPr/>
        </p:nvSpPr>
        <p:spPr>
          <a:xfrm>
            <a:off x="527050" y="1453904"/>
            <a:ext cx="3042833" cy="132555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Скільки жовтих паличок на малюнку? Скільки всього паличок</a:t>
            </a:r>
            <a:r>
              <a:rPr lang="uk-UA" sz="2000" b="1" dirty="0" smtClean="0">
                <a:solidFill>
                  <a:srgbClr val="7030A0"/>
                </a:solidFill>
              </a:rPr>
              <a:t>? Як отримали число 40?</a:t>
            </a:r>
            <a:endParaRPr lang="uk-UA" sz="2000" b="1" dirty="0">
              <a:solidFill>
                <a:srgbClr val="7030A0"/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7FC3D2B8-87F1-F50F-19CF-01B56A239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632" y="1490487"/>
            <a:ext cx="895502" cy="143426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0117746E-65C3-B370-ED1B-106630F0F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693" y="1619605"/>
            <a:ext cx="467490" cy="113067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A05CBC1-E695-BAC0-3932-47F53B9B0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869" y="1619605"/>
            <a:ext cx="467490" cy="113067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F6C26AB3-9E1F-C0E9-F986-FCD9C5655E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924"/>
          <a:stretch/>
        </p:blipFill>
        <p:spPr>
          <a:xfrm>
            <a:off x="9139359" y="1619605"/>
            <a:ext cx="243448" cy="113067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11EDB968-6B1F-55F9-8EFB-E63893FA8A89}"/>
              </a:ext>
            </a:extLst>
          </p:cNvPr>
          <p:cNvSpPr txBox="1"/>
          <p:nvPr/>
        </p:nvSpPr>
        <p:spPr>
          <a:xfrm>
            <a:off x="8296081" y="3080904"/>
            <a:ext cx="2487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1 десяток</a:t>
            </a:r>
            <a:endParaRPr lang="x-none" sz="4000" b="1" dirty="0">
              <a:solidFill>
                <a:srgbClr val="FF0000"/>
              </a:solidFill>
            </a:endParaRPr>
          </a:p>
        </p:txBody>
      </p:sp>
      <p:pic>
        <p:nvPicPr>
          <p:cNvPr id="46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D3DED37C-3C6D-6632-8AEA-F3BE34FF17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876456" y="3080904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20173FCD-3507-DA91-1E02-D89A77732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590" y="1490487"/>
            <a:ext cx="895502" cy="143426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AA78130C-BCEC-DEB3-9788-E93DEACF5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807" y="1619605"/>
            <a:ext cx="467490" cy="113067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05F55842-91B1-2427-AB03-B6EBC7A487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924"/>
          <a:stretch/>
        </p:blipFill>
        <p:spPr>
          <a:xfrm>
            <a:off x="9850297" y="1619605"/>
            <a:ext cx="243448" cy="1130672"/>
          </a:xfrm>
          <a:prstGeom prst="rect">
            <a:avLst/>
          </a:prstGeom>
        </p:spPr>
      </p:pic>
      <p:pic>
        <p:nvPicPr>
          <p:cNvPr id="50" name="Picture 6" descr="Закрытый кронштейн PNG Pic | PNG Arts">
            <a:extLst>
              <a:ext uri="{FF2B5EF4-FFF2-40B4-BE49-F238E27FC236}">
                <a16:creationId xmlns="" xmlns:a16="http://schemas.microsoft.com/office/drawing/2014/main" id="{25921C26-8A3B-7564-B4BF-BF4A0424E2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59"/>
          <a:stretch/>
        </p:blipFill>
        <p:spPr bwMode="auto">
          <a:xfrm rot="16200000">
            <a:off x="9246727" y="1461130"/>
            <a:ext cx="585928" cy="298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71027427-CF27-2A64-3AB6-9BE91622F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1008" y="1619605"/>
            <a:ext cx="467490" cy="113067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41ECAFFD-5B09-1ADE-48E5-B8BCC506B1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61235" y="1635774"/>
            <a:ext cx="294669" cy="114368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0E8044CB-CE99-158E-5B6F-499116767D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9700" y="3803631"/>
            <a:ext cx="982547" cy="140457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1C1D42DB-8FE9-342A-CB45-23215373A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089" y="1490487"/>
            <a:ext cx="895502" cy="143426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547E38E6-FF5B-F683-5171-13A59AA9F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913" y="3788790"/>
            <a:ext cx="895502" cy="143426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ADC60EBB-B53C-76EF-AEF4-121CF3889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871" y="3788790"/>
            <a:ext cx="895502" cy="143426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86507D4C-C2BF-40D9-75D4-3620D9D75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370" y="3788790"/>
            <a:ext cx="895502" cy="143426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DBA8D9F7-0EA6-8004-2F70-9D8B6E0834A7}"/>
              </a:ext>
            </a:extLst>
          </p:cNvPr>
          <p:cNvSpPr txBox="1"/>
          <p:nvPr/>
        </p:nvSpPr>
        <p:spPr>
          <a:xfrm>
            <a:off x="3771874" y="5279297"/>
            <a:ext cx="6562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39 + 1 = 4 </a:t>
            </a:r>
            <a:r>
              <a:rPr lang="ru-RU" sz="4000" b="1" dirty="0">
                <a:solidFill>
                  <a:srgbClr val="FF0000"/>
                </a:solidFill>
              </a:rPr>
              <a:t>десятки, або сорок</a:t>
            </a:r>
            <a:endParaRPr lang="x-none" sz="4000" b="1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91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11673</TotalTime>
  <Words>709</Words>
  <Application>Microsoft Office PowerPoint</Application>
  <PresentationFormat>Произвольный</PresentationFormat>
  <Paragraphs>227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1219</cp:revision>
  <dcterms:created xsi:type="dcterms:W3CDTF">2018-01-05T16:38:53Z</dcterms:created>
  <dcterms:modified xsi:type="dcterms:W3CDTF">2024-03-11T09:43:29Z</dcterms:modified>
</cp:coreProperties>
</file>