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1068" r:id="rId3"/>
    <p:sldId id="1074" r:id="rId4"/>
    <p:sldId id="1041" r:id="rId5"/>
    <p:sldId id="1066" r:id="rId6"/>
    <p:sldId id="1071" r:id="rId7"/>
    <p:sldId id="1047" r:id="rId8"/>
    <p:sldId id="1048" r:id="rId9"/>
    <p:sldId id="998" r:id="rId10"/>
    <p:sldId id="1055" r:id="rId11"/>
    <p:sldId id="1006" r:id="rId12"/>
    <p:sldId id="1056" r:id="rId13"/>
    <p:sldId id="1058" r:id="rId14"/>
    <p:sldId id="1049" r:id="rId15"/>
    <p:sldId id="1073" r:id="rId16"/>
    <p:sldId id="1059" r:id="rId17"/>
    <p:sldId id="794" r:id="rId18"/>
    <p:sldId id="850" r:id="rId19"/>
    <p:sldId id="10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CE"/>
    <a:srgbClr val="295FFF"/>
    <a:srgbClr val="E838BA"/>
    <a:srgbClr val="463EDE"/>
    <a:srgbClr val="322ADA"/>
    <a:srgbClr val="FF3300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6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4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2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08j06ruk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7258" y="4432635"/>
            <a:ext cx="8914046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err="1" smtClean="0">
                <a:solidFill>
                  <a:schemeClr val="bg1"/>
                </a:solidFill>
              </a:rPr>
              <a:t>Вірш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Лесі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Вознюк</a:t>
            </a:r>
            <a:endParaRPr lang="uk-UA" sz="5000" b="1" i="1" dirty="0">
              <a:solidFill>
                <a:schemeClr val="bg1"/>
              </a:solidFill>
            </a:endParaRPr>
          </a:p>
          <a:p>
            <a:pPr algn="ctr"/>
            <a:r>
              <a:rPr lang="ru-RU" sz="5000" b="1" dirty="0" smtClean="0">
                <a:solidFill>
                  <a:schemeClr val="bg1"/>
                </a:solidFill>
              </a:rPr>
              <a:t>«</a:t>
            </a:r>
            <a:r>
              <a:rPr lang="ru-RU" sz="5000" b="1" dirty="0">
                <a:solidFill>
                  <a:schemeClr val="bg1"/>
                </a:solidFill>
              </a:rPr>
              <a:t>Татко і </a:t>
            </a:r>
            <a:r>
              <a:rPr lang="ru-RU" sz="5000" b="1" dirty="0" err="1">
                <a:solidFill>
                  <a:schemeClr val="bg1"/>
                </a:solidFill>
              </a:rPr>
              <a:t>матуся</a:t>
            </a:r>
            <a:r>
              <a:rPr lang="ru-RU" sz="5000" b="1" dirty="0">
                <a:solidFill>
                  <a:schemeClr val="bg1"/>
                </a:solidFill>
              </a:rPr>
              <a:t>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8" y="919366"/>
            <a:ext cx="2283856" cy="331623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6337934" y="1186411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97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4001" y="503282"/>
            <a:ext cx="8732066" cy="856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Леся </a:t>
            </a:r>
            <a:r>
              <a:rPr lang="ru-RU" sz="4000" b="1" dirty="0" err="1" smtClean="0">
                <a:solidFill>
                  <a:schemeClr val="bg1"/>
                </a:solidFill>
              </a:rPr>
              <a:t>Вознюк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 err="1" smtClean="0">
                <a:solidFill>
                  <a:schemeClr val="bg1"/>
                </a:solidFill>
              </a:rPr>
              <a:t>Татко</a:t>
            </a:r>
            <a:r>
              <a:rPr lang="ru-RU" sz="4000" b="1" dirty="0" smtClean="0">
                <a:solidFill>
                  <a:schemeClr val="bg1"/>
                </a:solidFill>
              </a:rPr>
              <a:t> і </a:t>
            </a:r>
            <a:r>
              <a:rPr lang="ru-RU" sz="4000" b="1" dirty="0" err="1" smtClean="0">
                <a:solidFill>
                  <a:schemeClr val="bg1"/>
                </a:solidFill>
              </a:rPr>
              <a:t>матуся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17298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80-81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2880" y="1440178"/>
            <a:ext cx="4400550" cy="4423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А </a:t>
            </a:r>
            <a:r>
              <a:rPr lang="ru-RU" sz="3200" b="1" dirty="0"/>
              <a:t>у </a:t>
            </a:r>
            <a:r>
              <a:rPr lang="ru-RU" sz="3200" b="1" dirty="0" err="1"/>
              <a:t>мого</a:t>
            </a:r>
            <a:r>
              <a:rPr lang="ru-RU" sz="3200" b="1" dirty="0"/>
              <a:t> татка</a:t>
            </a:r>
          </a:p>
          <a:p>
            <a:r>
              <a:rPr lang="ru-RU" sz="3200" b="1" dirty="0" err="1"/>
              <a:t>широченні</a:t>
            </a:r>
            <a:r>
              <a:rPr lang="ru-RU" sz="3200" b="1" dirty="0"/>
              <a:t> </a:t>
            </a:r>
            <a:r>
              <a:rPr lang="ru-RU" sz="3200" b="1" dirty="0" err="1"/>
              <a:t>плечі</a:t>
            </a:r>
            <a:r>
              <a:rPr lang="ru-RU" sz="3200" b="1" dirty="0"/>
              <a:t>:</a:t>
            </a:r>
          </a:p>
          <a:p>
            <a:r>
              <a:rPr lang="ru-RU" sz="3200" b="1" dirty="0" err="1"/>
              <a:t>зручно</a:t>
            </a:r>
            <a:r>
              <a:rPr lang="ru-RU" sz="3200" b="1" dirty="0"/>
              <a:t> тут </a:t>
            </a:r>
            <a:r>
              <a:rPr lang="ru-RU" sz="3200" b="1" dirty="0" err="1"/>
              <a:t>сидіти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видно вдаль </a:t>
            </a:r>
            <a:r>
              <a:rPr lang="ru-RU" sz="3200" b="1" dirty="0" err="1"/>
              <a:t>малечі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Дужі</a:t>
            </a:r>
            <a:r>
              <a:rPr lang="ru-RU" sz="3200" b="1" dirty="0"/>
              <a:t> та </a:t>
            </a:r>
            <a:r>
              <a:rPr lang="ru-RU" sz="3200" b="1" dirty="0" err="1"/>
              <a:t>міцнющі</a:t>
            </a:r>
            <a:endParaRPr lang="ru-RU" sz="3200" b="1" dirty="0"/>
          </a:p>
          <a:p>
            <a:r>
              <a:rPr lang="ru-RU" sz="3200" b="1" dirty="0" err="1"/>
              <a:t>татко</a:t>
            </a:r>
            <a:r>
              <a:rPr lang="ru-RU" sz="3200" b="1" dirty="0"/>
              <a:t> руки </a:t>
            </a:r>
            <a:r>
              <a:rPr lang="ru-RU" sz="3200" b="1" dirty="0" err="1"/>
              <a:t>має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Він</a:t>
            </a:r>
            <a:r>
              <a:rPr lang="ru-RU" sz="3200" b="1" dirty="0"/>
              <a:t> мене </a:t>
            </a:r>
            <a:r>
              <a:rPr lang="ru-RU" sz="3200" b="1" dirty="0" err="1"/>
              <a:t>високо</a:t>
            </a:r>
            <a:endParaRPr lang="ru-RU" sz="3200" b="1" dirty="0"/>
          </a:p>
          <a:p>
            <a:r>
              <a:rPr lang="ru-RU" sz="3200" b="1" dirty="0" err="1"/>
              <a:t>вгору</a:t>
            </a:r>
            <a:r>
              <a:rPr lang="ru-RU" sz="3200" b="1" dirty="0"/>
              <a:t> </a:t>
            </a:r>
            <a:r>
              <a:rPr lang="ru-RU" sz="3200" b="1" dirty="0" err="1"/>
              <a:t>підкидає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8" name="Picture 2" descr="D:\1 клас\1. Навчання грамоти\1 УРОКИ 2023\1 Читання\7 Післябукварний період\097 - Вірш «Татко і матуся» Лесі Вознюк\2024-03-29_1052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6703" r="5331" b="1543"/>
          <a:stretch/>
        </p:blipFill>
        <p:spPr bwMode="auto">
          <a:xfrm>
            <a:off x="5261835" y="1711143"/>
            <a:ext cx="2208851" cy="310088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1 клас\1. Навчання грамоти\1 УРОКИ 2023\1 Читання\7 Післябукварний період\097 - Вірш «Татко і матуся» Лесі Вознюк\2024-03-29_1054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830" r="3319" b="2473"/>
          <a:stretch/>
        </p:blipFill>
        <p:spPr bwMode="auto">
          <a:xfrm>
            <a:off x="8916063" y="1474467"/>
            <a:ext cx="2011018" cy="224179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251462" y="1440177"/>
            <a:ext cx="4229598" cy="4423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А </a:t>
            </a:r>
            <a:r>
              <a:rPr lang="ru-RU" sz="3200" b="1" dirty="0"/>
              <a:t>в </a:t>
            </a:r>
            <a:r>
              <a:rPr lang="ru-RU" sz="3200" b="1" dirty="0" err="1"/>
              <a:t>матусі</a:t>
            </a:r>
            <a:r>
              <a:rPr lang="ru-RU" sz="3200" b="1" dirty="0"/>
              <a:t> ручки</a:t>
            </a:r>
          </a:p>
          <a:p>
            <a:r>
              <a:rPr lang="ru-RU" sz="3200" b="1" dirty="0" err="1"/>
              <a:t>лагідні</a:t>
            </a:r>
            <a:r>
              <a:rPr lang="ru-RU" sz="3200" b="1" dirty="0"/>
              <a:t> й </a:t>
            </a:r>
            <a:r>
              <a:rPr lang="ru-RU" sz="3200" b="1" dirty="0" err="1"/>
              <a:t>тепленькі</a:t>
            </a:r>
            <a:r>
              <a:rPr lang="ru-RU" sz="3200" b="1" dirty="0"/>
              <a:t>,</a:t>
            </a:r>
          </a:p>
          <a:p>
            <a:r>
              <a:rPr lang="ru-RU" sz="3200" b="1" dirty="0" err="1"/>
              <a:t>пригортають</a:t>
            </a:r>
            <a:r>
              <a:rPr lang="ru-RU" sz="3200" b="1" dirty="0"/>
              <a:t> </a:t>
            </a:r>
            <a:r>
              <a:rPr lang="ru-RU" sz="3200" b="1" dirty="0" err="1"/>
              <a:t>ніжно</a:t>
            </a:r>
            <a:endParaRPr lang="ru-RU" sz="3200" b="1" dirty="0"/>
          </a:p>
          <a:p>
            <a:r>
              <a:rPr lang="ru-RU" sz="3200" b="1" dirty="0"/>
              <a:t>до </a:t>
            </a:r>
            <a:r>
              <a:rPr lang="ru-RU" sz="3200" b="1" dirty="0" err="1"/>
              <a:t>свого</a:t>
            </a:r>
            <a:r>
              <a:rPr lang="ru-RU" sz="3200" b="1" dirty="0"/>
              <a:t> </a:t>
            </a:r>
            <a:r>
              <a:rPr lang="ru-RU" sz="3200" b="1" dirty="0" err="1"/>
              <a:t>серденька</a:t>
            </a:r>
            <a:r>
              <a:rPr lang="ru-RU" sz="3200" b="1" dirty="0" smtClean="0"/>
              <a:t>.</a:t>
            </a:r>
          </a:p>
          <a:p>
            <a:r>
              <a:rPr lang="ru-RU" sz="3200" b="1" dirty="0" err="1"/>
              <a:t>Усмішка</a:t>
            </a:r>
            <a:r>
              <a:rPr lang="ru-RU" sz="3200" b="1" dirty="0"/>
              <a:t> </a:t>
            </a:r>
            <a:r>
              <a:rPr lang="ru-RU" sz="3200" b="1" dirty="0" err="1"/>
              <a:t>ласкава</a:t>
            </a:r>
            <a:r>
              <a:rPr lang="ru-RU" sz="3200" b="1" dirty="0"/>
              <a:t>,</a:t>
            </a:r>
          </a:p>
          <a:p>
            <a:r>
              <a:rPr lang="ru-RU" sz="3200" b="1" dirty="0" err="1"/>
              <a:t>очі</a:t>
            </a:r>
            <a:r>
              <a:rPr lang="ru-RU" sz="3200" b="1" dirty="0"/>
              <a:t> </a:t>
            </a:r>
            <a:r>
              <a:rPr lang="ru-RU" sz="3200" b="1" dirty="0" err="1"/>
              <a:t>волошкові</a:t>
            </a:r>
            <a:r>
              <a:rPr lang="ru-RU" sz="3200" b="1" dirty="0"/>
              <a:t>,</a:t>
            </a:r>
          </a:p>
          <a:p>
            <a:r>
              <a:rPr lang="ru-RU" sz="3200" b="1" dirty="0" err="1"/>
              <a:t>сповнені</a:t>
            </a:r>
            <a:r>
              <a:rPr lang="ru-RU" sz="3200" b="1" dirty="0"/>
              <a:t> </a:t>
            </a:r>
            <a:r>
              <a:rPr lang="ru-RU" sz="3200" b="1" dirty="0" err="1"/>
              <a:t>терпіння</a:t>
            </a:r>
            <a:r>
              <a:rPr lang="ru-RU" sz="3200" b="1" dirty="0"/>
              <a:t>,</a:t>
            </a:r>
          </a:p>
          <a:p>
            <a:r>
              <a:rPr lang="ru-RU" sz="3200" b="1" dirty="0" err="1"/>
              <a:t>доброти</a:t>
            </a:r>
            <a:r>
              <a:rPr lang="ru-RU" sz="3200" b="1" dirty="0"/>
              <a:t>, </a:t>
            </a:r>
            <a:r>
              <a:rPr lang="ru-RU" sz="3200" b="1" dirty="0" err="1"/>
              <a:t>любові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52458" y="1440177"/>
            <a:ext cx="3597167" cy="231120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Як </a:t>
            </a:r>
            <a:r>
              <a:rPr lang="ru-RU" sz="3200" b="1" dirty="0" err="1"/>
              <a:t>візьму</a:t>
            </a:r>
            <a:r>
              <a:rPr lang="ru-RU" sz="3200" b="1" dirty="0"/>
              <a:t> за руки</a:t>
            </a:r>
          </a:p>
          <a:p>
            <a:r>
              <a:rPr lang="ru-RU" sz="3200" b="1" dirty="0"/>
              <a:t>татка і </a:t>
            </a:r>
            <a:r>
              <a:rPr lang="ru-RU" sz="3200" b="1" dirty="0" err="1"/>
              <a:t>матусю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то </a:t>
            </a:r>
            <a:r>
              <a:rPr lang="ru-RU" sz="3200" b="1" dirty="0" err="1"/>
              <a:t>нічого</a:t>
            </a:r>
            <a:r>
              <a:rPr lang="ru-RU" sz="3200" b="1" dirty="0"/>
              <a:t> в </a:t>
            </a:r>
            <a:r>
              <a:rPr lang="ru-RU" sz="3200" b="1" dirty="0" err="1"/>
              <a:t>світі</a:t>
            </a:r>
            <a:endParaRPr lang="ru-RU" sz="3200" b="1" dirty="0"/>
          </a:p>
          <a:p>
            <a:r>
              <a:rPr lang="ru-RU" sz="3200" b="1" dirty="0"/>
              <a:t>з ними не </a:t>
            </a:r>
            <a:r>
              <a:rPr lang="ru-RU" sz="3200" b="1" dirty="0" err="1"/>
              <a:t>боюся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52458" y="3983676"/>
            <a:ext cx="3547481" cy="20364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 кого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розповідається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вірші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69875" indent="-269875">
              <a:buAutoNum type="arabicPeriod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Як ставиться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дитина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своїх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батьків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269875" indent="-269875">
              <a:buAutoNum type="arabicPeriod"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настрій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у вас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викликав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вірш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732536" y="494528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Запитання для </a:t>
            </a:r>
            <a:r>
              <a:rPr lang="ru-RU" sz="4000" b="1" dirty="0" err="1">
                <a:solidFill>
                  <a:schemeClr val="bg1"/>
                </a:solidFill>
              </a:rPr>
              <a:t>уважного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52012" y="1556587"/>
            <a:ext cx="4746557" cy="30611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1. Прочитай, </a:t>
            </a:r>
            <a:r>
              <a:rPr lang="ru-RU" sz="2800" b="1" dirty="0" err="1"/>
              <a:t>що</a:t>
            </a:r>
            <a:r>
              <a:rPr lang="ru-RU" sz="2800" b="1" dirty="0"/>
              <a:t> сказано у </a:t>
            </a:r>
            <a:r>
              <a:rPr lang="ru-RU" sz="2800" b="1" dirty="0" err="1"/>
              <a:t>вірші</a:t>
            </a:r>
            <a:r>
              <a:rPr lang="ru-RU" sz="2800" b="1" dirty="0"/>
              <a:t> про татка.</a:t>
            </a:r>
          </a:p>
          <a:p>
            <a:r>
              <a:rPr lang="ru-RU" sz="2800" b="1" dirty="0"/>
              <a:t>2.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розповідається</a:t>
            </a:r>
            <a:r>
              <a:rPr lang="ru-RU" sz="2800" b="1" dirty="0"/>
              <a:t> у </a:t>
            </a:r>
            <a:r>
              <a:rPr lang="ru-RU" sz="2800" b="1" dirty="0" err="1"/>
              <a:t>вірші</a:t>
            </a:r>
            <a:r>
              <a:rPr lang="ru-RU" sz="2800" b="1" dirty="0"/>
              <a:t> про маму? Прочитай.</a:t>
            </a:r>
          </a:p>
          <a:p>
            <a:r>
              <a:rPr lang="ru-RU" sz="2800" b="1" dirty="0"/>
              <a:t>3.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хочеш</a:t>
            </a:r>
            <a:r>
              <a:rPr lang="ru-RU" sz="2800" b="1" dirty="0"/>
              <a:t> </a:t>
            </a:r>
            <a:r>
              <a:rPr lang="ru-RU" sz="2800" b="1" dirty="0" err="1"/>
              <a:t>розказати</a:t>
            </a:r>
            <a:r>
              <a:rPr lang="ru-RU" sz="2800" b="1" dirty="0"/>
              <a:t> про свою </a:t>
            </a:r>
            <a:r>
              <a:rPr lang="ru-RU" sz="2800" b="1" dirty="0" err="1"/>
              <a:t>сім’ю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1 клас\1. Навчання грамоти\1 УРОКИ 2023\1 Читання\7 Післябукварний період\097 - Вірш «Татко і матуся» Лесі Вознюк\2024-03-29_1052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6703" r="5331" b="1543"/>
          <a:stretch/>
        </p:blipFill>
        <p:spPr bwMode="auto">
          <a:xfrm>
            <a:off x="6354539" y="1620000"/>
            <a:ext cx="2091690" cy="293641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1 клас\1. Навчання грамоти\1 УРОКИ 2023\1 Читання\7 Післябукварний період\097 - Вірш «Татко і матуся» Лесі Вознюк\2024-03-29_1054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830" r="3319" b="2473"/>
          <a:stretch/>
        </p:blipFill>
        <p:spPr bwMode="auto">
          <a:xfrm>
            <a:off x="8526239" y="3117210"/>
            <a:ext cx="2582095" cy="287840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3916" y="460705"/>
            <a:ext cx="9594594" cy="15026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Прочитай загадки </a:t>
            </a:r>
            <a:r>
              <a:rPr lang="ru-RU" sz="3200" b="1" dirty="0" err="1">
                <a:solidFill>
                  <a:schemeClr val="bg1"/>
                </a:solidFill>
              </a:rPr>
              <a:t>Лесі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Вознюк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Знайди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малюнки-відгадки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до </a:t>
            </a:r>
            <a:r>
              <a:rPr lang="ru-RU" sz="3200" b="1" dirty="0" err="1">
                <a:solidFill>
                  <a:schemeClr val="bg1"/>
                </a:solidFill>
              </a:rPr>
              <a:t>кожної</a:t>
            </a:r>
            <a:r>
              <a:rPr lang="ru-RU" sz="3200" b="1" dirty="0">
                <a:solidFill>
                  <a:schemeClr val="bg1"/>
                </a:solidFill>
              </a:rPr>
              <a:t> з них. </a:t>
            </a:r>
            <a:r>
              <a:rPr lang="ru-RU" sz="3200" b="1" dirty="0" err="1">
                <a:solidFill>
                  <a:schemeClr val="bg1"/>
                </a:solidFill>
              </a:rPr>
              <a:t>Відшукай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відмінності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між</a:t>
            </a:r>
            <a:r>
              <a:rPr lang="ru-RU" sz="3200" b="1" dirty="0">
                <a:solidFill>
                  <a:schemeClr val="bg1"/>
                </a:solidFill>
              </a:rPr>
              <a:t> текстом та </a:t>
            </a:r>
            <a:r>
              <a:rPr lang="ru-RU" sz="3200" b="1" dirty="0" err="1">
                <a:solidFill>
                  <a:schemeClr val="bg1"/>
                </a:solidFill>
              </a:rPr>
              <a:t>малюнком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64518" y="1963367"/>
            <a:ext cx="5107749" cy="21021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З ним </a:t>
            </a:r>
            <a:r>
              <a:rPr lang="ru-RU" sz="3200" dirty="0" err="1"/>
              <a:t>ніколи</a:t>
            </a:r>
            <a:r>
              <a:rPr lang="ru-RU" sz="3200" dirty="0"/>
              <a:t> не </a:t>
            </a:r>
            <a:r>
              <a:rPr lang="ru-RU" sz="3200" dirty="0" err="1"/>
              <a:t>сварюся</a:t>
            </a:r>
            <a:r>
              <a:rPr lang="ru-RU" sz="3200" dirty="0"/>
              <a:t>,</a:t>
            </a:r>
          </a:p>
          <a:p>
            <a:r>
              <a:rPr lang="ru-RU" sz="3200" dirty="0" err="1"/>
              <a:t>іграшками</a:t>
            </a:r>
            <a:r>
              <a:rPr lang="ru-RU" sz="3200" dirty="0"/>
              <a:t> </a:t>
            </a:r>
            <a:r>
              <a:rPr lang="ru-RU" sz="3200" dirty="0" err="1"/>
              <a:t>поділюся</a:t>
            </a:r>
            <a:r>
              <a:rPr lang="ru-RU" sz="3200" dirty="0"/>
              <a:t>.</a:t>
            </a:r>
          </a:p>
          <a:p>
            <a:r>
              <a:rPr lang="ru-RU" sz="3200" dirty="0"/>
              <a:t>Буду з ним </a:t>
            </a:r>
            <a:r>
              <a:rPr lang="ru-RU" sz="3200" dirty="0" err="1"/>
              <a:t>дружити</a:t>
            </a:r>
            <a:r>
              <a:rPr lang="ru-RU" sz="3200" dirty="0"/>
              <a:t>, </a:t>
            </a:r>
            <a:r>
              <a:rPr lang="ru-RU" sz="3200" dirty="0" err="1"/>
              <a:t>грати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Познайомтесь</a:t>
            </a:r>
            <a:r>
              <a:rPr lang="ru-RU" sz="3200" dirty="0"/>
              <a:t>,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мій</a:t>
            </a:r>
            <a:r>
              <a:rPr lang="ru-RU" sz="3200" dirty="0"/>
              <a:t> ... 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7733" y="4169147"/>
            <a:ext cx="5107749" cy="21251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/>
              <a:t>Хитрі</a:t>
            </a:r>
            <a:r>
              <a:rPr lang="ru-RU" sz="3200" dirty="0"/>
              <a:t> </a:t>
            </a:r>
            <a:r>
              <a:rPr lang="ru-RU" sz="3200" dirty="0" err="1"/>
              <a:t>очі</a:t>
            </a:r>
            <a:r>
              <a:rPr lang="ru-RU" sz="3200" dirty="0"/>
              <a:t>, </a:t>
            </a:r>
            <a:r>
              <a:rPr lang="ru-RU" sz="3200" dirty="0" err="1"/>
              <a:t>дві</a:t>
            </a:r>
            <a:r>
              <a:rPr lang="ru-RU" sz="3200" dirty="0"/>
              <a:t> косички.</a:t>
            </a:r>
          </a:p>
          <a:p>
            <a:r>
              <a:rPr lang="ru-RU" sz="3200" dirty="0"/>
              <a:t>У веснянках </a:t>
            </a:r>
            <a:r>
              <a:rPr lang="ru-RU" sz="3200" dirty="0" err="1"/>
              <a:t>ніс</a:t>
            </a:r>
            <a:r>
              <a:rPr lang="ru-RU" sz="3200" dirty="0"/>
              <a:t> та </a:t>
            </a:r>
            <a:r>
              <a:rPr lang="ru-RU" sz="3200" dirty="0" err="1"/>
              <a:t>щічки</a:t>
            </a:r>
            <a:r>
              <a:rPr lang="ru-RU" sz="3200" dirty="0"/>
              <a:t>.</a:t>
            </a:r>
          </a:p>
          <a:p>
            <a:r>
              <a:rPr lang="ru-RU" sz="3200" dirty="0" err="1"/>
              <a:t>Непосида</a:t>
            </a:r>
            <a:r>
              <a:rPr lang="ru-RU" sz="3200" dirty="0"/>
              <a:t> невеличка</a:t>
            </a:r>
          </a:p>
          <a:p>
            <a:r>
              <a:rPr lang="ru-RU" sz="3200" dirty="0" err="1"/>
              <a:t>називається</a:t>
            </a:r>
            <a:r>
              <a:rPr lang="ru-RU" sz="3200" dirty="0"/>
              <a:t> ... 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8626" t="13171" r="9964" b="11819"/>
          <a:stretch/>
        </p:blipFill>
        <p:spPr>
          <a:xfrm>
            <a:off x="9219612" y="2157613"/>
            <a:ext cx="1761249" cy="184477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2795" t="8798" r="14788" b="82"/>
          <a:stretch/>
        </p:blipFill>
        <p:spPr>
          <a:xfrm>
            <a:off x="9219612" y="4255087"/>
            <a:ext cx="1761249" cy="20952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cxnSp>
        <p:nvCxnSpPr>
          <p:cNvPr id="12" name="Прямая со стрелкой 11"/>
          <p:cNvCxnSpPr>
            <a:stCxn id="2" idx="3"/>
          </p:cNvCxnSpPr>
          <p:nvPr/>
        </p:nvCxnSpPr>
        <p:spPr>
          <a:xfrm>
            <a:off x="6372267" y="3014429"/>
            <a:ext cx="2847345" cy="18461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3"/>
          </p:cNvCxnSpPr>
          <p:nvPr/>
        </p:nvCxnSpPr>
        <p:spPr>
          <a:xfrm flipV="1">
            <a:off x="6325482" y="3173864"/>
            <a:ext cx="2769831" cy="20578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3493" y="585969"/>
            <a:ext cx="8732066" cy="934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Логічне </a:t>
            </a:r>
            <a:r>
              <a:rPr lang="ru-RU" sz="4000" b="1" dirty="0" err="1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39" y="1655051"/>
            <a:ext cx="1359840" cy="219328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788443" y="1655051"/>
            <a:ext cx="6315677" cy="292837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ВЕСЕЛИЙ РАХУНОК</a:t>
            </a:r>
          </a:p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Онука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бабуся,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доні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сидять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осонні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довгім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ослоні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протер я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три,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три —</a:t>
            </a:r>
          </a:p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бачу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тепер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я,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три!..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</a:rPr>
              <a:t>Забіла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4" t="4898" r="14021"/>
          <a:stretch/>
        </p:blipFill>
        <p:spPr>
          <a:xfrm>
            <a:off x="225061" y="1655051"/>
            <a:ext cx="3396863" cy="351764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788442" y="4607247"/>
            <a:ext cx="8051865" cy="7619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Кого з </a:t>
            </a:r>
            <a:r>
              <a:rPr lang="ru-RU" sz="2800" b="1" dirty="0" err="1"/>
              <a:t>членів</a:t>
            </a:r>
            <a:r>
              <a:rPr lang="ru-RU" sz="2800" b="1" dirty="0"/>
              <a:t> </a:t>
            </a:r>
            <a:r>
              <a:rPr lang="ru-RU" sz="2800" b="1" dirty="0" err="1"/>
              <a:t>родини</a:t>
            </a:r>
            <a:r>
              <a:rPr lang="ru-RU" sz="2800" b="1" dirty="0"/>
              <a:t> 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 </a:t>
            </a:r>
            <a:r>
              <a:rPr lang="ru-RU" sz="2800" b="1" dirty="0"/>
              <a:t>б </a:t>
            </a:r>
            <a:r>
              <a:rPr lang="ru-RU" sz="2800" b="1" dirty="0" err="1" smtClean="0"/>
              <a:t>намалював</a:t>
            </a:r>
            <a:r>
              <a:rPr lang="ru-RU" sz="2800" b="1" dirty="0" smtClean="0"/>
              <a:t>/ла? </a:t>
            </a:r>
            <a:r>
              <a:rPr lang="ru-RU" sz="2800" b="1" dirty="0" err="1"/>
              <a:t>Чому</a:t>
            </a:r>
            <a:r>
              <a:rPr lang="ru-RU" sz="2800" b="1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8441" y="5451569"/>
            <a:ext cx="8051865" cy="703046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Виконай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малюнок</a:t>
            </a:r>
            <a:r>
              <a:rPr lang="ru-RU" sz="2800" b="1" dirty="0"/>
              <a:t> </a:t>
            </a:r>
            <a:r>
              <a:rPr lang="ru-RU" sz="2800" b="1" dirty="0" smtClean="0"/>
              <a:t>«Моя </a:t>
            </a:r>
            <a:r>
              <a:rPr lang="ru-RU" sz="2800" b="1" dirty="0"/>
              <a:t>родина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187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7664" y="405925"/>
            <a:ext cx="8732066" cy="13885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Послухай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прислів'я</a:t>
            </a:r>
            <a:r>
              <a:rPr lang="ru-RU" sz="4000" b="1" dirty="0">
                <a:solidFill>
                  <a:schemeClr val="bg1"/>
                </a:solidFill>
              </a:rPr>
              <a:t> і </a:t>
            </a:r>
            <a:r>
              <a:rPr lang="ru-RU" sz="4000" b="1" dirty="0" err="1">
                <a:solidFill>
                  <a:schemeClr val="bg1"/>
                </a:solidFill>
              </a:rPr>
              <a:t>приказки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Поясни, </a:t>
            </a:r>
            <a:r>
              <a:rPr lang="ru-RU" sz="4000" b="1" dirty="0">
                <a:solidFill>
                  <a:schemeClr val="bg1"/>
                </a:solidFill>
              </a:rPr>
              <a:t>як </a:t>
            </a:r>
            <a:r>
              <a:rPr lang="ru-RU" sz="4000" b="1" dirty="0" err="1" smtClean="0">
                <a:solidFill>
                  <a:schemeClr val="bg1"/>
                </a:solidFill>
              </a:rPr>
              <a:t>ти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їх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розумієш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6001" y="1895121"/>
            <a:ext cx="5314950" cy="12687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     Маму </a:t>
            </a:r>
            <a:r>
              <a:rPr lang="ru-RU" sz="3600" b="1" dirty="0" err="1"/>
              <a:t>ані</a:t>
            </a:r>
            <a:r>
              <a:rPr lang="ru-RU" sz="3600" b="1" dirty="0"/>
              <a:t> </a:t>
            </a:r>
            <a:r>
              <a:rPr lang="ru-RU" sz="3600" b="1" dirty="0" err="1"/>
              <a:t>купити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ані</a:t>
            </a:r>
            <a:r>
              <a:rPr lang="ru-RU" sz="3600" b="1" dirty="0" smtClean="0"/>
              <a:t> </a:t>
            </a:r>
            <a:r>
              <a:rPr lang="ru-RU" sz="3600" b="1" dirty="0" err="1"/>
              <a:t>заслужити</a:t>
            </a:r>
            <a:r>
              <a:rPr lang="ru-RU" sz="3600" b="1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98949" y="3250980"/>
            <a:ext cx="5562121" cy="1118088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Яка хата, </a:t>
            </a:r>
            <a:r>
              <a:rPr lang="ru-RU" sz="3600" b="1" dirty="0" err="1"/>
              <a:t>такий</a:t>
            </a:r>
            <a:r>
              <a:rPr lang="ru-RU" sz="3600" b="1" dirty="0"/>
              <a:t> тин,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який</a:t>
            </a:r>
            <a:r>
              <a:rPr lang="ru-RU" sz="3600" b="1" dirty="0" smtClean="0"/>
              <a:t> </a:t>
            </a:r>
            <a:r>
              <a:rPr lang="ru-RU" sz="3600" b="1" dirty="0" err="1"/>
              <a:t>батько</a:t>
            </a:r>
            <a:r>
              <a:rPr lang="ru-RU" sz="3600" b="1" dirty="0"/>
              <a:t>, </a:t>
            </a:r>
            <a:r>
              <a:rPr lang="ru-RU" sz="3600" b="1" dirty="0" err="1"/>
              <a:t>такий</a:t>
            </a:r>
            <a:r>
              <a:rPr lang="ru-RU" sz="3600" b="1" dirty="0"/>
              <a:t> </a:t>
            </a:r>
            <a:r>
              <a:rPr lang="ru-RU" sz="3600" b="1" dirty="0" err="1"/>
              <a:t>син</a:t>
            </a:r>
            <a:r>
              <a:rPr lang="ru-RU" sz="36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44769" y="4439336"/>
            <a:ext cx="6110762" cy="12427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Брати — </a:t>
            </a:r>
            <a:r>
              <a:rPr lang="ru-RU" sz="3600" b="1" dirty="0" err="1"/>
              <a:t>що</a:t>
            </a:r>
            <a:r>
              <a:rPr lang="ru-RU" sz="3600" b="1" dirty="0"/>
              <a:t> </a:t>
            </a:r>
            <a:r>
              <a:rPr lang="ru-RU" sz="3600" b="1" dirty="0" err="1"/>
              <a:t>коти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погризуться</a:t>
            </a:r>
            <a:r>
              <a:rPr lang="ru-RU" sz="3600" b="1" dirty="0" smtClean="0"/>
              <a:t> </a:t>
            </a:r>
            <a:r>
              <a:rPr lang="ru-RU" sz="3600" b="1" dirty="0"/>
              <a:t>й </a:t>
            </a:r>
            <a:r>
              <a:rPr lang="ru-RU" sz="3600" b="1" dirty="0" err="1"/>
              <a:t>помиряться</a:t>
            </a:r>
            <a:r>
              <a:rPr lang="ru-RU" sz="3600" b="1" dirty="0"/>
              <a:t>. </a:t>
            </a:r>
          </a:p>
        </p:txBody>
      </p:sp>
      <p:pic>
        <p:nvPicPr>
          <p:cNvPr id="3074" name="Picture 2" descr="D:\Картинки до тестів\Людина\Хлопець тягне за косу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 b="12875"/>
          <a:stretch/>
        </p:blipFill>
        <p:spPr bwMode="auto">
          <a:xfrm>
            <a:off x="8755380" y="1895121"/>
            <a:ext cx="3110671" cy="23426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3076" name="Picture 4" descr="D:\Картинки до тестів\Людина\Тат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9128"/>
          <a:stretch/>
        </p:blipFill>
        <p:spPr bwMode="auto">
          <a:xfrm>
            <a:off x="312034" y="3394710"/>
            <a:ext cx="2520000" cy="2743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9351" y="560045"/>
            <a:ext cx="8985244" cy="8687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70" y="2215012"/>
            <a:ext cx="184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о </a:t>
            </a:r>
            <a:r>
              <a:rPr lang="uk-UA" sz="3200" b="1" dirty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 =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9351" y="1493668"/>
            <a:ext cx="89441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Утвори пестливі слова від назв членів родини.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Надрукуй утворені слова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4857" y="4270089"/>
            <a:ext cx="68321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Побудуй звукові схеми слів, в яких різна кількість звуків і букв. Поясни, чому.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2401" y="2689716"/>
            <a:ext cx="18516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татусь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1027" y="2667143"/>
            <a:ext cx="22842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братик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120" y="2689717"/>
            <a:ext cx="15434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Тато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1027" y="3515606"/>
            <a:ext cx="22842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сестричка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2470" y="2697426"/>
            <a:ext cx="147321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дід -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2443" y="2667144"/>
            <a:ext cx="16900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брат -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893" y="3482177"/>
            <a:ext cx="15586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мати 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0271" y="3495276"/>
            <a:ext cx="18516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матуся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82443" y="3500644"/>
            <a:ext cx="16900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сестра -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862836" y="2703935"/>
            <a:ext cx="191585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дідусь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7387" y="3487544"/>
            <a:ext cx="14482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баба -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62836" y="3490800"/>
            <a:ext cx="18516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бабуся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2836" y="2138758"/>
            <a:ext cx="1843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–</a:t>
            </a:r>
            <a:r>
              <a:rPr lang="uk-UA" sz="3200" b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о </a:t>
            </a:r>
            <a:r>
              <a:rPr lang="uk-UA" sz="3200" b="1" dirty="0">
                <a:solidFill>
                  <a:srgbClr val="002060"/>
                </a:solidFill>
              </a:rPr>
              <a:t>– </a:t>
            </a:r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r>
              <a:rPr lang="uk-UA" sz="3200" b="1" dirty="0" smtClean="0">
                <a:solidFill>
                  <a:srgbClr val="002060"/>
                </a:solidFill>
              </a:rPr>
              <a:t> =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Картинки до тестів\Людина\Род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75431"/>
            <a:ext cx="3714750" cy="208026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4184502" y="4264613"/>
            <a:ext cx="6955092" cy="8419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    Маму </a:t>
            </a:r>
            <a:r>
              <a:rPr lang="ru-RU" sz="3200" b="1" dirty="0" err="1"/>
              <a:t>ані</a:t>
            </a:r>
            <a:r>
              <a:rPr lang="ru-RU" sz="3200" b="1" dirty="0"/>
              <a:t> </a:t>
            </a:r>
            <a:r>
              <a:rPr lang="ru-RU" sz="3200" b="1" dirty="0" err="1"/>
              <a:t>купити</a:t>
            </a:r>
            <a:r>
              <a:rPr lang="ru-RU" sz="3200" b="1" dirty="0"/>
              <a:t>, </a:t>
            </a:r>
            <a:r>
              <a:rPr lang="ru-RU" sz="3200" b="1" dirty="0" err="1" smtClean="0"/>
              <a:t>ані</a:t>
            </a:r>
            <a:r>
              <a:rPr lang="ru-RU" sz="3200" b="1" dirty="0" smtClean="0"/>
              <a:t> </a:t>
            </a:r>
            <a:r>
              <a:rPr lang="ru-RU" sz="3200" b="1" dirty="0" err="1"/>
              <a:t>заслужити</a:t>
            </a:r>
            <a:r>
              <a:rPr lang="ru-RU" sz="3200" b="1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5781" y="5184728"/>
            <a:ext cx="67412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речення про маму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3" grpId="0" animBg="1"/>
      <p:bldP spid="20" grpId="0" animBg="1"/>
      <p:bldP spid="17" grpId="0" animBg="1"/>
      <p:bldP spid="19" grpId="0" animBg="1"/>
      <p:bldP spid="25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5719" y="383066"/>
            <a:ext cx="7533871" cy="794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Стратегія «</a:t>
            </a:r>
            <a:r>
              <a:rPr lang="uk-UA" sz="4000" b="1" dirty="0" err="1">
                <a:solidFill>
                  <a:schemeClr val="bg1"/>
                </a:solidFill>
              </a:rPr>
              <a:t>Сенкан</a:t>
            </a:r>
            <a:r>
              <a:rPr lang="uk-UA" sz="4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2910" y="1345566"/>
            <a:ext cx="1449497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Тема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249033"/>
            <a:ext cx="3793195" cy="267478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992910" y="2153748"/>
            <a:ext cx="1449497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Опис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2910" y="2961930"/>
            <a:ext cx="1449497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Дія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2910" y="3770112"/>
            <a:ext cx="3933420" cy="10235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Почуття з приводу </a:t>
            </a:r>
            <a:r>
              <a:rPr lang="ru-RU" sz="3200" dirty="0" err="1"/>
              <a:t>обговорюваного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2910" y="4998548"/>
            <a:ext cx="3933420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Перефразування </a:t>
            </a:r>
            <a:r>
              <a:rPr lang="ru-RU" sz="3200" dirty="0" err="1"/>
              <a:t>суті</a:t>
            </a:r>
            <a:endParaRPr lang="ru-RU" sz="3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6410" y="1345566"/>
            <a:ext cx="1450674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/>
              <a:t>Мама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6411" y="2153748"/>
            <a:ext cx="2923179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/>
              <a:t>Добра, </a:t>
            </a:r>
            <a:r>
              <a:rPr lang="ru-RU" sz="3200" dirty="0" err="1"/>
              <a:t>лагідна</a:t>
            </a:r>
            <a:r>
              <a:rPr lang="ru-RU" sz="3200" dirty="0"/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6410" y="2961930"/>
            <a:ext cx="5041664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/>
              <a:t>Любить, </a:t>
            </a:r>
            <a:r>
              <a:rPr lang="ru-RU" sz="3200" dirty="0" err="1"/>
              <a:t>радіє</a:t>
            </a:r>
            <a:r>
              <a:rPr lang="ru-RU" sz="3200" dirty="0"/>
              <a:t>, </a:t>
            </a:r>
            <a:r>
              <a:rPr lang="ru-RU" sz="3200" dirty="0" err="1"/>
              <a:t>піклується</a:t>
            </a:r>
            <a:r>
              <a:rPr lang="ru-RU" sz="3200" dirty="0"/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6411" y="3770112"/>
            <a:ext cx="5041663" cy="10512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/>
              <a:t>Мама — </a:t>
            </a:r>
            <a:r>
              <a:rPr lang="ru-RU" sz="3200" dirty="0" err="1"/>
              <a:t>це</a:t>
            </a:r>
            <a:r>
              <a:rPr lang="ru-RU" sz="3200" dirty="0"/>
              <a:t> моя подружка.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6411" y="4998548"/>
            <a:ext cx="2923180" cy="6033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err="1"/>
              <a:t>Ненька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3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189" y="594962"/>
            <a:ext cx="8755124" cy="841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0581" y="1638473"/>
            <a:ext cx="507732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Що читали на уроці ? </a:t>
            </a:r>
            <a:r>
              <a:rPr lang="uk-UA" sz="2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        (лічилку, вірш, загадки)</a:t>
            </a:r>
            <a:endParaRPr lang="uk-UA" sz="24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FF00"/>
                </a:solidFill>
              </a:rPr>
              <a:t>Що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об’єднує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всі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ці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тексти</a:t>
            </a:r>
            <a:r>
              <a:rPr lang="ru-RU" sz="2400" b="1" dirty="0">
                <a:solidFill>
                  <a:srgbClr val="FFFF00"/>
                </a:solidFill>
              </a:rPr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</a:rPr>
              <a:t>Про кого </a:t>
            </a:r>
            <a:r>
              <a:rPr lang="ru-RU" sz="2400" b="1" dirty="0" err="1">
                <a:solidFill>
                  <a:srgbClr val="FFFF00"/>
                </a:solidFill>
              </a:rPr>
              <a:t>розповідалось</a:t>
            </a:r>
            <a:r>
              <a:rPr lang="ru-RU" sz="2400" b="1" dirty="0">
                <a:solidFill>
                  <a:srgbClr val="FFFF00"/>
                </a:solidFill>
              </a:rPr>
              <a:t> у </a:t>
            </a:r>
            <a:r>
              <a:rPr lang="ru-RU" sz="2400" b="1" dirty="0" err="1">
                <a:solidFill>
                  <a:srgbClr val="FFFF00"/>
                </a:solidFill>
              </a:rPr>
              <a:t>лічилці</a:t>
            </a:r>
            <a:r>
              <a:rPr lang="ru-RU" sz="24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</a:rPr>
              <a:t>Про кого у </a:t>
            </a:r>
            <a:r>
              <a:rPr lang="ru-RU" sz="2400" b="1" dirty="0" err="1">
                <a:solidFill>
                  <a:srgbClr val="FFFF00"/>
                </a:solidFill>
              </a:rPr>
              <a:t>вірші</a:t>
            </a:r>
            <a:r>
              <a:rPr lang="ru-RU" sz="2400" b="1" dirty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</a:rPr>
              <a:t>Про кого в загадках?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FF00"/>
                </a:solidFill>
              </a:rPr>
              <a:t>Які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почуття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викликали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у тебе </a:t>
            </a:r>
            <a:r>
              <a:rPr lang="ru-RU" sz="2400" b="1" dirty="0" err="1">
                <a:solidFill>
                  <a:srgbClr val="FFFF00"/>
                </a:solidFill>
              </a:rPr>
              <a:t>ці</a:t>
            </a:r>
            <a:r>
              <a:rPr lang="ru-RU" sz="2400" b="1" dirty="0">
                <a:solidFill>
                  <a:srgbClr val="FFFF00"/>
                </a:solidFill>
              </a:rPr>
              <a:t> твори?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</a:rPr>
              <a:t>Як </a:t>
            </a:r>
            <a:r>
              <a:rPr lang="ru-RU" sz="2400" b="1" dirty="0" err="1">
                <a:solidFill>
                  <a:srgbClr val="FFFF00"/>
                </a:solidFill>
              </a:rPr>
              <a:t>потрібно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ставитися</a:t>
            </a:r>
            <a:r>
              <a:rPr lang="ru-RU" sz="2400" b="1" dirty="0">
                <a:solidFill>
                  <a:srgbClr val="FFFF00"/>
                </a:solidFill>
              </a:rPr>
              <a:t> до </a:t>
            </a:r>
            <a:r>
              <a:rPr lang="ru-RU" sz="2400" b="1" dirty="0" err="1">
                <a:solidFill>
                  <a:srgbClr val="FFFF00"/>
                </a:solidFill>
              </a:rPr>
              <a:t>своєї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сім’ї</a:t>
            </a:r>
            <a:r>
              <a:rPr lang="ru-RU" sz="2400" b="1" dirty="0">
                <a:solidFill>
                  <a:srgbClr val="FFFF00"/>
                </a:solidFill>
              </a:rPr>
              <a:t>?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Чому</a:t>
            </a:r>
            <a:r>
              <a:rPr lang="ru-RU" sz="2400" b="1" dirty="0" smtClean="0">
                <a:solidFill>
                  <a:srgbClr val="FFFF00"/>
                </a:solidFill>
              </a:rPr>
              <a:t>?</a:t>
            </a:r>
            <a:endParaRPr lang="uk-UA" sz="24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381856" y="1638473"/>
            <a:ext cx="3079728" cy="3714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8902337" y="1638473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11536" y="407564"/>
            <a:ext cx="8811364" cy="932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1529" y="2146040"/>
            <a:ext cx="1262743" cy="12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34440" y="494529"/>
            <a:ext cx="9624060" cy="1231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Вибери емоцію, що відповідає твоєму настрою в кінці уроку.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Головоломка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147887"/>
            <a:ext cx="1790700" cy="2562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3200400" y="5229224"/>
            <a:ext cx="1703836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страх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8079" y="5229224"/>
            <a:ext cx="1473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огида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8225" y="5229223"/>
            <a:ext cx="14210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415" y="5229224"/>
            <a:ext cx="1473215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гнів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5114" y="5229224"/>
            <a:ext cx="1473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радість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Головоломка\Joy_New_Re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43" y="2147888"/>
            <a:ext cx="1238868" cy="261980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2" name="Picture 4" descr="D:\Картинки до тестів\Емоції Головоломк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62" y="2147888"/>
            <a:ext cx="1394841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3" name="Picture 5" descr="D:\Картинки до тестів\Емоції Головоломка\images 1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147888"/>
            <a:ext cx="1885950" cy="2419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  <p:pic>
        <p:nvPicPr>
          <p:cNvPr id="2054" name="Picture 6" descr="D:\Картинки до тестів\Емоції Головоломка\Disgust_Fullbody_Re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54" y="2119098"/>
            <a:ext cx="1773064" cy="2619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762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1106" y="494528"/>
            <a:ext cx="8732066" cy="8551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571" y="1526245"/>
            <a:ext cx="6001078" cy="2357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Уже дзвінок нам дав сигнал: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Працювати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час настав.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Тож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і ми часу не гаймо </a:t>
            </a:r>
          </a:p>
          <a:p>
            <a:pPr marR="179705" indent="45085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Роботу швидше починаймо.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20" y="1562751"/>
            <a:ext cx="4184724" cy="46421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3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234440" y="494529"/>
            <a:ext cx="9624060" cy="968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Головоломка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41" y="2470303"/>
            <a:ext cx="1740774" cy="2490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321926" y="5202492"/>
            <a:ext cx="1557073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страх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5065" y="5229224"/>
            <a:ext cx="16857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огида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616" y="5229224"/>
            <a:ext cx="1800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сум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415" y="5229224"/>
            <a:ext cx="1752600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гнів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9245" y="5202493"/>
            <a:ext cx="14732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радість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Головоломка\Joy_New_Ren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378" y="2508088"/>
            <a:ext cx="1104951" cy="2490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2" name="Picture 4" descr="D:\Картинки до тестів\Емоції Головоломка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43" y="2470302"/>
            <a:ext cx="1394841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3" name="Picture 5" descr="D:\Картинки до тестів\Емоції Головоломка\images 1 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6" y="2508089"/>
            <a:ext cx="1941637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4" name="Picture 6" descr="D:\Картинки до тестів\Емоції Головоломка\Disgust_Fullbody_Re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64" y="2470304"/>
            <a:ext cx="1685748" cy="24907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748790" y="1517778"/>
            <a:ext cx="8515350" cy="8368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персонажів мультфільму «Головоломка».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Вибери емоцію, з якою ти очікуєш урок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8236" y="468993"/>
            <a:ext cx="8732066" cy="7728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1409881" y="1862399"/>
            <a:ext cx="4677258" cy="33644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Бабуся і </a:t>
            </a:r>
            <a:r>
              <a:rPr lang="ru-RU" sz="3200" b="1" dirty="0" err="1"/>
              <a:t>дідусь</a:t>
            </a:r>
            <a:r>
              <a:rPr lang="ru-RU" sz="3200" b="1" dirty="0"/>
              <a:t>,</a:t>
            </a:r>
          </a:p>
          <a:p>
            <a:pPr algn="ctr"/>
            <a:r>
              <a:rPr lang="ru-RU" sz="3200" b="1" dirty="0" err="1"/>
              <a:t>Матуся</a:t>
            </a:r>
            <a:r>
              <a:rPr lang="ru-RU" sz="3200" b="1" dirty="0"/>
              <a:t> і </a:t>
            </a:r>
            <a:r>
              <a:rPr lang="ru-RU" sz="3200" b="1" dirty="0" err="1"/>
              <a:t>татусь</a:t>
            </a:r>
            <a:r>
              <a:rPr lang="ru-RU" sz="3200" b="1" dirty="0"/>
              <a:t>,</a:t>
            </a:r>
          </a:p>
          <a:p>
            <a:pPr algn="ctr"/>
            <a:r>
              <a:rPr lang="ru-RU" sz="3200" b="1" dirty="0" err="1"/>
              <a:t>Дві</a:t>
            </a:r>
            <a:r>
              <a:rPr lang="ru-RU" sz="3200" b="1" dirty="0"/>
              <a:t> </a:t>
            </a:r>
            <a:r>
              <a:rPr lang="ru-RU" sz="3200" b="1" dirty="0" err="1"/>
              <a:t>старші</a:t>
            </a:r>
            <a:r>
              <a:rPr lang="ru-RU" sz="3200" b="1" dirty="0"/>
              <a:t> сестрички</a:t>
            </a:r>
          </a:p>
          <a:p>
            <a:pPr algn="ctr"/>
            <a:r>
              <a:rPr lang="ru-RU" sz="3200" b="1" dirty="0"/>
              <a:t>І </a:t>
            </a:r>
            <a:r>
              <a:rPr lang="ru-RU" sz="3200" b="1" dirty="0" err="1"/>
              <a:t>кошеня</a:t>
            </a:r>
            <a:r>
              <a:rPr lang="ru-RU" sz="3200" b="1" dirty="0"/>
              <a:t>-лапочка.</a:t>
            </a:r>
          </a:p>
          <a:p>
            <a:pPr algn="ctr"/>
            <a:r>
              <a:rPr lang="ru-RU" sz="3200" b="1" dirty="0"/>
              <a:t>І </a:t>
            </a:r>
            <a:r>
              <a:rPr lang="ru-RU" sz="3200" b="1" dirty="0" err="1"/>
              <a:t>ще</a:t>
            </a:r>
            <a:r>
              <a:rPr lang="ru-RU" sz="3200" b="1" dirty="0"/>
              <a:t>, </a:t>
            </a:r>
            <a:r>
              <a:rPr lang="ru-RU" sz="3200" b="1" dirty="0" err="1"/>
              <a:t>звичайно</a:t>
            </a:r>
            <a:r>
              <a:rPr lang="ru-RU" sz="3200" b="1" dirty="0"/>
              <a:t>, я.</a:t>
            </a:r>
          </a:p>
          <a:p>
            <a:pPr algn="ctr"/>
            <a:r>
              <a:rPr lang="ru-RU" sz="3200" b="1" dirty="0" err="1"/>
              <a:t>Дуже</a:t>
            </a:r>
            <a:r>
              <a:rPr lang="ru-RU" sz="3200" b="1" dirty="0"/>
              <a:t> дружна </a:t>
            </a:r>
            <a:r>
              <a:rPr lang="ru-RU" sz="3200" b="1" dirty="0" err="1"/>
              <a:t>сім’я</a:t>
            </a:r>
            <a:r>
              <a:rPr lang="ru-RU" sz="3200" b="1" dirty="0"/>
              <a:t>!</a:t>
            </a:r>
          </a:p>
        </p:txBody>
      </p:sp>
      <p:pic>
        <p:nvPicPr>
          <p:cNvPr id="8" name="Picture 2" descr="D:\Картинки до тестів\Людина\Род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49" y="1862399"/>
            <a:ext cx="4082391" cy="22861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4148539"/>
            <a:ext cx="1367788" cy="12985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76" y="1564371"/>
            <a:ext cx="2623809" cy="4660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A667F8-C935-493F-9F7D-EF2623166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0"/>
          <a:stretch/>
        </p:blipFill>
        <p:spPr>
          <a:xfrm>
            <a:off x="3558796" y="1126836"/>
            <a:ext cx="7589495" cy="55354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33067" y="540576"/>
            <a:ext cx="8732066" cy="7967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швидко </a:t>
            </a:r>
            <a:r>
              <a:rPr lang="uk-UA" sz="4000" b="1" dirty="0" smtClean="0">
                <a:solidFill>
                  <a:schemeClr val="bg1"/>
                </a:solidFill>
              </a:rPr>
              <a:t>буквосполучення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0818" y="1775082"/>
            <a:ext cx="5942484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удосконалимо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навичку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виразного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прислів’їв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Утворимо пестливі назви членів родини.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1116" y="494529"/>
            <a:ext cx="8732066" cy="96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Послухай </a:t>
            </a:r>
            <a:r>
              <a:rPr lang="uk-UA" sz="4000" b="1" dirty="0">
                <a:solidFill>
                  <a:schemeClr val="bg1"/>
                </a:solidFill>
              </a:rPr>
              <a:t>народну примовку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1032650" y="1662142"/>
            <a:ext cx="4860179" cy="44186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/>
              <a:t>У </a:t>
            </a:r>
            <a:r>
              <a:rPr lang="ru-RU" sz="3200" b="1" dirty="0" err="1"/>
              <a:t>нашого</a:t>
            </a:r>
            <a:r>
              <a:rPr lang="ru-RU" sz="3200" b="1" dirty="0"/>
              <a:t> </a:t>
            </a:r>
            <a:r>
              <a:rPr lang="ru-RU" sz="3200" b="1" dirty="0" err="1"/>
              <a:t>Омелька</a:t>
            </a:r>
            <a:r>
              <a:rPr lang="ru-RU" sz="3200" b="1" dirty="0"/>
              <a:t> —</a:t>
            </a:r>
          </a:p>
          <a:p>
            <a:r>
              <a:rPr lang="ru-RU" sz="3200" b="1" dirty="0"/>
              <a:t>Невеличка </a:t>
            </a:r>
            <a:r>
              <a:rPr lang="ru-RU" sz="3200" b="1" dirty="0" err="1"/>
              <a:t>сімейка</a:t>
            </a:r>
            <a:r>
              <a:rPr lang="ru-RU" sz="3200" b="1" dirty="0"/>
              <a:t>.</a:t>
            </a:r>
          </a:p>
          <a:p>
            <a:r>
              <a:rPr lang="ru-RU" sz="3200" b="1" dirty="0" err="1"/>
              <a:t>Тільки</a:t>
            </a:r>
            <a:r>
              <a:rPr lang="ru-RU" sz="3200" b="1" dirty="0"/>
              <a:t> </a:t>
            </a:r>
            <a:r>
              <a:rPr lang="ru-RU" sz="3200" b="1" dirty="0" err="1"/>
              <a:t>він</a:t>
            </a:r>
            <a:r>
              <a:rPr lang="ru-RU" sz="3200" b="1" dirty="0"/>
              <a:t> та вона,</a:t>
            </a:r>
          </a:p>
          <a:p>
            <a:r>
              <a:rPr lang="ru-RU" sz="3200" b="1" dirty="0"/>
              <a:t>Та </a:t>
            </a:r>
            <a:r>
              <a:rPr lang="ru-RU" sz="3200" b="1" dirty="0" err="1"/>
              <a:t>старий</a:t>
            </a:r>
            <a:r>
              <a:rPr lang="ru-RU" sz="3200" b="1" dirty="0"/>
              <a:t>, та стара,</a:t>
            </a:r>
          </a:p>
          <a:p>
            <a:r>
              <a:rPr lang="ru-RU" sz="3200" b="1" dirty="0"/>
              <a:t>Та </a:t>
            </a:r>
            <a:r>
              <a:rPr lang="ru-RU" sz="3200" b="1" dirty="0" err="1"/>
              <a:t>дві</a:t>
            </a:r>
            <a:r>
              <a:rPr lang="ru-RU" sz="3200" b="1" dirty="0"/>
              <a:t> </a:t>
            </a:r>
            <a:r>
              <a:rPr lang="ru-RU" sz="3200" b="1" dirty="0" err="1"/>
              <a:t>дівки</a:t>
            </a:r>
            <a:r>
              <a:rPr lang="ru-RU" sz="3200" b="1" dirty="0"/>
              <a:t> </a:t>
            </a:r>
            <a:r>
              <a:rPr lang="ru-RU" sz="3200" b="1" dirty="0" err="1"/>
              <a:t>косаті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Та два парубка </a:t>
            </a:r>
            <a:r>
              <a:rPr lang="ru-RU" sz="3200" b="1" dirty="0" err="1"/>
              <a:t>вусаті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Та </a:t>
            </a:r>
            <a:r>
              <a:rPr lang="ru-RU" sz="3200" b="1" dirty="0" err="1"/>
              <a:t>дві</a:t>
            </a:r>
            <a:r>
              <a:rPr lang="ru-RU" sz="3200" b="1" dirty="0"/>
              <a:t> </a:t>
            </a:r>
            <a:r>
              <a:rPr lang="ru-RU" sz="3200" b="1" dirty="0" err="1"/>
              <a:t>Христі</a:t>
            </a:r>
            <a:r>
              <a:rPr lang="ru-RU" sz="3200" b="1" dirty="0"/>
              <a:t> в </a:t>
            </a:r>
            <a:r>
              <a:rPr lang="ru-RU" sz="3200" b="1" dirty="0" err="1"/>
              <a:t>намисті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Та </a:t>
            </a:r>
            <a:r>
              <a:rPr lang="ru-RU" sz="3200" b="1" dirty="0" err="1"/>
              <a:t>дві</a:t>
            </a:r>
            <a:r>
              <a:rPr lang="ru-RU" sz="3200" b="1" dirty="0"/>
              <a:t> ляльки в </a:t>
            </a:r>
            <a:r>
              <a:rPr lang="ru-RU" sz="3200" b="1" dirty="0" err="1"/>
              <a:t>колисці</a:t>
            </a:r>
            <a:r>
              <a:rPr lang="ru-RU" sz="3200" b="1" dirty="0"/>
              <a:t>.</a:t>
            </a:r>
          </a:p>
        </p:txBody>
      </p:sp>
      <p:pic>
        <p:nvPicPr>
          <p:cNvPr id="2" name="Picture 2" descr="D:\Картинки до тестів\Людина\Родина родич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529" y="2677805"/>
            <a:ext cx="4137662" cy="29877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0" y="1662142"/>
            <a:ext cx="488823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Колись в Україні жили великими сім'ями. Ось про таку сім'ю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послухай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народну примовку.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57538" y="5665526"/>
            <a:ext cx="40066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Велика чи маленька сімейка у дядька Омелька?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41954" y="417683"/>
            <a:ext cx="8732066" cy="804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Тато</a:t>
            </a:r>
            <a:r>
              <a:rPr lang="ru-RU" sz="4000" b="1" dirty="0" smtClean="0">
                <a:solidFill>
                  <a:schemeClr val="bg1"/>
                </a:solidFill>
              </a:rPr>
              <a:t> – нянь – </a:t>
            </a:r>
            <a:r>
              <a:rPr lang="ru-RU" sz="4000" b="1" dirty="0" err="1" smtClean="0">
                <a:solidFill>
                  <a:schemeClr val="bg1"/>
                </a:solidFill>
              </a:rPr>
              <a:t>батько</a:t>
            </a:r>
            <a:r>
              <a:rPr lang="ru-RU" sz="4000" b="1" dirty="0" smtClean="0">
                <a:solidFill>
                  <a:schemeClr val="bg1"/>
                </a:solidFill>
              </a:rPr>
              <a:t> – </a:t>
            </a:r>
            <a:r>
              <a:rPr lang="ru-RU" sz="4000" b="1" dirty="0" err="1" smtClean="0">
                <a:solidFill>
                  <a:schemeClr val="bg1"/>
                </a:solidFill>
              </a:rPr>
              <a:t>отець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9610" y="1501991"/>
            <a:ext cx="7440930" cy="4155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     Скрізь в Україні знають слово </a:t>
            </a:r>
            <a:r>
              <a:rPr lang="uk-UA" sz="2800" b="1" dirty="0">
                <a:solidFill>
                  <a:srgbClr val="FFFF00"/>
                </a:solidFill>
              </a:rPr>
              <a:t>тато</a:t>
            </a:r>
            <a:r>
              <a:rPr lang="uk-UA" sz="2400" b="1" dirty="0"/>
              <a:t>. Закарпатці називають тата </a:t>
            </a:r>
            <a:r>
              <a:rPr lang="uk-UA" sz="2800" b="1" dirty="0" err="1">
                <a:solidFill>
                  <a:srgbClr val="FFFF00"/>
                </a:solidFill>
              </a:rPr>
              <a:t>няньом</a:t>
            </a:r>
            <a:r>
              <a:rPr lang="uk-UA" sz="2400" b="1" dirty="0"/>
              <a:t>. Подекуди уживаємо слово </a:t>
            </a:r>
            <a:r>
              <a:rPr lang="uk-UA" sz="2800" b="1" dirty="0">
                <a:solidFill>
                  <a:srgbClr val="FFFF00"/>
                </a:solidFill>
              </a:rPr>
              <a:t>батько</a:t>
            </a:r>
            <a:r>
              <a:rPr lang="uk-UA" sz="2400" b="1" dirty="0"/>
              <a:t>. У багатьох місцевостях побутує ще слово </a:t>
            </a:r>
            <a:r>
              <a:rPr lang="uk-UA" sz="2800" b="1" dirty="0">
                <a:solidFill>
                  <a:srgbClr val="FFFF00"/>
                </a:solidFill>
              </a:rPr>
              <a:t>отець</a:t>
            </a:r>
            <a:r>
              <a:rPr lang="uk-UA" sz="2800" b="1" dirty="0"/>
              <a:t>.</a:t>
            </a:r>
            <a:r>
              <a:rPr lang="uk-UA" sz="2400" b="1" dirty="0"/>
              <a:t> Тепер це слово вважають застарілим, а колись часто промовляли: «Шануй отця й матір своїх». </a:t>
            </a:r>
            <a:r>
              <a:rPr lang="uk-UA" sz="2400" b="1" dirty="0" err="1"/>
              <a:t>Збереглося</a:t>
            </a:r>
            <a:r>
              <a:rPr lang="uk-UA" sz="2400" b="1" dirty="0"/>
              <a:t> слово отець у значенні Бог, Отець Небесний. Головна наша молитва починається звертанням: «Отче наш...». А ще це слово вживають як шанобливе звертання до священника: Отче, </a:t>
            </a:r>
            <a:r>
              <a:rPr lang="uk-UA" sz="2400" b="1" dirty="0" err="1"/>
              <a:t>панотче</a:t>
            </a:r>
            <a:r>
              <a:rPr lang="uk-UA" sz="2400" b="1" dirty="0"/>
              <a:t>.</a:t>
            </a:r>
          </a:p>
        </p:txBody>
      </p:sp>
      <p:pic>
        <p:nvPicPr>
          <p:cNvPr id="3074" name="Picture 2" descr="D:\Картинки до тестів\Людина\Та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20" y="2088577"/>
            <a:ext cx="3131820" cy="298268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4450" y="445745"/>
            <a:ext cx="9806940" cy="8572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лічилку</a:t>
            </a:r>
            <a:r>
              <a:rPr lang="ru-RU" sz="4000" b="1" dirty="0">
                <a:solidFill>
                  <a:schemeClr val="bg1"/>
                </a:solidFill>
              </a:rPr>
              <a:t> разом </a:t>
            </a:r>
            <a:r>
              <a:rPr lang="ru-RU" sz="4000" b="1" dirty="0" err="1">
                <a:solidFill>
                  <a:schemeClr val="bg1"/>
                </a:solidFill>
              </a:rPr>
              <a:t>із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Щебетунчиком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02456" y="1371600"/>
            <a:ext cx="5827294" cy="4703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Мама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тато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дід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бабуся —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назву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помилюся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Старший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братик і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сестричка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—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нас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сімейка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невеличка.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спиняйте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зіб’юся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мама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тато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дід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бабуся…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Старший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брат, сестра і я —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отака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у нас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сім’я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Варвара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Гринько</a:t>
            </a:r>
            <a:endParaRPr lang="uk-UA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226014" y="3675048"/>
            <a:ext cx="2544009" cy="3068652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870" y="1416900"/>
            <a:ext cx="28898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/>
              <a:t>таке</a:t>
            </a:r>
            <a:r>
              <a:rPr lang="ru-RU" sz="2000" b="1" dirty="0"/>
              <a:t> </a:t>
            </a:r>
            <a:r>
              <a:rPr lang="ru-RU" sz="2000" b="1" dirty="0" err="1" smtClean="0"/>
              <a:t>лічилка</a:t>
            </a:r>
            <a:r>
              <a:rPr lang="ru-RU" sz="2000" b="1" dirty="0" smtClean="0"/>
              <a:t>? </a:t>
            </a:r>
          </a:p>
          <a:p>
            <a:r>
              <a:rPr lang="ru-RU" sz="2000" b="1" dirty="0" smtClean="0"/>
              <a:t>Коли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?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2197798"/>
            <a:ext cx="291338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/>
              <a:t>Лічилка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короткий </a:t>
            </a:r>
            <a:r>
              <a:rPr lang="ru-RU" sz="2000" b="1" dirty="0" err="1" smtClean="0"/>
              <a:t>римований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вірш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визначення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ведучого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іграх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4901826"/>
            <a:ext cx="3322320" cy="1015663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 </a:t>
            </a:r>
            <a:r>
              <a:rPr lang="uk-UA" sz="2000" b="1" dirty="0">
                <a:solidFill>
                  <a:schemeClr val="bg1"/>
                </a:solidFill>
              </a:rPr>
              <a:t>кого складається ця </a:t>
            </a:r>
            <a:r>
              <a:rPr lang="uk-UA" sz="2000" b="1" dirty="0" smtClean="0">
                <a:solidFill>
                  <a:schemeClr val="bg1"/>
                </a:solidFill>
              </a:rPr>
              <a:t>сім’я? Скільки </a:t>
            </a:r>
            <a:r>
              <a:rPr lang="uk-UA" sz="2000" b="1" dirty="0">
                <a:solidFill>
                  <a:schemeClr val="bg1"/>
                </a:solidFill>
              </a:rPr>
              <a:t>всього членів у цій </a:t>
            </a:r>
            <a:r>
              <a:rPr lang="uk-UA" sz="2000" b="1" dirty="0" smtClean="0">
                <a:solidFill>
                  <a:schemeClr val="bg1"/>
                </a:solidFill>
              </a:rPr>
              <a:t>родині?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29750" y="2186332"/>
            <a:ext cx="2396927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Вивчи</a:t>
            </a:r>
            <a:r>
              <a:rPr lang="ru-RU" sz="2000" b="1" dirty="0" smtClean="0"/>
              <a:t> </a:t>
            </a:r>
            <a:r>
              <a:rPr lang="ru-RU" sz="2000" b="1" dirty="0" err="1"/>
              <a:t>лічилку</a:t>
            </a:r>
            <a:r>
              <a:rPr lang="ru-RU" sz="2000" b="1" dirty="0"/>
              <a:t> </a:t>
            </a:r>
            <a:r>
              <a:rPr lang="ru-RU" sz="2000" b="1" dirty="0" err="1"/>
              <a:t>напам’ять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адже</a:t>
            </a:r>
            <a:r>
              <a:rPr lang="ru-RU" sz="2000" b="1" dirty="0" smtClean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використати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час </a:t>
            </a:r>
            <a:r>
              <a:rPr lang="ru-RU" sz="2000" b="1" dirty="0" err="1"/>
              <a:t>рухливих</a:t>
            </a:r>
            <a:r>
              <a:rPr lang="ru-RU" sz="2000" b="1" dirty="0"/>
              <a:t> </a:t>
            </a:r>
            <a:r>
              <a:rPr lang="ru-RU" sz="2000" b="1" dirty="0" err="1"/>
              <a:t>ігор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29750" y="1405890"/>
            <a:ext cx="234027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Розкажи</a:t>
            </a:r>
            <a:r>
              <a:rPr lang="ru-RU" sz="2000" b="1" dirty="0" smtClean="0"/>
              <a:t> про </a:t>
            </a:r>
            <a:r>
              <a:rPr lang="ru-RU" sz="2000" b="1" dirty="0"/>
              <a:t>склад </a:t>
            </a:r>
            <a:r>
              <a:rPr lang="ru-RU" sz="2000" b="1" dirty="0" err="1" smtClean="0"/>
              <a:t>твоєї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сім’ї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5755" y="3555527"/>
            <a:ext cx="3048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ро </a:t>
            </a:r>
            <a:r>
              <a:rPr lang="ru-RU" sz="2000" b="1" dirty="0"/>
              <a:t>кого </a:t>
            </a:r>
            <a:r>
              <a:rPr lang="ru-RU" sz="2000" b="1" dirty="0" err="1"/>
              <a:t>розповідається</a:t>
            </a:r>
            <a:r>
              <a:rPr lang="ru-RU" sz="2000" b="1" dirty="0"/>
              <a:t> в </a:t>
            </a:r>
            <a:r>
              <a:rPr lang="ru-RU" sz="2000" b="1" dirty="0" err="1" smtClean="0"/>
              <a:t>лічилці</a:t>
            </a:r>
            <a:r>
              <a:rPr lang="ru-RU" sz="2000" b="1" dirty="0" smtClean="0"/>
              <a:t>? Придумай </a:t>
            </a:r>
            <a:r>
              <a:rPr lang="ru-RU" sz="2000" b="1" dirty="0"/>
              <a:t>заголовок до </a:t>
            </a:r>
            <a:r>
              <a:rPr lang="ru-RU" sz="2000" b="1" dirty="0" err="1" smtClean="0"/>
              <a:t>неї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Прочитай </a:t>
            </a:r>
            <a:r>
              <a:rPr lang="ru-RU" sz="2000" b="1" dirty="0"/>
              <a:t>автора </a:t>
            </a:r>
            <a:r>
              <a:rPr lang="ru-RU" sz="2000" b="1" dirty="0" err="1"/>
              <a:t>лічилки</a:t>
            </a:r>
            <a:r>
              <a:rPr lang="ru-RU" sz="2000" b="1" dirty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370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53631</TotalTime>
  <Words>900</Words>
  <Application>Microsoft Office PowerPoint</Application>
  <PresentationFormat>Произвольный</PresentationFormat>
  <Paragraphs>178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3504</cp:revision>
  <dcterms:created xsi:type="dcterms:W3CDTF">2018-01-05T16:38:53Z</dcterms:created>
  <dcterms:modified xsi:type="dcterms:W3CDTF">2024-03-29T09:46:36Z</dcterms:modified>
</cp:coreProperties>
</file>