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155" r:id="rId3"/>
    <p:sldId id="1146" r:id="rId4"/>
    <p:sldId id="1147" r:id="rId5"/>
    <p:sldId id="1154" r:id="rId6"/>
    <p:sldId id="1090" r:id="rId7"/>
    <p:sldId id="1151" r:id="rId8"/>
    <p:sldId id="1126" r:id="rId9"/>
    <p:sldId id="1136" r:id="rId10"/>
    <p:sldId id="1075" r:id="rId11"/>
    <p:sldId id="352" r:id="rId12"/>
    <p:sldId id="115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5050"/>
    <a:srgbClr val="FF66FF"/>
    <a:srgbClr val="295FFF"/>
    <a:srgbClr val="78B64E"/>
    <a:srgbClr val="F5F6F9"/>
    <a:srgbClr val="F7F8FB"/>
    <a:srgbClr val="FCFCFE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z6kh6xu3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8838" y="4709946"/>
            <a:ext cx="9254403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Слова з буквою </a:t>
            </a:r>
            <a:r>
              <a:rPr lang="ru-RU" sz="6000" b="1" dirty="0" smtClean="0">
                <a:solidFill>
                  <a:schemeClr val="bg1"/>
                </a:solidFill>
              </a:rPr>
              <a:t>щ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657" y="1417590"/>
            <a:ext cx="4093584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4408" r="6296" b="4838"/>
          <a:stretch/>
        </p:blipFill>
        <p:spPr bwMode="auto">
          <a:xfrm>
            <a:off x="1348836" y="1498764"/>
            <a:ext cx="4017821" cy="214794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8" y="494528"/>
            <a:ext cx="8732066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0837" y="1495159"/>
            <a:ext cx="4970091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У </a:t>
            </a:r>
            <a:r>
              <a:rPr lang="ru-RU" sz="3200" b="1" dirty="0" err="1" smtClean="0">
                <a:solidFill>
                  <a:srgbClr val="FFFF00"/>
                </a:solidFill>
              </a:rPr>
              <a:t>якої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букви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побували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smtClean="0">
                <a:solidFill>
                  <a:srgbClr val="FFFF00"/>
                </a:solidFill>
              </a:rPr>
              <a:t>гостях?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</a:rPr>
              <a:t>Що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знаєш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про </a:t>
            </a:r>
            <a:r>
              <a:rPr lang="ru-RU" sz="3200" b="1" dirty="0" err="1">
                <a:solidFill>
                  <a:srgbClr val="FFFF00"/>
                </a:solidFill>
              </a:rPr>
              <a:t>цю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букву?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FF00"/>
                </a:solidFill>
              </a:rPr>
              <a:t>Добери слова </a:t>
            </a:r>
            <a:r>
              <a:rPr lang="ru-RU" sz="3200" b="1" dirty="0">
                <a:solidFill>
                  <a:srgbClr val="FFFF00"/>
                </a:solidFill>
              </a:rPr>
              <a:t>з буквою «ща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r>
              <a:rPr lang="uk-UA" sz="3200" b="1" dirty="0" smtClean="0">
                <a:solidFill>
                  <a:srgbClr val="FFFF00"/>
                </a:solidFill>
              </a:rPr>
              <a:t>. Які з них ти часто використовуєш у спілкуванні?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285644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71579" y="461993"/>
            <a:ext cx="8811364" cy="768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016" y="2126972"/>
            <a:ext cx="1265583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820710" y="494529"/>
            <a:ext cx="8732066" cy="9206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98" y="1893448"/>
            <a:ext cx="1200374" cy="1419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>
          <a:xfrm>
            <a:off x="1051757" y="3104488"/>
            <a:ext cx="1537906" cy="1569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" y="4710786"/>
            <a:ext cx="1402617" cy="132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1872" y="2105940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1872" y="3389651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4710786"/>
            <a:ext cx="7557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Факти, про які дізналися на </a:t>
            </a:r>
            <a:r>
              <a:rPr lang="uk-UA" sz="3200" b="1" dirty="0" err="1"/>
              <a:t>уроці</a:t>
            </a:r>
            <a:r>
              <a:rPr lang="uk-UA" sz="32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86486" y="1460163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3108" y="5917856"/>
            <a:ext cx="7557528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Яких знаків у тебе більше?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777167" y="1474977"/>
            <a:ext cx="5330665" cy="2368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сонце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привітне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400" b="1" dirty="0" err="1">
                <a:solidFill>
                  <a:schemeClr val="bg1"/>
                </a:solidFill>
              </a:rPr>
              <a:t>блакитне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400" b="1" dirty="0" err="1">
                <a:solidFill>
                  <a:schemeClr val="bg1"/>
                </a:solidFill>
              </a:rPr>
              <a:t>небі</a:t>
            </a:r>
            <a:r>
              <a:rPr lang="ru-RU" sz="24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зелені</a:t>
            </a:r>
            <a:r>
              <a:rPr lang="ru-RU" sz="24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400" b="1" dirty="0" err="1">
                <a:solidFill>
                  <a:schemeClr val="bg1"/>
                </a:solidFill>
              </a:rPr>
              <a:t>привітні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всім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бажаю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щоб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посмішки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квітли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77167" y="494529"/>
            <a:ext cx="8732066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7482769" y="1495492"/>
            <a:ext cx="2955442" cy="22600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7557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66" y="3843915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74390" y="3843915"/>
            <a:ext cx="1772199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234950" y="2527559"/>
            <a:ext cx="2103436" cy="21431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63982" y="1495492"/>
            <a:ext cx="5157033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ти вибираєш сьогодні на урок?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133" y="4761206"/>
            <a:ext cx="1403607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896" y="4340812"/>
            <a:ext cx="1506990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41239" y="4761206"/>
            <a:ext cx="214312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1395" y="2812663"/>
            <a:ext cx="178606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Чекаю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допомогу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9053" y="494529"/>
            <a:ext cx="8732066" cy="7267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8" descr="Lenagold - Клипарт - Ко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74091" y="1314887"/>
            <a:ext cx="7147395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З якої букви починаємо писати речення?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Які знаки можуть стояти у кінці речень?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З чого складається речення?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Як пишуться слова у реченнях?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З чого складаються слова?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Якими є звуки за звучанням?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Скільки є голосних звуків?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Якими можуть бути приголосні звуки?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Чим позначаємо звуки на письмі?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Які є букви?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9820" y="1706770"/>
            <a:ext cx="10405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 ? !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274" y="2121130"/>
            <a:ext cx="17362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зі слів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657" y="2581560"/>
            <a:ext cx="4180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Окремо одне від одного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4274" y="3019697"/>
            <a:ext cx="1736271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зі звуків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179" y="3482422"/>
            <a:ext cx="4131592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голосні, приголосні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9820" y="3923375"/>
            <a:ext cx="1040508" cy="5232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4273" y="4337385"/>
            <a:ext cx="2517783" cy="523220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тверді, м’які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9589" y="4855296"/>
            <a:ext cx="2452468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буквами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8055" y="5358691"/>
            <a:ext cx="6313716" cy="52322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малі, великі, друковані, рукописні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294" b="10229"/>
          <a:stretch/>
        </p:blipFill>
        <p:spPr>
          <a:xfrm>
            <a:off x="5962821" y="2538911"/>
            <a:ext cx="2645949" cy="135648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676096" y="416812"/>
            <a:ext cx="8732066" cy="721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«Поетична хвилинка»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91871" y="1239126"/>
            <a:ext cx="4244015" cy="10433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Ось на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кухні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горщик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endParaRPr lang="ru-RU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hangingPunct="0"/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а 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ньому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смачний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... 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134" t="5086" r="9870" b="9609"/>
          <a:stretch/>
        </p:blipFill>
        <p:spPr>
          <a:xfrm>
            <a:off x="9710380" y="1239126"/>
            <a:ext cx="1689464" cy="143470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839614" y="2538911"/>
            <a:ext cx="4884856" cy="12812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sz="2800" b="1" dirty="0"/>
              <a:t>Одягнув я плащ, </a:t>
            </a:r>
            <a:r>
              <a:rPr lang="ru-RU" sz="2800" b="1" dirty="0" smtClean="0"/>
              <a:t>взяв </a:t>
            </a:r>
            <a:r>
              <a:rPr lang="ru-RU" sz="2800" b="1" dirty="0" err="1" smtClean="0"/>
              <a:t>вудку</a:t>
            </a:r>
            <a:endParaRPr lang="ru-RU" sz="2800" b="1" dirty="0" smtClean="0"/>
          </a:p>
          <a:p>
            <a:pPr lvl="0" algn="ctr" hangingPunct="0"/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/>
              <a:t>спіймав</a:t>
            </a:r>
            <a:r>
              <a:rPr lang="ru-RU" sz="2800" b="1" dirty="0"/>
              <a:t> </a:t>
            </a:r>
            <a:r>
              <a:rPr lang="ru-RU" sz="2800" b="1" dirty="0" smtClean="0"/>
              <a:t>… у юшку.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92574" y="5050389"/>
            <a:ext cx="3213193" cy="10494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sz="2800" b="1" dirty="0"/>
              <a:t>Зелені нарвем, </a:t>
            </a:r>
            <a:endParaRPr lang="ru-RU" sz="2800" b="1" dirty="0" smtClean="0"/>
          </a:p>
          <a:p>
            <a:pPr lvl="0" algn="ctr" hangingPunct="0"/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звуть</a:t>
            </a:r>
            <a:r>
              <a:rPr lang="ru-RU" sz="2800" b="1" dirty="0"/>
              <a:t>... </a:t>
            </a:r>
            <a:endParaRPr 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8667" t="6218" r="13833" b="20276"/>
          <a:stretch/>
        </p:blipFill>
        <p:spPr>
          <a:xfrm>
            <a:off x="9290230" y="2949906"/>
            <a:ext cx="1601654" cy="189098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839613" y="4082223"/>
            <a:ext cx="4365173" cy="201759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 </a:t>
            </a:r>
            <a:r>
              <a:rPr lang="ru-RU" sz="2800" b="1" dirty="0" smtClean="0"/>
              <a:t>… </a:t>
            </a:r>
            <a:r>
              <a:rPr lang="ru-RU" sz="2800" b="1" dirty="0" err="1"/>
              <a:t>іде</a:t>
            </a:r>
            <a:r>
              <a:rPr lang="ru-RU" sz="2800" b="1" dirty="0"/>
              <a:t>, а </a:t>
            </a:r>
            <a:r>
              <a:rPr lang="ru-RU" sz="2800" b="1" dirty="0" smtClean="0"/>
              <a:t>… </a:t>
            </a:r>
            <a:r>
              <a:rPr lang="ru-RU" sz="2800" b="1" dirty="0" err="1"/>
              <a:t>пряде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нитки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2800" b="1" dirty="0" err="1"/>
              <a:t>сріблясті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І де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упаде,</a:t>
            </a:r>
            <a:br>
              <a:rPr lang="ru-RU" sz="2800" b="1" dirty="0"/>
            </a:br>
            <a:r>
              <a:rPr lang="ru-RU" sz="2800" b="1" dirty="0"/>
              <a:t>земля </a:t>
            </a:r>
            <a:r>
              <a:rPr lang="ru-RU" sz="2800" b="1" dirty="0" err="1"/>
              <a:t>розквітне</a:t>
            </a:r>
            <a:r>
              <a:rPr lang="ru-RU" sz="2800" b="1" dirty="0"/>
              <a:t> </a:t>
            </a:r>
            <a:r>
              <a:rPr lang="ru-RU" sz="2800" b="1" dirty="0" smtClean="0"/>
              <a:t>в </a:t>
            </a:r>
            <a:r>
              <a:rPr lang="ru-RU" sz="2800" b="1" dirty="0" err="1" smtClean="0">
                <a:solidFill>
                  <a:schemeClr val="bg1"/>
                </a:solidFill>
              </a:rPr>
              <a:t>щасті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49" y="4215725"/>
            <a:ext cx="1960072" cy="166932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39613" y="1269035"/>
            <a:ext cx="4365173" cy="942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ru-RU" sz="2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які</a:t>
            </a:r>
            <a:r>
              <a:rPr lang="ru-RU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слова з буквою «ща» </a:t>
            </a:r>
            <a:r>
              <a:rPr lang="ru-RU" sz="2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пропущені</a:t>
            </a:r>
            <a:r>
              <a:rPr lang="ru-RU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у </a:t>
            </a:r>
            <a:r>
              <a:rPr lang="ru-RU" sz="2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поетичних</a:t>
            </a:r>
            <a:r>
              <a:rPr lang="ru-RU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рядках</a:t>
            </a:r>
            <a:endParaRPr lang="uk-UA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0857" y="1841178"/>
            <a:ext cx="5636068" cy="343923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пригадаємо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буквою щ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малюнком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поділимо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на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2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18074" r="40634" b="73781"/>
          <a:stretch/>
        </p:blipFill>
        <p:spPr>
          <a:xfrm>
            <a:off x="1213200" y="1416633"/>
            <a:ext cx="9360000" cy="10080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13200" y="581348"/>
            <a:ext cx="9360000" cy="733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Зроби </a:t>
            </a:r>
            <a:r>
              <a:rPr lang="ru-RU" sz="4000" b="1" dirty="0" err="1">
                <a:solidFill>
                  <a:schemeClr val="bg1"/>
                </a:solidFill>
              </a:rPr>
              <a:t>каліграфічну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розминку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54" t="22795" r="67948" b="63848"/>
          <a:stretch/>
        </p:blipFill>
        <p:spPr>
          <a:xfrm>
            <a:off x="1581828" y="1307191"/>
            <a:ext cx="749958" cy="909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43" t="24840" r="58642" b="61803"/>
          <a:stretch/>
        </p:blipFill>
        <p:spPr>
          <a:xfrm>
            <a:off x="4554570" y="1434832"/>
            <a:ext cx="1090856" cy="909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54" t="26592" r="49420" b="60051"/>
          <a:stretch/>
        </p:blipFill>
        <p:spPr>
          <a:xfrm>
            <a:off x="7647831" y="1545748"/>
            <a:ext cx="1043853" cy="909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54" t="22795" r="67948" b="63848"/>
          <a:stretch/>
        </p:blipFill>
        <p:spPr>
          <a:xfrm>
            <a:off x="2506828" y="1307191"/>
            <a:ext cx="749958" cy="9090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54" t="22795" r="67948" b="63848"/>
          <a:stretch/>
        </p:blipFill>
        <p:spPr>
          <a:xfrm>
            <a:off x="3518917" y="1314877"/>
            <a:ext cx="749958" cy="9090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43" t="24840" r="58642" b="61803"/>
          <a:stretch/>
        </p:blipFill>
        <p:spPr>
          <a:xfrm>
            <a:off x="6001571" y="1436692"/>
            <a:ext cx="1090856" cy="9090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54" t="26592" r="49420" b="60051"/>
          <a:stretch/>
        </p:blipFill>
        <p:spPr>
          <a:xfrm>
            <a:off x="9047958" y="1545748"/>
            <a:ext cx="1043853" cy="909040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9340" y="2526260"/>
            <a:ext cx="5978229" cy="116108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Ґаджик завітав до однієї букви. Назви предмети, які він побачив у неї. Чи здогадуєшся, яка це буква?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132" t="4981" r="5235" b="1083"/>
          <a:stretch/>
        </p:blipFill>
        <p:spPr>
          <a:xfrm>
            <a:off x="7300320" y="2504489"/>
            <a:ext cx="4221514" cy="25978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879340" y="3788842"/>
            <a:ext cx="5978229" cy="1207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Запиши </a:t>
            </a:r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предметів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побачив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Ґаджик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Побудуй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звукові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схеми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закінчуються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приголосний</a:t>
            </a:r>
            <a:r>
              <a:rPr lang="ru-RU" sz="2400" b="1" dirty="0" smtClean="0">
                <a:solidFill>
                  <a:schemeClr val="bg1"/>
                </a:solidFill>
              </a:rPr>
              <a:t> звук.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7189" r="34446" b="73939"/>
          <a:stretch/>
        </p:blipFill>
        <p:spPr>
          <a:xfrm>
            <a:off x="1119255" y="5153766"/>
            <a:ext cx="10404000" cy="109795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88" t="22211" r="27426" b="60634"/>
          <a:stretch/>
        </p:blipFill>
        <p:spPr>
          <a:xfrm>
            <a:off x="1800650" y="5118987"/>
            <a:ext cx="2612106" cy="11675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39" t="41488" r="33807" b="45155"/>
          <a:stretch/>
        </p:blipFill>
        <p:spPr>
          <a:xfrm>
            <a:off x="4418808" y="5342681"/>
            <a:ext cx="4871215" cy="9090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83" t="54778" r="54626" b="31865"/>
          <a:stretch/>
        </p:blipFill>
        <p:spPr>
          <a:xfrm>
            <a:off x="9306961" y="5186263"/>
            <a:ext cx="2322407" cy="909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53811" y="5056008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– 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01571" y="5058800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– 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84504" y="507598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–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485" y="1545748"/>
            <a:ext cx="11592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[</a:t>
            </a:r>
            <a:r>
              <a:rPr lang="ru-RU" sz="4000" b="1" dirty="0" err="1" smtClean="0">
                <a:solidFill>
                  <a:srgbClr val="0070C0"/>
                </a:solidFill>
              </a:rPr>
              <a:t>шч</a:t>
            </a:r>
            <a:r>
              <a:rPr lang="ru-RU" sz="4000" b="1" dirty="0" smtClean="0">
                <a:solidFill>
                  <a:srgbClr val="0070C0"/>
                </a:solidFill>
              </a:rPr>
              <a:t>]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" grpId="0"/>
      <p:bldP spid="30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17188" r="36578" b="65939"/>
          <a:stretch/>
        </p:blipFill>
        <p:spPr>
          <a:xfrm>
            <a:off x="1191268" y="1677315"/>
            <a:ext cx="9900000" cy="20880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28794" y="488173"/>
            <a:ext cx="10078940" cy="1068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Напиши два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 про те, де </a:t>
            </a:r>
            <a:r>
              <a:rPr lang="ru-RU" sz="3600" b="1" dirty="0" err="1">
                <a:solidFill>
                  <a:schemeClr val="bg1"/>
                </a:solidFill>
              </a:rPr>
              <a:t>сховалися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від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дощу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ящірка</a:t>
            </a:r>
            <a:r>
              <a:rPr lang="ru-RU" sz="3600" b="1" dirty="0" smtClean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rgbClr val="FFFF00"/>
                </a:solidFill>
              </a:rPr>
              <a:t>щітка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62" t="21723" r="26918" b="62384"/>
          <a:stretch/>
        </p:blipFill>
        <p:spPr>
          <a:xfrm>
            <a:off x="1420062" y="1725107"/>
            <a:ext cx="5540363" cy="1053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87" t="38519" r="45852" b="45588"/>
          <a:stretch/>
        </p:blipFill>
        <p:spPr>
          <a:xfrm>
            <a:off x="7209249" y="1802731"/>
            <a:ext cx="3388897" cy="1053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14" t="35220" r="27705" b="48887"/>
          <a:stretch/>
        </p:blipFill>
        <p:spPr>
          <a:xfrm>
            <a:off x="1420062" y="2536243"/>
            <a:ext cx="2177623" cy="10533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4" t="54415" r="42803" b="29692"/>
          <a:stretch/>
        </p:blipFill>
        <p:spPr>
          <a:xfrm>
            <a:off x="3846509" y="2778460"/>
            <a:ext cx="3757945" cy="10533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81" t="67011" r="50246" b="17096"/>
          <a:stretch/>
        </p:blipFill>
        <p:spPr>
          <a:xfrm>
            <a:off x="7672667" y="2536243"/>
            <a:ext cx="3024871" cy="1087147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132" t="4981" r="5235" b="1083"/>
          <a:stretch/>
        </p:blipFill>
        <p:spPr>
          <a:xfrm>
            <a:off x="3382940" y="3831813"/>
            <a:ext cx="4221514" cy="25978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12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692" y="480886"/>
            <a:ext cx="9464507" cy="11641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Родзинка </a:t>
            </a:r>
            <a:r>
              <a:rPr lang="ru-RU" sz="3200" b="1" dirty="0" err="1">
                <a:solidFill>
                  <a:schemeClr val="bg1"/>
                </a:solidFill>
              </a:rPr>
              <a:t>пропонує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тобі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вивчити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скоромовку</a:t>
            </a:r>
            <a:r>
              <a:rPr lang="ru-RU" sz="3200" b="1" dirty="0">
                <a:solidFill>
                  <a:schemeClr val="bg1"/>
                </a:solidFill>
              </a:rPr>
              <a:t>. 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її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спочатку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повільно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потім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швидко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2667" t="42595" r="40799" b="28834"/>
          <a:stretch/>
        </p:blipFill>
        <p:spPr>
          <a:xfrm>
            <a:off x="3469376" y="4488788"/>
            <a:ext cx="5883965" cy="2032161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3654433" y="1792082"/>
            <a:ext cx="5282738" cy="25786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Дощ </a:t>
            </a:r>
            <a:r>
              <a:rPr lang="ru-RU" sz="2800" dirty="0" err="1"/>
              <a:t>іде</a:t>
            </a:r>
            <a:r>
              <a:rPr lang="ru-RU" sz="2800" dirty="0"/>
              <a:t>, </a:t>
            </a:r>
            <a:r>
              <a:rPr lang="ru-RU" sz="2800" dirty="0" err="1"/>
              <a:t>періщить</a:t>
            </a:r>
            <a:r>
              <a:rPr lang="ru-RU" sz="2800" dirty="0"/>
              <a:t> </a:t>
            </a:r>
            <a:r>
              <a:rPr lang="ru-RU" sz="2800" dirty="0" err="1"/>
              <a:t>злива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щенятко</a:t>
            </a:r>
            <a:r>
              <a:rPr lang="ru-RU" sz="2800" dirty="0"/>
              <a:t> вимокло, як </a:t>
            </a:r>
            <a:r>
              <a:rPr lang="ru-RU" sz="2800" dirty="0" err="1"/>
              <a:t>хлющ</a:t>
            </a:r>
            <a:r>
              <a:rPr lang="ru-RU" sz="2800" dirty="0"/>
              <a:t>.</a:t>
            </a:r>
          </a:p>
          <a:p>
            <a:r>
              <a:rPr lang="ru-RU" sz="2800" dirty="0"/>
              <a:t>А щиглик, щебетун </a:t>
            </a:r>
            <a:r>
              <a:rPr lang="ru-RU" sz="2800" dirty="0" err="1"/>
              <a:t>щасливий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щебече</a:t>
            </a:r>
            <a:r>
              <a:rPr lang="ru-RU" sz="2800" dirty="0"/>
              <a:t>, </a:t>
            </a:r>
            <a:r>
              <a:rPr lang="ru-RU" sz="2800" dirty="0" err="1"/>
              <a:t>пурхнувши</a:t>
            </a:r>
            <a:r>
              <a:rPr lang="ru-RU" sz="2800" dirty="0"/>
              <a:t> на </a:t>
            </a:r>
            <a:r>
              <a:rPr lang="ru-RU" sz="2800" dirty="0" smtClean="0"/>
              <a:t>кущ.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</a:t>
            </a:r>
            <a:r>
              <a:rPr lang="ru-RU" sz="2800" dirty="0" smtClean="0"/>
              <a:t>Наталя </a:t>
            </a:r>
            <a:r>
              <a:rPr lang="ru-RU" sz="2800" dirty="0" err="1"/>
              <a:t>Забіла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9681"/>
          <a:stretch/>
        </p:blipFill>
        <p:spPr>
          <a:xfrm>
            <a:off x="757178" y="1792083"/>
            <a:ext cx="2564493" cy="380461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3527" y="2438399"/>
            <a:ext cx="707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36013" y="2427512"/>
            <a:ext cx="14369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42641" y="2862941"/>
            <a:ext cx="14369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19241" y="2862941"/>
            <a:ext cx="8708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07312" y="3254826"/>
            <a:ext cx="107224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24101" y="3254826"/>
            <a:ext cx="12488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36213" y="3254826"/>
            <a:ext cx="15131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42641" y="3694387"/>
            <a:ext cx="1186544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80498" y="3694387"/>
            <a:ext cx="6096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9165771" y="1824741"/>
            <a:ext cx="2307772" cy="85314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Періщити</a:t>
            </a:r>
            <a:r>
              <a:rPr lang="ru-RU" sz="2000" b="1" dirty="0" smtClean="0">
                <a:solidFill>
                  <a:srgbClr val="0070C0"/>
                </a:solidFill>
              </a:rPr>
              <a:t> – сильно </a:t>
            </a:r>
            <a:r>
              <a:rPr lang="ru-RU" sz="2000" b="1" dirty="0" err="1" smtClean="0">
                <a:solidFill>
                  <a:srgbClr val="0070C0"/>
                </a:solidFill>
              </a:rPr>
              <a:t>бити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сікти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65771" y="2828253"/>
            <a:ext cx="2307772" cy="85314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Як </a:t>
            </a:r>
            <a:r>
              <a:rPr lang="ru-RU" sz="2000" b="1" dirty="0" err="1" smtClean="0">
                <a:solidFill>
                  <a:srgbClr val="FF0000"/>
                </a:solidFill>
              </a:rPr>
              <a:t>хлющ</a:t>
            </a:r>
            <a:r>
              <a:rPr lang="ru-RU" sz="2000" b="1" dirty="0" smtClean="0">
                <a:solidFill>
                  <a:srgbClr val="0070C0"/>
                </a:solidFill>
              </a:rPr>
              <a:t> – стати </a:t>
            </a:r>
            <a:r>
              <a:rPr lang="ru-RU" sz="2000" b="1" dirty="0" err="1" smtClean="0">
                <a:solidFill>
                  <a:srgbClr val="0070C0"/>
                </a:solidFill>
              </a:rPr>
              <a:t>зовсім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мокрим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65771" y="3831765"/>
            <a:ext cx="2307772" cy="85314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Підкресли</a:t>
            </a:r>
            <a:r>
              <a:rPr lang="ru-RU" sz="2000" b="1" dirty="0" smtClean="0">
                <a:solidFill>
                  <a:srgbClr val="0070C0"/>
                </a:solidFill>
              </a:rPr>
              <a:t> слова з буквою «ща»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17189" r="33379" b="58084"/>
          <a:stretch/>
        </p:blipFill>
        <p:spPr>
          <a:xfrm>
            <a:off x="1165853" y="1442262"/>
            <a:ext cx="10584000" cy="306016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30829" y="413657"/>
            <a:ext cx="9093057" cy="10286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Випиши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скоромовки</a:t>
            </a:r>
            <a:r>
              <a:rPr lang="ru-RU" sz="3200" b="1" dirty="0">
                <a:solidFill>
                  <a:schemeClr val="bg1"/>
                </a:solidFill>
              </a:rPr>
              <a:t> слова з буквою </a:t>
            </a:r>
            <a:r>
              <a:rPr lang="ru-RU" sz="3200" b="1" dirty="0" smtClean="0">
                <a:solidFill>
                  <a:schemeClr val="bg1"/>
                </a:solidFill>
              </a:rPr>
              <a:t>щ.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їх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склади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63" t="20180" r="34607" b="64657"/>
          <a:stretch/>
        </p:blipFill>
        <p:spPr>
          <a:xfrm>
            <a:off x="1322525" y="1479697"/>
            <a:ext cx="5545181" cy="11641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36" t="36021" r="38500" b="52617"/>
          <a:stretch/>
        </p:blipFill>
        <p:spPr>
          <a:xfrm>
            <a:off x="6334782" y="1587350"/>
            <a:ext cx="5004000" cy="872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7" t="47626" r="34243" b="37211"/>
          <a:stretch/>
        </p:blipFill>
        <p:spPr>
          <a:xfrm>
            <a:off x="2705292" y="2345650"/>
            <a:ext cx="5545181" cy="1164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4" t="62674" r="50687" b="25689"/>
          <a:stretch/>
        </p:blipFill>
        <p:spPr>
          <a:xfrm>
            <a:off x="8327842" y="2425326"/>
            <a:ext cx="3130095" cy="844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10" t="62663" r="34321" b="23618"/>
          <a:stretch/>
        </p:blipFill>
        <p:spPr>
          <a:xfrm>
            <a:off x="2650862" y="3352235"/>
            <a:ext cx="2315817" cy="10531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09" t="77143" r="63014" b="7694"/>
          <a:stretch/>
        </p:blipFill>
        <p:spPr>
          <a:xfrm>
            <a:off x="4999651" y="3375750"/>
            <a:ext cx="1648311" cy="11641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1220" t="45326" r="47270" b="30191"/>
          <a:stretch/>
        </p:blipFill>
        <p:spPr>
          <a:xfrm>
            <a:off x="6647962" y="4517812"/>
            <a:ext cx="2425864" cy="10602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2705292" y="4612399"/>
            <a:ext cx="3696883" cy="599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Розгадай ребус Родзинки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r="9681"/>
          <a:stretch/>
        </p:blipFill>
        <p:spPr>
          <a:xfrm>
            <a:off x="280897" y="2345650"/>
            <a:ext cx="2113960" cy="313621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t="17189" r="28996" b="73939"/>
          <a:stretch/>
        </p:blipFill>
        <p:spPr>
          <a:xfrm>
            <a:off x="2851358" y="5252751"/>
            <a:ext cx="3550817" cy="109795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9116669" y="4924101"/>
            <a:ext cx="1903897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щука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9" t="25844" r="61813" b="61614"/>
          <a:stretch/>
        </p:blipFill>
        <p:spPr>
          <a:xfrm>
            <a:off x="3544981" y="5470123"/>
            <a:ext cx="1721587" cy="943132"/>
          </a:xfrm>
          <a:prstGeom prst="rect">
            <a:avLst/>
          </a:prstGeom>
        </p:spPr>
      </p:pic>
      <p:sp>
        <p:nvSpPr>
          <p:cNvPr id="25" name="Дуга 24"/>
          <p:cNvSpPr/>
          <p:nvPr/>
        </p:nvSpPr>
        <p:spPr>
          <a:xfrm rot="10048610">
            <a:off x="1425813" y="1620572"/>
            <a:ext cx="2814956" cy="55264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0397805">
            <a:off x="3138059" y="1923972"/>
            <a:ext cx="1341422" cy="23690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048610">
            <a:off x="4387000" y="1466249"/>
            <a:ext cx="3411473" cy="64883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048610">
            <a:off x="3735063" y="1923661"/>
            <a:ext cx="1341422" cy="23690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307768">
            <a:off x="6290806" y="1827761"/>
            <a:ext cx="1794716" cy="33552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0048610">
            <a:off x="7861712" y="1591808"/>
            <a:ext cx="2424470" cy="57477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0182514">
            <a:off x="7199307" y="1840455"/>
            <a:ext cx="1369593" cy="34642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0048610">
            <a:off x="9320435" y="1422427"/>
            <a:ext cx="3321083" cy="73647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0048610">
            <a:off x="3704143" y="2526746"/>
            <a:ext cx="2718615" cy="62198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0182514">
            <a:off x="2675958" y="2785848"/>
            <a:ext cx="2064304" cy="37390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0307768">
            <a:off x="5345377" y="2854735"/>
            <a:ext cx="1626448" cy="30575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048610">
            <a:off x="6676756" y="2585215"/>
            <a:ext cx="2574544" cy="54808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0182514">
            <a:off x="6172950" y="2911760"/>
            <a:ext cx="1221251" cy="27062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0307768">
            <a:off x="8361495" y="2795754"/>
            <a:ext cx="2449725" cy="35318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0048610">
            <a:off x="10174753" y="2628006"/>
            <a:ext cx="1984364" cy="52103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0182514">
            <a:off x="9527753" y="2886989"/>
            <a:ext cx="1285269" cy="23734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0307768">
            <a:off x="2662653" y="3781265"/>
            <a:ext cx="1794716" cy="33552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9490624">
            <a:off x="4117133" y="3689385"/>
            <a:ext cx="1114385" cy="40340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0182514">
            <a:off x="3522027" y="3807871"/>
            <a:ext cx="1220686" cy="27051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10048610">
            <a:off x="5000153" y="3545312"/>
            <a:ext cx="2424470" cy="57477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  <p:bldP spid="20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45432</TotalTime>
  <Words>510</Words>
  <Application>Microsoft Office PowerPoint</Application>
  <PresentationFormat>Произвольный</PresentationFormat>
  <Paragraphs>90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3037</cp:revision>
  <dcterms:created xsi:type="dcterms:W3CDTF">2018-01-05T16:38:53Z</dcterms:created>
  <dcterms:modified xsi:type="dcterms:W3CDTF">2024-03-30T11:20:51Z</dcterms:modified>
</cp:coreProperties>
</file>