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8" r:id="rId2"/>
    <p:sldId id="327" r:id="rId3"/>
    <p:sldId id="321" r:id="rId4"/>
    <p:sldId id="324" r:id="rId5"/>
    <p:sldId id="288" r:id="rId6"/>
    <p:sldId id="296" r:id="rId7"/>
    <p:sldId id="322" r:id="rId8"/>
    <p:sldId id="323" r:id="rId9"/>
    <p:sldId id="299" r:id="rId10"/>
    <p:sldId id="302" r:id="rId11"/>
    <p:sldId id="292" r:id="rId12"/>
    <p:sldId id="304" r:id="rId13"/>
    <p:sldId id="319" r:id="rId14"/>
    <p:sldId id="305" r:id="rId15"/>
    <p:sldId id="312" r:id="rId16"/>
    <p:sldId id="313" r:id="rId17"/>
    <p:sldId id="311" r:id="rId18"/>
    <p:sldId id="317" r:id="rId19"/>
    <p:sldId id="320" r:id="rId20"/>
    <p:sldId id="328" r:id="rId21"/>
    <p:sldId id="316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1D58"/>
    <a:srgbClr val="EC7CA4"/>
    <a:srgbClr val="FFB441"/>
    <a:srgbClr val="2F3242"/>
    <a:srgbClr val="722651"/>
    <a:srgbClr val="DED231"/>
    <a:srgbClr val="295FFF"/>
    <a:srgbClr val="27C268"/>
    <a:srgbClr val="FF3131"/>
    <a:srgbClr val="1694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22" autoAdjust="0"/>
    <p:restoredTop sz="94660"/>
  </p:normalViewPr>
  <p:slideViewPr>
    <p:cSldViewPr snapToGrid="0">
      <p:cViewPr varScale="1">
        <p:scale>
          <a:sx n="88" d="100"/>
          <a:sy n="88" d="100"/>
        </p:scale>
        <p:origin x="-51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12.05.2024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12.05.2024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12.05.2024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12.05.2024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12.05.2024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12.05.2024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12.05.2024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82486" y="4283851"/>
            <a:ext cx="9426577" cy="17366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</a:rPr>
              <a:t>Урок-</a:t>
            </a:r>
            <a:r>
              <a:rPr lang="ru-RU" sz="4800" b="1" dirty="0" err="1" smtClean="0">
                <a:solidFill>
                  <a:schemeClr val="bg1"/>
                </a:solidFill>
              </a:rPr>
              <a:t>екскурсія</a:t>
            </a:r>
            <a:r>
              <a:rPr lang="ru-RU" sz="4800" b="1" dirty="0">
                <a:solidFill>
                  <a:schemeClr val="bg1"/>
                </a:solidFill>
              </a:rPr>
              <a:t>. </a:t>
            </a:r>
            <a:r>
              <a:rPr lang="ru-RU" sz="4800" b="1" dirty="0" smtClean="0">
                <a:solidFill>
                  <a:schemeClr val="bg1"/>
                </a:solidFill>
              </a:rPr>
              <a:t>Як </a:t>
            </a:r>
            <a:r>
              <a:rPr lang="ru-RU" sz="4800" b="1" dirty="0">
                <a:solidFill>
                  <a:schemeClr val="bg1"/>
                </a:solidFill>
              </a:rPr>
              <a:t>спостерігати </a:t>
            </a:r>
            <a:endParaRPr lang="ru-RU" sz="4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4800" b="1" dirty="0" smtClean="0">
                <a:solidFill>
                  <a:schemeClr val="bg1"/>
                </a:solidFill>
              </a:rPr>
              <a:t>за </a:t>
            </a:r>
            <a:r>
              <a:rPr lang="ru-RU" sz="4800" b="1" dirty="0">
                <a:solidFill>
                  <a:schemeClr val="bg1"/>
                </a:solidFill>
              </a:rPr>
              <a:t>природою навесні?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25343" y="945318"/>
            <a:ext cx="3700692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Я досліджую </a:t>
            </a:r>
            <a:r>
              <a:rPr lang="ru-RU" sz="2800" b="1" dirty="0" smtClean="0">
                <a:solidFill>
                  <a:schemeClr val="bg1"/>
                </a:solidFill>
              </a:rPr>
              <a:t>світ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1 </a:t>
            </a:r>
            <a:r>
              <a:rPr lang="uk-UA" sz="2800" b="1" dirty="0" smtClean="0">
                <a:solidFill>
                  <a:schemeClr val="bg1"/>
                </a:solidFill>
              </a:rPr>
              <a:t>клас</a:t>
            </a:r>
          </a:p>
          <a:p>
            <a:pPr algn="ctr"/>
            <a:r>
              <a:rPr lang="ru-RU" sz="2800" b="1" cap="all" dirty="0" smtClean="0"/>
              <a:t>людина </a:t>
            </a:r>
            <a:r>
              <a:rPr lang="en-US" sz="2800" b="1" cap="all" dirty="0" smtClean="0"/>
              <a:t> </a:t>
            </a:r>
            <a:r>
              <a:rPr lang="uk-UA" sz="2800" b="1" cap="all" dirty="0" smtClean="0"/>
              <a:t>і ПРИРОДА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97</a:t>
            </a:r>
            <a:endParaRPr lang="en-US" sz="2800" b="1" dirty="0" smtClean="0">
              <a:solidFill>
                <a:schemeClr val="bg1"/>
              </a:solidFill>
            </a:endParaRPr>
          </a:p>
        </p:txBody>
      </p:sp>
      <p:pic>
        <p:nvPicPr>
          <p:cNvPr id="5" name="Picture 2" descr="картинки для детей весна пришла | Disegni, Illustrazioni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314" y="684063"/>
            <a:ext cx="2427516" cy="3421738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4099" y="494529"/>
            <a:ext cx="9831615" cy="8303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Спостерігаємо </a:t>
            </a:r>
            <a:r>
              <a:rPr lang="uk-UA" sz="4000" b="1" dirty="0" smtClean="0"/>
              <a:t>за </a:t>
            </a:r>
            <a:r>
              <a:rPr lang="uk-UA" sz="4000" b="1" dirty="0"/>
              <a:t>неживою </a:t>
            </a:r>
            <a:r>
              <a:rPr lang="uk-UA" sz="4000" b="1" dirty="0" smtClean="0"/>
              <a:t>природою</a:t>
            </a:r>
            <a:endParaRPr lang="ru-RU" sz="40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54098" y="4900472"/>
            <a:ext cx="5520871" cy="13138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На початку </a:t>
            </a:r>
            <a:r>
              <a:rPr lang="ru-RU" sz="2400" b="1" dirty="0" err="1"/>
              <a:t>весни</a:t>
            </a:r>
            <a:r>
              <a:rPr lang="ru-RU" sz="2400" b="1" dirty="0"/>
              <a:t> </a:t>
            </a:r>
            <a:r>
              <a:rPr lang="ru-RU" sz="2400" b="1" dirty="0" err="1"/>
              <a:t>тривалість</a:t>
            </a:r>
            <a:r>
              <a:rPr lang="ru-RU" sz="2400" b="1" dirty="0"/>
              <a:t> дня і </a:t>
            </a:r>
            <a:r>
              <a:rPr lang="ru-RU" sz="2400" b="1" dirty="0" err="1"/>
              <a:t>ночі</a:t>
            </a:r>
            <a:r>
              <a:rPr lang="ru-RU" sz="2400" b="1" dirty="0"/>
              <a:t> </a:t>
            </a:r>
            <a:r>
              <a:rPr lang="ru-RU" sz="2400" b="1" dirty="0" err="1"/>
              <a:t>однакова</a:t>
            </a:r>
            <a:r>
              <a:rPr lang="ru-RU" sz="2400" b="1" dirty="0"/>
              <a:t> — </a:t>
            </a:r>
            <a:r>
              <a:rPr lang="ru-RU" sz="2400" b="1" dirty="0" smtClean="0"/>
              <a:t>по </a:t>
            </a:r>
            <a:r>
              <a:rPr lang="ru-RU" sz="2400" b="1" dirty="0" smtClean="0"/>
              <a:t>12 </a:t>
            </a:r>
            <a:r>
              <a:rPr lang="ru-RU" sz="2400" b="1" dirty="0"/>
              <a:t>годин</a:t>
            </a:r>
            <a:r>
              <a:rPr lang="ru-RU" sz="2400" b="1" dirty="0" smtClean="0"/>
              <a:t>.</a:t>
            </a:r>
            <a:r>
              <a:rPr lang="ru-RU" sz="2400" dirty="0"/>
              <a:t> </a:t>
            </a:r>
            <a:r>
              <a:rPr lang="ru-RU" sz="2400" b="1" dirty="0" err="1"/>
              <a:t>Потім</a:t>
            </a:r>
            <a:r>
              <a:rPr lang="ru-RU" sz="2400" b="1" dirty="0"/>
              <a:t> </a:t>
            </a:r>
            <a:r>
              <a:rPr lang="ru-RU" sz="2400" b="1" dirty="0" err="1"/>
              <a:t>дні</a:t>
            </a:r>
            <a:r>
              <a:rPr lang="ru-RU" sz="2400" b="1" dirty="0"/>
              <a:t> </a:t>
            </a:r>
            <a:r>
              <a:rPr lang="ru-RU" sz="2400" b="1" dirty="0" err="1"/>
              <a:t>стають</a:t>
            </a:r>
            <a:r>
              <a:rPr lang="ru-RU" sz="2400" b="1" dirty="0"/>
              <a:t> </a:t>
            </a:r>
            <a:r>
              <a:rPr lang="ru-RU" sz="2400" b="1" dirty="0" err="1"/>
              <a:t>довшими</a:t>
            </a:r>
            <a:r>
              <a:rPr lang="ru-RU" sz="2400" b="1" dirty="0"/>
              <a:t>, а </a:t>
            </a:r>
            <a:r>
              <a:rPr lang="ru-RU" sz="2400" b="1" dirty="0" err="1"/>
              <a:t>ночі</a:t>
            </a:r>
            <a:r>
              <a:rPr lang="ru-RU" sz="2400" b="1" dirty="0"/>
              <a:t> </a:t>
            </a:r>
            <a:r>
              <a:rPr lang="ru-RU" sz="2400" b="1" dirty="0" err="1"/>
              <a:t>коротшими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722958" y="3752983"/>
            <a:ext cx="4511097" cy="123267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Тане </a:t>
            </a:r>
            <a:r>
              <a:rPr lang="ru-RU" sz="2400" b="1" dirty="0" err="1"/>
              <a:t>сніг</a:t>
            </a:r>
            <a:r>
              <a:rPr lang="ru-RU" sz="2400" b="1" dirty="0"/>
              <a:t>, </a:t>
            </a:r>
            <a:r>
              <a:rPr lang="ru-RU" sz="2400" b="1" dirty="0" err="1"/>
              <a:t>скресає</a:t>
            </a:r>
            <a:r>
              <a:rPr lang="ru-RU" sz="2400" b="1" dirty="0"/>
              <a:t> </a:t>
            </a:r>
            <a:r>
              <a:rPr lang="ru-RU" sz="2400" b="1" dirty="0" err="1"/>
              <a:t>крига</a:t>
            </a:r>
            <a:r>
              <a:rPr lang="ru-RU" sz="2400" b="1" dirty="0"/>
              <a:t> на ставках, озерах і </a:t>
            </a:r>
            <a:r>
              <a:rPr lang="ru-RU" sz="2400" b="1" dirty="0" err="1" smtClean="0"/>
              <a:t>річках</a:t>
            </a:r>
            <a:r>
              <a:rPr lang="ru-RU" sz="2400" b="1" dirty="0" smtClean="0"/>
              <a:t>. </a:t>
            </a:r>
            <a:r>
              <a:rPr lang="ru-RU" sz="2400" b="1" dirty="0" err="1" smtClean="0"/>
              <a:t>Прогрівається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повітря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ґрунт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54099" y="3751083"/>
            <a:ext cx="5520872" cy="100461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/>
              <a:t>Сонце</a:t>
            </a:r>
            <a:r>
              <a:rPr lang="ru-RU" sz="2400" b="1" dirty="0" smtClean="0"/>
              <a:t> навесні </a:t>
            </a:r>
            <a:r>
              <a:rPr lang="ru-RU" sz="2400" b="1" dirty="0" err="1" smtClean="0"/>
              <a:t>піднімається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вище</a:t>
            </a:r>
            <a:r>
              <a:rPr lang="ru-RU" sz="2400" b="1" dirty="0" smtClean="0"/>
              <a:t> над </a:t>
            </a:r>
            <a:r>
              <a:rPr lang="ru-RU" sz="2400" b="1" dirty="0" smtClean="0"/>
              <a:t>Землею. </a:t>
            </a:r>
            <a:r>
              <a:rPr lang="ru-RU" sz="2400" b="1" dirty="0" err="1" smtClean="0"/>
              <a:t>Стає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більше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сонячних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днів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722958" y="5143411"/>
            <a:ext cx="4630842" cy="734876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Опади </a:t>
            </a:r>
            <a:r>
              <a:rPr lang="ru-RU" sz="2400" b="1" dirty="0" err="1" smtClean="0"/>
              <a:t>бувають</a:t>
            </a:r>
            <a:r>
              <a:rPr lang="ru-RU" sz="2400" b="1" dirty="0" smtClean="0"/>
              <a:t> </a:t>
            </a:r>
            <a:r>
              <a:rPr lang="ru-RU" sz="2400" b="1" dirty="0" smtClean="0"/>
              <a:t>у </a:t>
            </a:r>
            <a:r>
              <a:rPr lang="ru-RU" sz="2400" b="1" dirty="0" err="1" smtClean="0"/>
              <a:t>вигляді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дощу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pic>
        <p:nvPicPr>
          <p:cNvPr id="3074" name="Picture 2" descr="Сонце. Свiтло i тепл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625" y="1401126"/>
            <a:ext cx="9071505" cy="210421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861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81745" y="494529"/>
            <a:ext cx="10416640" cy="8335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Які зміни відбуваються в </a:t>
            </a:r>
            <a:r>
              <a:rPr lang="uk-UA" sz="3600" b="1" dirty="0" smtClean="0">
                <a:solidFill>
                  <a:schemeClr val="bg1"/>
                </a:solidFill>
              </a:rPr>
              <a:t>житті рослин навесні</a:t>
            </a:r>
            <a:r>
              <a:rPr lang="uk-UA" sz="3600" b="1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0" r="651" b="14706"/>
          <a:stretch/>
        </p:blipFill>
        <p:spPr>
          <a:xfrm>
            <a:off x="6520542" y="1405558"/>
            <a:ext cx="4777842" cy="299355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881743" y="3078353"/>
            <a:ext cx="5508171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Почали </a:t>
            </a:r>
            <a:r>
              <a:rPr lang="ru-RU" sz="2400" b="1" dirty="0" err="1"/>
              <a:t>бубнявіти</a:t>
            </a:r>
            <a:r>
              <a:rPr lang="ru-RU" sz="2400" b="1" dirty="0"/>
              <a:t> </a:t>
            </a:r>
            <a:r>
              <a:rPr lang="ru-RU" sz="2400" b="1" dirty="0" err="1"/>
              <a:t>бруньки</a:t>
            </a:r>
            <a:r>
              <a:rPr lang="ru-RU" sz="2400" b="1" dirty="0" smtClean="0"/>
              <a:t>.</a:t>
            </a:r>
          </a:p>
          <a:p>
            <a:pPr algn="ctr"/>
            <a:r>
              <a:rPr lang="ru-RU" sz="2400" b="1" dirty="0" err="1"/>
              <a:t>Першою</a:t>
            </a:r>
            <a:r>
              <a:rPr lang="ru-RU" sz="2400" b="1" dirty="0"/>
              <a:t> </a:t>
            </a:r>
            <a:r>
              <a:rPr lang="ru-RU" sz="2400" b="1" dirty="0" err="1"/>
              <a:t>серед</a:t>
            </a:r>
            <a:r>
              <a:rPr lang="ru-RU" sz="2400" b="1" dirty="0"/>
              <a:t> </a:t>
            </a:r>
            <a:r>
              <a:rPr lang="ru-RU" sz="2400" b="1" dirty="0" smtClean="0"/>
              <a:t>дерев </a:t>
            </a:r>
            <a:r>
              <a:rPr lang="ru-RU" sz="2400" b="1" dirty="0" err="1"/>
              <a:t>зацвітає</a:t>
            </a:r>
            <a:r>
              <a:rPr lang="ru-RU" sz="2400" b="1" dirty="0"/>
              <a:t> </a:t>
            </a:r>
            <a:r>
              <a:rPr lang="ru-RU" sz="2400" b="1" dirty="0" err="1"/>
              <a:t>вільха</a:t>
            </a:r>
            <a:r>
              <a:rPr lang="ru-RU" sz="2400" b="1" dirty="0"/>
              <a:t>, </a:t>
            </a:r>
            <a:r>
              <a:rPr lang="ru-RU" sz="2400" b="1" dirty="0" err="1"/>
              <a:t>потім</a:t>
            </a:r>
            <a:r>
              <a:rPr lang="ru-RU" sz="2400" b="1" dirty="0"/>
              <a:t> </a:t>
            </a:r>
            <a:r>
              <a:rPr lang="ru-RU" sz="2400" b="1" dirty="0" err="1"/>
              <a:t>ліщина</a:t>
            </a:r>
            <a:r>
              <a:rPr lang="ru-RU" sz="2400" b="1" dirty="0"/>
              <a:t> та береза. 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81744" y="1405558"/>
            <a:ext cx="5508171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/>
              <a:t>Починається</a:t>
            </a:r>
            <a:r>
              <a:rPr lang="ru-RU" sz="2400" b="1" dirty="0" smtClean="0"/>
              <a:t> </a:t>
            </a:r>
            <a:r>
              <a:rPr lang="ru-RU" sz="2400" b="1" dirty="0" err="1"/>
              <a:t>весняний</a:t>
            </a:r>
            <a:r>
              <a:rPr lang="ru-RU" sz="2400" b="1" dirty="0"/>
              <a:t> </a:t>
            </a:r>
            <a:r>
              <a:rPr lang="ru-RU" sz="2400" b="1" dirty="0" err="1"/>
              <a:t>рух</a:t>
            </a:r>
            <a:r>
              <a:rPr lang="ru-RU" sz="2400" b="1" dirty="0"/>
              <a:t> </a:t>
            </a:r>
            <a:r>
              <a:rPr lang="ru-RU" sz="2400" b="1" dirty="0" err="1"/>
              <a:t>соків</a:t>
            </a:r>
            <a:r>
              <a:rPr lang="ru-RU" sz="2400" b="1" dirty="0"/>
              <a:t> у дерев та </a:t>
            </a:r>
            <a:r>
              <a:rPr lang="ru-RU" sz="2400" b="1" dirty="0" err="1"/>
              <a:t>кущів</a:t>
            </a:r>
            <a:r>
              <a:rPr lang="ru-RU" sz="2400" b="1" dirty="0"/>
              <a:t>. </a:t>
            </a:r>
            <a:r>
              <a:rPr lang="ru-RU" sz="2400" b="1" dirty="0" err="1"/>
              <a:t>Сокорух</a:t>
            </a:r>
            <a:r>
              <a:rPr lang="ru-RU" sz="2400" b="1" dirty="0"/>
              <a:t> </a:t>
            </a:r>
            <a:r>
              <a:rPr lang="ru-RU" sz="2400" b="1" dirty="0" err="1"/>
              <a:t>настає</a:t>
            </a:r>
            <a:r>
              <a:rPr lang="ru-RU" sz="2400" b="1" dirty="0"/>
              <a:t> </a:t>
            </a:r>
            <a:r>
              <a:rPr lang="ru-RU" sz="2400" b="1" dirty="0" err="1"/>
              <a:t>тоді</a:t>
            </a:r>
            <a:r>
              <a:rPr lang="ru-RU" sz="2400" b="1" dirty="0"/>
              <a:t>, коли </a:t>
            </a:r>
            <a:r>
              <a:rPr lang="ru-RU" sz="2400" b="1" dirty="0" err="1"/>
              <a:t>відтане</a:t>
            </a:r>
            <a:r>
              <a:rPr lang="ru-RU" sz="2400" b="1" dirty="0"/>
              <a:t> </a:t>
            </a:r>
            <a:r>
              <a:rPr lang="ru-RU" sz="2400" b="1" dirty="0" err="1"/>
              <a:t>ґрунт</a:t>
            </a:r>
            <a:r>
              <a:rPr lang="ru-RU" sz="2400" b="1" dirty="0"/>
              <a:t> і вода з </a:t>
            </a:r>
            <a:r>
              <a:rPr lang="ru-RU" sz="2400" b="1" dirty="0" err="1"/>
              <a:t>коренів</a:t>
            </a:r>
            <a:r>
              <a:rPr lang="ru-RU" sz="2400" b="1" dirty="0"/>
              <a:t> </a:t>
            </a:r>
            <a:r>
              <a:rPr lang="ru-RU" sz="2400" b="1" dirty="0" err="1"/>
              <a:t>починає</a:t>
            </a:r>
            <a:r>
              <a:rPr lang="ru-RU" sz="2400" b="1" dirty="0"/>
              <a:t> </a:t>
            </a:r>
            <a:r>
              <a:rPr lang="ru-RU" sz="2400" b="1" dirty="0" err="1"/>
              <a:t>надходити</a:t>
            </a:r>
            <a:r>
              <a:rPr lang="ru-RU" sz="2400" b="1" dirty="0"/>
              <a:t> в </a:t>
            </a:r>
            <a:r>
              <a:rPr lang="ru-RU" sz="2400" b="1" dirty="0" err="1"/>
              <a:t>усі</a:t>
            </a:r>
            <a:r>
              <a:rPr lang="ru-RU" sz="2400" b="1" dirty="0"/>
              <a:t> </a:t>
            </a:r>
            <a:r>
              <a:rPr lang="ru-RU" sz="2400" b="1" dirty="0" err="1"/>
              <a:t>органи</a:t>
            </a:r>
            <a:r>
              <a:rPr lang="ru-RU" sz="2400" b="1" dirty="0"/>
              <a:t> </a:t>
            </a:r>
            <a:r>
              <a:rPr lang="ru-RU" sz="2400" b="1" dirty="0" err="1"/>
              <a:t>рослин</a:t>
            </a:r>
            <a:r>
              <a:rPr lang="ru-RU" sz="2400" b="1" dirty="0"/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81742" y="4353138"/>
            <a:ext cx="5508171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/>
              <a:t>З’являються</a:t>
            </a:r>
            <a:r>
              <a:rPr lang="ru-RU" sz="2400" b="1" dirty="0"/>
              <a:t> </a:t>
            </a:r>
            <a:r>
              <a:rPr lang="ru-RU" sz="2400" b="1" dirty="0" err="1"/>
              <a:t>перші</a:t>
            </a:r>
            <a:r>
              <a:rPr lang="ru-RU" sz="2400" b="1" dirty="0"/>
              <a:t> </a:t>
            </a:r>
            <a:r>
              <a:rPr lang="ru-RU" sz="2400" b="1" dirty="0" err="1"/>
              <a:t>весняні</a:t>
            </a:r>
            <a:r>
              <a:rPr lang="ru-RU" sz="2400" b="1" dirty="0"/>
              <a:t> </a:t>
            </a:r>
            <a:r>
              <a:rPr lang="ru-RU" sz="2400" b="1" dirty="0" err="1" smtClean="0"/>
              <a:t>квіти</a:t>
            </a:r>
            <a:r>
              <a:rPr lang="ru-RU" sz="2400" b="1" dirty="0" smtClean="0"/>
              <a:t>. </a:t>
            </a:r>
            <a:endParaRPr lang="ru-RU" sz="24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81743" y="4877258"/>
            <a:ext cx="5508169" cy="46166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/>
              <a:t> </a:t>
            </a:r>
            <a:r>
              <a:rPr lang="ru-RU" sz="2400" b="1" dirty="0" err="1" smtClean="0"/>
              <a:t>Розпускається</a:t>
            </a:r>
            <a:r>
              <a:rPr lang="ru-RU" sz="2400" b="1" dirty="0" smtClean="0"/>
              <a:t> </a:t>
            </a:r>
            <a:r>
              <a:rPr lang="ru-RU" sz="2400" b="1" dirty="0" err="1"/>
              <a:t>листя</a:t>
            </a:r>
            <a:r>
              <a:rPr lang="ru-RU" sz="2400" b="1" dirty="0"/>
              <a:t> на деревах і кущах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81742" y="5556347"/>
            <a:ext cx="4865915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Які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перші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весняні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квіти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ти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знаєш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? 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921827" y="5556346"/>
            <a:ext cx="5192487" cy="461665"/>
          </a:xfrm>
          <a:prstGeom prst="rect">
            <a:avLst/>
          </a:prstGeom>
          <a:solidFill>
            <a:srgbClr val="C31D58"/>
          </a:solidFill>
          <a:ln w="28575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Підсніжники</a:t>
            </a:r>
            <a:r>
              <a:rPr lang="ru-RU" sz="2400" b="1" dirty="0" smtClean="0">
                <a:solidFill>
                  <a:schemeClr val="bg1"/>
                </a:solidFill>
              </a:rPr>
              <a:t>, </a:t>
            </a:r>
            <a:r>
              <a:rPr lang="ru-RU" sz="2400" b="1" dirty="0" err="1" smtClean="0">
                <a:solidFill>
                  <a:schemeClr val="bg1"/>
                </a:solidFill>
              </a:rPr>
              <a:t>проліски</a:t>
            </a:r>
            <a:r>
              <a:rPr lang="ru-RU" sz="2400" b="1" dirty="0" smtClean="0">
                <a:solidFill>
                  <a:schemeClr val="bg1"/>
                </a:solidFill>
              </a:rPr>
              <a:t>, </a:t>
            </a:r>
            <a:r>
              <a:rPr lang="ru-RU" sz="2400" b="1" dirty="0" err="1" smtClean="0">
                <a:solidFill>
                  <a:schemeClr val="bg1"/>
                </a:solidFill>
              </a:rPr>
              <a:t>крокуси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тощо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883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90599" y="385672"/>
            <a:ext cx="10199915" cy="7246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Які зміни відбуваються в житті тварин навесні?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90600" y="2525477"/>
            <a:ext cx="5412882" cy="1016042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/>
              <a:t>Виходять</a:t>
            </a:r>
            <a:r>
              <a:rPr lang="ru-RU" sz="2800" b="1" dirty="0"/>
              <a:t> </a:t>
            </a:r>
            <a:r>
              <a:rPr lang="ru-RU" sz="2800" b="1" dirty="0" err="1"/>
              <a:t>зі</a:t>
            </a:r>
            <a:r>
              <a:rPr lang="ru-RU" sz="2800" b="1" dirty="0"/>
              <a:t> </a:t>
            </a:r>
            <a:r>
              <a:rPr lang="ru-RU" sz="2800" b="1" dirty="0" err="1"/>
              <a:t>своїх</a:t>
            </a:r>
            <a:r>
              <a:rPr lang="ru-RU" sz="2800" b="1" dirty="0"/>
              <a:t> </a:t>
            </a:r>
            <a:r>
              <a:rPr lang="ru-RU" sz="2800" b="1" dirty="0" err="1"/>
              <a:t>зимових</a:t>
            </a:r>
            <a:r>
              <a:rPr lang="ru-RU" sz="2800" b="1" dirty="0"/>
              <a:t> </a:t>
            </a:r>
            <a:r>
              <a:rPr lang="ru-RU" sz="2800" b="1" dirty="0" err="1"/>
              <a:t>схованок</a:t>
            </a:r>
            <a:r>
              <a:rPr lang="ru-RU" sz="2800" b="1" dirty="0"/>
              <a:t> </a:t>
            </a:r>
            <a:r>
              <a:rPr lang="ru-RU" sz="2800" b="1" dirty="0" err="1"/>
              <a:t>звірі</a:t>
            </a:r>
            <a:endParaRPr lang="ru-RU" sz="28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90600" y="1865536"/>
            <a:ext cx="5412882" cy="6163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Прилітають </a:t>
            </a:r>
            <a:r>
              <a:rPr lang="uk-UA" sz="2800" b="1" dirty="0"/>
              <a:t>птахи з теплих країв.</a:t>
            </a:r>
            <a:endParaRPr lang="ru-RU" sz="28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90600" y="1157321"/>
            <a:ext cx="5412882" cy="65155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Прокидаються </a:t>
            </a:r>
            <a:r>
              <a:rPr lang="uk-UA" sz="2800" b="1" dirty="0"/>
              <a:t>комахи.</a:t>
            </a:r>
            <a:endParaRPr lang="ru-RU" sz="28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90600" y="3585668"/>
            <a:ext cx="5412881" cy="93451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У тварин і птахів з’являється потомство.</a:t>
            </a:r>
            <a:endParaRPr lang="ru-RU" sz="28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9" b="11549"/>
          <a:stretch/>
        </p:blipFill>
        <p:spPr>
          <a:xfrm>
            <a:off x="7734619" y="1157321"/>
            <a:ext cx="3379694" cy="238419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012372" y="4539179"/>
            <a:ext cx="1460051" cy="74277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Поясни вислів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547253" y="4561151"/>
            <a:ext cx="5412883" cy="7208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Птахи на крилах весну </a:t>
            </a:r>
            <a:r>
              <a:rPr lang="uk-UA" sz="2800" b="1" dirty="0" smtClean="0"/>
              <a:t>принесли</a:t>
            </a:r>
            <a:endParaRPr lang="ru-RU" sz="2800" b="1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060" y="3778070"/>
            <a:ext cx="2973253" cy="198216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990599" y="5355863"/>
            <a:ext cx="5562600" cy="48577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Які птахи прилітають першими навесні?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12372" y="5841638"/>
            <a:ext cx="5540827" cy="485775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Граки, шпаки, жайворонки, лебеді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060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3" grpId="0" animBg="1"/>
      <p:bldP spid="14" grpId="0" animBg="1"/>
      <p:bldP spid="12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25198" y="396558"/>
            <a:ext cx="9769373" cy="80889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Які роботи виконують люди навесні?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9" r="4417" b="3662"/>
          <a:stretch/>
        </p:blipFill>
        <p:spPr>
          <a:xfrm>
            <a:off x="8988464" y="1302038"/>
            <a:ext cx="2022927" cy="245353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4194006" y="1278441"/>
            <a:ext cx="4484914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err="1" smtClean="0"/>
              <a:t>Розпочинають</a:t>
            </a:r>
            <a:r>
              <a:rPr lang="ru-RU" sz="2000" b="1" dirty="0"/>
              <a:t> </a:t>
            </a:r>
            <a:r>
              <a:rPr lang="ru-RU" sz="2000" b="1" dirty="0" err="1" smtClean="0"/>
              <a:t>польові</a:t>
            </a:r>
            <a:r>
              <a:rPr lang="ru-RU" sz="2000" b="1" dirty="0"/>
              <a:t> </a:t>
            </a:r>
            <a:r>
              <a:rPr lang="ru-RU" sz="2000" b="1" dirty="0" err="1"/>
              <a:t>роботи</a:t>
            </a:r>
            <a:r>
              <a:rPr lang="ru-RU" sz="2000" b="1" dirty="0"/>
              <a:t> як </a:t>
            </a:r>
            <a:r>
              <a:rPr lang="ru-RU" sz="2000" b="1" dirty="0" err="1"/>
              <a:t>тільки</a:t>
            </a:r>
            <a:r>
              <a:rPr lang="ru-RU" sz="2000" b="1" dirty="0"/>
              <a:t> </a:t>
            </a:r>
            <a:r>
              <a:rPr lang="ru-RU" sz="2000" b="1" dirty="0" err="1"/>
              <a:t>зійде</a:t>
            </a:r>
            <a:r>
              <a:rPr lang="ru-RU" sz="2000" b="1" dirty="0"/>
              <a:t> </a:t>
            </a:r>
            <a:r>
              <a:rPr lang="ru-RU" sz="2000" b="1" dirty="0" err="1"/>
              <a:t>сніг</a:t>
            </a:r>
            <a:r>
              <a:rPr lang="ru-RU" sz="2000" b="1" dirty="0"/>
              <a:t> та </a:t>
            </a:r>
            <a:r>
              <a:rPr lang="ru-RU" sz="2000" b="1" dirty="0" err="1"/>
              <a:t>підсохне</a:t>
            </a:r>
            <a:r>
              <a:rPr lang="ru-RU" sz="2000" b="1" dirty="0"/>
              <a:t> земля.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447768" y="3896922"/>
            <a:ext cx="4281089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err="1" smtClean="0"/>
              <a:t>Тривають</a:t>
            </a:r>
            <a:r>
              <a:rPr lang="ru-RU" sz="2000" b="1" dirty="0" smtClean="0"/>
              <a:t> </a:t>
            </a:r>
            <a:r>
              <a:rPr lang="ru-RU" sz="2000" b="1" dirty="0" err="1"/>
              <a:t>роботи</a:t>
            </a:r>
            <a:r>
              <a:rPr lang="ru-RU" sz="2000" b="1" dirty="0"/>
              <a:t> і в саду: </a:t>
            </a:r>
            <a:r>
              <a:rPr lang="ru-RU" sz="2000" b="1" dirty="0" err="1"/>
              <a:t>садять</a:t>
            </a:r>
            <a:r>
              <a:rPr lang="ru-RU" sz="2000" b="1" dirty="0"/>
              <a:t>, </a:t>
            </a:r>
            <a:r>
              <a:rPr lang="ru-RU" sz="2000" b="1" dirty="0" err="1"/>
              <a:t>білять</a:t>
            </a:r>
            <a:r>
              <a:rPr lang="ru-RU" sz="2000" b="1" dirty="0"/>
              <a:t> дерева, </a:t>
            </a:r>
            <a:r>
              <a:rPr lang="ru-RU" sz="2000" b="1" dirty="0" err="1"/>
              <a:t>обрізають</a:t>
            </a:r>
            <a:r>
              <a:rPr lang="ru-RU" sz="2000" b="1" dirty="0"/>
              <a:t> </a:t>
            </a:r>
            <a:r>
              <a:rPr lang="ru-RU" sz="2000" b="1" dirty="0" err="1" smtClean="0"/>
              <a:t>сухі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гілки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обприскують</a:t>
            </a:r>
            <a:r>
              <a:rPr lang="ru-RU" sz="2000" b="1" dirty="0" smtClean="0"/>
              <a:t> дерева </a:t>
            </a:r>
            <a:r>
              <a:rPr lang="ru-RU" sz="2000" b="1" dirty="0"/>
              <a:t>для </a:t>
            </a:r>
            <a:r>
              <a:rPr lang="ru-RU" sz="2000" b="1" dirty="0" err="1" smtClean="0"/>
              <a:t>знешкодження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шкідників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194006" y="1986327"/>
            <a:ext cx="4484914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/>
              <a:t>У </a:t>
            </a:r>
            <a:r>
              <a:rPr lang="ru-RU" sz="2000" b="1" dirty="0" err="1"/>
              <a:t>підготовлену</a:t>
            </a:r>
            <a:r>
              <a:rPr lang="ru-RU" sz="2000" b="1" dirty="0"/>
              <a:t> </a:t>
            </a:r>
            <a:r>
              <a:rPr lang="ru-RU" sz="2000" b="1" dirty="0" err="1"/>
              <a:t>восени</a:t>
            </a:r>
            <a:r>
              <a:rPr lang="ru-RU" sz="2000" b="1" dirty="0"/>
              <a:t> землю </a:t>
            </a:r>
            <a:r>
              <a:rPr lang="ru-RU" sz="2000" b="1" dirty="0" err="1"/>
              <a:t>сіють</a:t>
            </a:r>
            <a:r>
              <a:rPr lang="ru-RU" sz="2000" b="1" dirty="0"/>
              <a:t> </a:t>
            </a:r>
            <a:r>
              <a:rPr lang="ru-RU" sz="2000" b="1" dirty="0" err="1"/>
              <a:t>ярові</a:t>
            </a:r>
            <a:r>
              <a:rPr lang="ru-RU" sz="2000" b="1" dirty="0"/>
              <a:t> </a:t>
            </a:r>
            <a:r>
              <a:rPr lang="ru-RU" sz="2000" b="1" dirty="0" err="1"/>
              <a:t>зернові</a:t>
            </a:r>
            <a:r>
              <a:rPr lang="ru-RU" sz="2000" b="1" dirty="0"/>
              <a:t> </a:t>
            </a:r>
            <a:r>
              <a:rPr lang="ru-RU" sz="2000" b="1" dirty="0" err="1"/>
              <a:t>культури</a:t>
            </a:r>
            <a:r>
              <a:rPr lang="ru-RU" sz="2000" b="1" dirty="0"/>
              <a:t>: </a:t>
            </a:r>
            <a:r>
              <a:rPr lang="ru-RU" sz="2000" b="1" dirty="0" err="1"/>
              <a:t>пшеницю</a:t>
            </a:r>
            <a:r>
              <a:rPr lang="ru-RU" sz="2000" b="1" dirty="0"/>
              <a:t>, овес, </a:t>
            </a:r>
            <a:r>
              <a:rPr lang="ru-RU" sz="2000" b="1" dirty="0" err="1"/>
              <a:t>ячмінь</a:t>
            </a:r>
            <a:r>
              <a:rPr lang="ru-RU" sz="2000" b="1" dirty="0"/>
              <a:t> ….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581245" y="3076026"/>
            <a:ext cx="4407218" cy="70788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err="1"/>
              <a:t>Розпочинаються</a:t>
            </a:r>
            <a:r>
              <a:rPr lang="ru-RU" sz="2000" b="1" dirty="0"/>
              <a:t> </a:t>
            </a:r>
            <a:r>
              <a:rPr lang="ru-RU" sz="2000" b="1" dirty="0" err="1"/>
              <a:t>роботи</a:t>
            </a:r>
            <a:r>
              <a:rPr lang="ru-RU" sz="2000" b="1" dirty="0"/>
              <a:t> і на городах, і на дачах. Люди </a:t>
            </a:r>
            <a:r>
              <a:rPr lang="ru-RU" sz="2000" b="1" dirty="0" err="1"/>
              <a:t>садять</a:t>
            </a:r>
            <a:r>
              <a:rPr lang="ru-RU" sz="2000" b="1" dirty="0"/>
              <a:t> </a:t>
            </a:r>
            <a:r>
              <a:rPr lang="ru-RU" sz="2000" b="1" dirty="0" err="1"/>
              <a:t>овочі</a:t>
            </a:r>
            <a:r>
              <a:rPr lang="ru-RU" sz="2000" b="1" dirty="0"/>
              <a:t>, зелень.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001054" y="5501621"/>
            <a:ext cx="4280526" cy="707886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/>
              <a:t>З </a:t>
            </a:r>
            <a:r>
              <a:rPr lang="ru-RU" sz="2000" b="1" dirty="0" err="1"/>
              <a:t>появою</a:t>
            </a:r>
            <a:r>
              <a:rPr lang="ru-RU" sz="2000" b="1" dirty="0"/>
              <a:t> </a:t>
            </a:r>
            <a:r>
              <a:rPr lang="ru-RU" sz="2000" b="1" dirty="0" err="1"/>
              <a:t>первоцвітів</a:t>
            </a:r>
            <a:r>
              <a:rPr lang="ru-RU" sz="2000" b="1" dirty="0"/>
              <a:t> </a:t>
            </a:r>
            <a:r>
              <a:rPr lang="ru-RU" sz="2000" b="1" dirty="0" err="1"/>
              <a:t>розпочинають</a:t>
            </a:r>
            <a:r>
              <a:rPr lang="ru-RU" sz="2000" b="1" dirty="0"/>
              <a:t> свою роботу </a:t>
            </a:r>
            <a:r>
              <a:rPr lang="ru-RU" sz="2000" b="1" dirty="0" err="1" smtClean="0"/>
              <a:t>пасічники</a:t>
            </a:r>
            <a:r>
              <a:rPr lang="ru-RU" sz="2000" b="1" dirty="0"/>
              <a:t> </a:t>
            </a:r>
          </a:p>
        </p:txBody>
      </p:sp>
      <p:pic>
        <p:nvPicPr>
          <p:cNvPr id="4098" name="Picture 2" descr="Блог вихователя Кульченко Олени Андріївни: 24.04. Ознайомлення з природою  «Праця дорослих навесні» . Фізичний розвито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58" y="1278440"/>
            <a:ext cx="3282948" cy="172354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Блог вихователя Кульченко Олени Андріївни: 24.04. Ознайомлення з природою  «Праця дорослих навесні» . Фізичний розвиток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25" y="3087075"/>
            <a:ext cx="2365542" cy="294313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178" y="3896922"/>
            <a:ext cx="2244599" cy="2244599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4668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251857" y="494529"/>
            <a:ext cx="9695185" cy="6702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Прочитай вірш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8936" y="1336657"/>
            <a:ext cx="4920344" cy="4401205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uk-UA" sz="2800" b="1" dirty="0">
                <a:solidFill>
                  <a:schemeClr val="accent6">
                    <a:lumMod val="75000"/>
                  </a:schemeClr>
                </a:solidFill>
              </a:rPr>
              <a:t>Що з весною настає?</a:t>
            </a:r>
          </a:p>
          <a:p>
            <a:pPr marL="285750" indent="-285750">
              <a:buFontTx/>
              <a:buChar char="-"/>
            </a:pPr>
            <a:r>
              <a:rPr lang="uk-UA" sz="2800" b="1" dirty="0">
                <a:solidFill>
                  <a:schemeClr val="accent6">
                    <a:lumMod val="75000"/>
                  </a:schemeClr>
                </a:solidFill>
              </a:rPr>
              <a:t>Сніг у полі розтає.</a:t>
            </a:r>
          </a:p>
          <a:p>
            <a:pPr marL="285750" indent="-285750">
              <a:buFontTx/>
              <a:buChar char="-"/>
            </a:pPr>
            <a:r>
              <a:rPr lang="uk-UA" sz="2800" b="1" dirty="0">
                <a:solidFill>
                  <a:schemeClr val="accent6">
                    <a:lumMod val="75000"/>
                  </a:schemeClr>
                </a:solidFill>
              </a:rPr>
              <a:t>А чому то так буває?</a:t>
            </a:r>
          </a:p>
          <a:p>
            <a:pPr marL="285750" indent="-285750">
              <a:buFontTx/>
              <a:buChar char="-"/>
            </a:pPr>
            <a:r>
              <a:rPr lang="uk-UA" sz="2800" b="1" dirty="0">
                <a:solidFill>
                  <a:schemeClr val="accent6">
                    <a:lumMod val="75000"/>
                  </a:schemeClr>
                </a:solidFill>
              </a:rPr>
              <a:t>Сонце його пригріває.</a:t>
            </a:r>
          </a:p>
          <a:p>
            <a:pPr marL="285750" indent="-285750">
              <a:buFontTx/>
              <a:buChar char="-"/>
            </a:pPr>
            <a:r>
              <a:rPr lang="uk-UA" sz="2800" b="1" dirty="0">
                <a:solidFill>
                  <a:schemeClr val="accent6">
                    <a:lumMod val="75000"/>
                  </a:schemeClr>
                </a:solidFill>
              </a:rPr>
              <a:t>Що ж синіє на землі?</a:t>
            </a:r>
          </a:p>
          <a:p>
            <a:pPr marL="285750" indent="-285750">
              <a:buFontTx/>
              <a:buChar char="-"/>
            </a:pPr>
            <a:r>
              <a:rPr lang="uk-UA" sz="2800" b="1" dirty="0">
                <a:solidFill>
                  <a:schemeClr val="accent6">
                    <a:lumMod val="75000"/>
                  </a:schemeClr>
                </a:solidFill>
              </a:rPr>
              <a:t>Ніжні проліски малі.</a:t>
            </a:r>
          </a:p>
          <a:p>
            <a:pPr marL="285750" indent="-285750">
              <a:buFontTx/>
              <a:buChar char="-"/>
            </a:pPr>
            <a:r>
              <a:rPr lang="uk-UA" sz="2800" b="1" dirty="0">
                <a:solidFill>
                  <a:schemeClr val="accent6">
                    <a:lumMod val="75000"/>
                  </a:schemeClr>
                </a:solidFill>
              </a:rPr>
              <a:t>А що пнеться з-під листа?</a:t>
            </a:r>
          </a:p>
          <a:p>
            <a:pPr marL="285750" indent="-285750">
              <a:buFontTx/>
              <a:buChar char="-"/>
            </a:pPr>
            <a:r>
              <a:rPr lang="uk-UA" sz="2800" b="1" dirty="0">
                <a:solidFill>
                  <a:schemeClr val="accent6">
                    <a:lumMod val="75000"/>
                  </a:schemeClr>
                </a:solidFill>
              </a:rPr>
              <a:t>То травичка </a:t>
            </a:r>
            <a:r>
              <a:rPr lang="uk-UA" sz="2800" b="1" dirty="0" err="1">
                <a:solidFill>
                  <a:schemeClr val="accent6">
                    <a:lumMod val="75000"/>
                  </a:schemeClr>
                </a:solidFill>
              </a:rPr>
              <a:t>вироста</a:t>
            </a:r>
            <a:r>
              <a:rPr lang="uk-UA" sz="2800" b="1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uk-UA" sz="2800" b="1" dirty="0">
                <a:solidFill>
                  <a:schemeClr val="accent6">
                    <a:lumMod val="75000"/>
                  </a:schemeClr>
                </a:solidFill>
              </a:rPr>
              <a:t>А над полем що бринить?</a:t>
            </a:r>
          </a:p>
          <a:p>
            <a:pPr marL="285750" indent="-285750">
              <a:buFontTx/>
              <a:buChar char="-"/>
            </a:pPr>
            <a:r>
              <a:rPr lang="uk-UA" sz="2800" b="1" dirty="0">
                <a:solidFill>
                  <a:schemeClr val="accent6">
                    <a:lumMod val="75000"/>
                  </a:schemeClr>
                </a:solidFill>
              </a:rPr>
              <a:t>Любий жайворон дзвенить</a:t>
            </a:r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uk-UA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459145" y="1336657"/>
            <a:ext cx="2862635" cy="189224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Про які зміни в живій і неживій природі говорить авторка?</a:t>
            </a:r>
            <a:endParaRPr lang="ru-RU" sz="24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35924" y="4800997"/>
            <a:ext cx="4606957" cy="93686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Які явища в природі рідного краю ти </a:t>
            </a:r>
            <a:r>
              <a:rPr lang="uk-UA" sz="2400" b="1" dirty="0" smtClean="0"/>
              <a:t>спостерігав/ла?</a:t>
            </a:r>
            <a:endParaRPr lang="ru-RU" sz="2400" b="1" dirty="0"/>
          </a:p>
        </p:txBody>
      </p:sp>
      <p:pic>
        <p:nvPicPr>
          <p:cNvPr id="1026" name="Picture 2" descr="Вірші про весну - Мала Сторін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828" y="1336657"/>
            <a:ext cx="2441575" cy="331511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03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219200" y="484233"/>
            <a:ext cx="9666514" cy="783949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</a:t>
            </a:r>
            <a:r>
              <a:rPr lang="uk-UA" sz="4000" b="1" dirty="0" smtClean="0">
                <a:solidFill>
                  <a:schemeClr val="bg1"/>
                </a:solidFill>
              </a:rPr>
              <a:t>«Закінчи </a:t>
            </a:r>
            <a:r>
              <a:rPr lang="uk-UA" sz="4000" b="1" dirty="0">
                <a:solidFill>
                  <a:schemeClr val="bg1"/>
                </a:solidFill>
              </a:rPr>
              <a:t>речення»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19200" y="1431472"/>
            <a:ext cx="5410200" cy="75596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За календарем весна </a:t>
            </a:r>
            <a:r>
              <a:rPr lang="uk-UA" sz="2800" b="1" dirty="0" smtClean="0"/>
              <a:t>настає …</a:t>
            </a:r>
            <a:endParaRPr lang="ru-RU" sz="28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219199" y="2274523"/>
            <a:ext cx="5410200" cy="93676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Під час екскурсії ми помітили ознаки </a:t>
            </a:r>
            <a:r>
              <a:rPr lang="uk-UA" sz="2800" b="1" dirty="0" smtClean="0"/>
              <a:t>весни …</a:t>
            </a:r>
            <a:endParaRPr lang="ru-RU" sz="28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219199" y="3263392"/>
            <a:ext cx="5410199" cy="61431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Весна </a:t>
            </a:r>
            <a:r>
              <a:rPr lang="uk-UA" sz="2800" b="1" dirty="0" smtClean="0"/>
              <a:t>буває …</a:t>
            </a:r>
            <a:endParaRPr lang="ru-RU" sz="28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19198" y="3948269"/>
            <a:ext cx="5410200" cy="61956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Навесні прилітають птахи …</a:t>
            </a:r>
            <a:endParaRPr lang="ru-RU" sz="28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257298" y="4654393"/>
            <a:ext cx="5334000" cy="940864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Сонце навесні над землею піднімається ……</a:t>
            </a:r>
            <a:endParaRPr lang="ru-RU" sz="28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32" b="9542"/>
          <a:stretch/>
        </p:blipFill>
        <p:spPr>
          <a:xfrm>
            <a:off x="8290051" y="1431472"/>
            <a:ext cx="2465035" cy="3815447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21785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21447" y="1270391"/>
            <a:ext cx="4014780" cy="605009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Що можна почути навесні?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563" y="1415479"/>
            <a:ext cx="1568038" cy="190586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15754" y="2624398"/>
            <a:ext cx="4020475" cy="4553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 </a:t>
            </a:r>
            <a:r>
              <a:rPr lang="uk-UA" sz="2400" b="1" dirty="0" err="1"/>
              <a:t>шумить</a:t>
            </a:r>
            <a:r>
              <a:rPr lang="uk-UA" sz="2400" b="1" dirty="0"/>
              <a:t> теплий дощик.</a:t>
            </a:r>
            <a:endParaRPr lang="ru-RU" sz="24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015757" y="1940075"/>
            <a:ext cx="4020475" cy="5092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 курличуть журавлі.</a:t>
            </a:r>
            <a:endParaRPr lang="ru-RU" sz="2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015753" y="3239234"/>
            <a:ext cx="4020476" cy="483665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 дзвенять струмочки.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15750" y="3874680"/>
            <a:ext cx="4020475" cy="51547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Додай свій варіант.</a:t>
            </a:r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836217" y="3045629"/>
            <a:ext cx="3320154" cy="802572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 на деревах з’являються бруньки.</a:t>
            </a:r>
            <a:endParaRPr lang="ru-RU" sz="24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836217" y="2482661"/>
            <a:ext cx="3321432" cy="50941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Комах.</a:t>
            </a:r>
            <a:endParaRPr lang="ru-RU" sz="24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836218" y="1875879"/>
            <a:ext cx="3354901" cy="53925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 «плачуть» бурульки.</a:t>
            </a:r>
            <a:endParaRPr lang="ru-RU" sz="24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836217" y="3924248"/>
            <a:ext cx="3320154" cy="4394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Додай свій варіант.</a:t>
            </a:r>
            <a:endParaRPr lang="ru-RU" sz="2400" b="1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9" b="10047"/>
          <a:stretch/>
        </p:blipFill>
        <p:spPr>
          <a:xfrm>
            <a:off x="10249463" y="1940075"/>
            <a:ext cx="1632455" cy="233950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18" name="Прямоугольник 17"/>
          <p:cNvSpPr/>
          <p:nvPr/>
        </p:nvSpPr>
        <p:spPr>
          <a:xfrm>
            <a:off x="1034143" y="494528"/>
            <a:ext cx="10031548" cy="73703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Поміркуй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836217" y="1236239"/>
            <a:ext cx="4174028" cy="605009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Що можна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побачити 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навесні?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955551" y="5000706"/>
            <a:ext cx="3345298" cy="5553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Теплий вітерець.</a:t>
            </a:r>
            <a:endParaRPr lang="ru-RU" sz="2400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5436728" y="5000706"/>
            <a:ext cx="3345298" cy="5553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 пригріває сонечко.</a:t>
            </a:r>
            <a:endParaRPr lang="ru-RU" sz="2400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4282421" y="5556105"/>
            <a:ext cx="3070614" cy="55812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Додай свій варіант</a:t>
            </a:r>
            <a:endParaRPr lang="ru-RU" sz="2400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465277" y="4425523"/>
            <a:ext cx="4517561" cy="48577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Що ти можеш відчути навесні?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693" b="8018"/>
          <a:stretch/>
        </p:blipFill>
        <p:spPr>
          <a:xfrm>
            <a:off x="8862862" y="4425523"/>
            <a:ext cx="1294787" cy="1948444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469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7281" y="614272"/>
            <a:ext cx="8732066" cy="8867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Гра </a:t>
            </a:r>
            <a:r>
              <a:rPr lang="ru-RU" sz="4000" b="1" dirty="0">
                <a:solidFill>
                  <a:schemeClr val="bg1"/>
                </a:solidFill>
              </a:rPr>
              <a:t>«</a:t>
            </a:r>
            <a:r>
              <a:rPr lang="ru-RU" sz="4000" b="1" dirty="0" err="1">
                <a:solidFill>
                  <a:schemeClr val="bg1"/>
                </a:solidFill>
              </a:rPr>
              <a:t>Знайди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помилку</a:t>
            </a:r>
            <a:r>
              <a:rPr lang="ru-RU" sz="4000" b="1" dirty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85355" y="2756963"/>
            <a:ext cx="5151415" cy="6502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Розпускаються сніги.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85352" y="4440903"/>
            <a:ext cx="5151415" cy="1012840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Птахи прокидаються від зимової сплячки.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85355" y="1657826"/>
            <a:ext cx="5151415" cy="9852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Навесні дні стають коротшими, а ночі довшими.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067562" y="1657826"/>
            <a:ext cx="5404468" cy="7849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На деревах набухають квіти.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85355" y="3481712"/>
            <a:ext cx="5151415" cy="878868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З’являються перші весняні бурульки.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028789" y="2756962"/>
            <a:ext cx="5482014" cy="650269"/>
          </a:xfrm>
          <a:prstGeom prst="rect">
            <a:avLst/>
          </a:prstGeom>
          <a:solidFill>
            <a:srgbClr val="C31D58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Звірі повертаються з теплих країв.</a:t>
            </a:r>
          </a:p>
        </p:txBody>
      </p:sp>
      <p:pic>
        <p:nvPicPr>
          <p:cNvPr id="2050" name="Picture 2" descr="Малюнки весни для срисовки (25 фото) | #ТЕ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358" y="3603171"/>
            <a:ext cx="3776927" cy="2732551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412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17171" y="541473"/>
            <a:ext cx="9470572" cy="6668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Робота в зошиті</a:t>
            </a:r>
          </a:p>
        </p:txBody>
      </p:sp>
      <p:sp>
        <p:nvSpPr>
          <p:cNvPr id="8" name="Прямоугольник 4">
            <a:extLst>
              <a:ext uri="{FF2B5EF4-FFF2-40B4-BE49-F238E27FC236}">
                <a16:creationId xmlns="" xmlns:a16="http://schemas.microsoft.com/office/drawing/2014/main" id="{612B521B-AE0F-4FC2-99C1-C8EB2AA01890}"/>
              </a:ext>
            </a:extLst>
          </p:cNvPr>
          <p:cNvSpPr/>
          <p:nvPr/>
        </p:nvSpPr>
        <p:spPr>
          <a:xfrm>
            <a:off x="0" y="5838036"/>
            <a:ext cx="1055914" cy="101996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sz="16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32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6146" name="Picture 2" descr="D:\1 клас\3 Я досліджую світ\1 УРОКИ 2023\4 Людина і природа\№097 Як спостерігати за природою навесні\2024-05-12_00500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41" b="-325"/>
          <a:stretch/>
        </p:blipFill>
        <p:spPr bwMode="auto">
          <a:xfrm>
            <a:off x="396423" y="2959178"/>
            <a:ext cx="6379030" cy="1654087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27532" y="1385542"/>
            <a:ext cx="5912754" cy="115226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1. У якому стані зараз перебувають дерева? Чи розпустилися на них листочки? Пронумеруй правильну послідовність. 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147" name="Picture 3" descr="D:\1 клас\3 Я досліджую світ\1 УРОКИ 2023\4 Людина і природа\№097 Як спостерігати за природою навесні\2024-05-12_00531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8" b="401"/>
          <a:stretch/>
        </p:blipFill>
        <p:spPr bwMode="auto">
          <a:xfrm>
            <a:off x="6900861" y="2670036"/>
            <a:ext cx="4943475" cy="316800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775453" y="1385541"/>
            <a:ext cx="4698090" cy="115226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. Яких комах тобі вже довелося побачити навесні? </a:t>
            </a:r>
          </a:p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Познач і доповни підписи.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725763" y="4055141"/>
            <a:ext cx="496408" cy="55812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</a:rPr>
              <a:t>1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870250" y="4040289"/>
            <a:ext cx="496408" cy="55812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</a:rPr>
              <a:t>2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07512" y="4089272"/>
            <a:ext cx="496408" cy="55812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</a:rPr>
              <a:t>3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84572" y="2729908"/>
            <a:ext cx="272142" cy="29391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0243459" y="2770145"/>
            <a:ext cx="272142" cy="29391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0303333" y="4319352"/>
            <a:ext cx="272142" cy="29391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8316686" y="3545194"/>
            <a:ext cx="1986647" cy="423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</a:rPr>
              <a:t>солдатик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439404" y="3895914"/>
            <a:ext cx="1341662" cy="423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</a:rPr>
              <a:t>комар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0243458" y="5414598"/>
            <a:ext cx="1600877" cy="423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</a:rPr>
              <a:t>бджола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946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6" grpId="0" animBg="1"/>
      <p:bldP spid="16" grpId="0" animBg="1"/>
      <p:bldP spid="18" grpId="0" animBg="1"/>
      <p:bldP spid="15" grpId="0" animBg="1"/>
      <p:bldP spid="17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22738" y="451576"/>
            <a:ext cx="8732066" cy="7349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Підіб’ємо підсумки </a:t>
            </a:r>
            <a:r>
              <a:rPr lang="uk-UA" sz="4000" b="1" dirty="0">
                <a:solidFill>
                  <a:schemeClr val="bg1"/>
                </a:solidFill>
              </a:rPr>
              <a:t>після екскурсії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199307" y="1302457"/>
            <a:ext cx="6560920" cy="97265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Як </a:t>
            </a:r>
            <a:r>
              <a:rPr lang="ru-RU" sz="2400" b="1" dirty="0" err="1" smtClean="0"/>
              <a:t>змінюється</a:t>
            </a:r>
            <a:r>
              <a:rPr lang="en-US" sz="2400" b="1" dirty="0" smtClean="0"/>
              <a:t> </a:t>
            </a:r>
            <a:r>
              <a:rPr lang="ru-RU" sz="2400" b="1" dirty="0" err="1" smtClean="0"/>
              <a:t>весняне</a:t>
            </a:r>
            <a:r>
              <a:rPr lang="ru-RU" sz="2400" b="1" dirty="0" smtClean="0"/>
              <a:t> </a:t>
            </a:r>
            <a:r>
              <a:rPr lang="ru-RU" sz="2400" b="1" dirty="0" err="1"/>
              <a:t>полудневе</a:t>
            </a:r>
            <a:r>
              <a:rPr lang="ru-RU" sz="2400" b="1" dirty="0"/>
              <a:t> </a:t>
            </a:r>
            <a:r>
              <a:rPr lang="ru-RU" sz="2400" b="1" dirty="0" err="1"/>
              <a:t>положення</a:t>
            </a:r>
            <a:r>
              <a:rPr lang="ru-RU" sz="2400" b="1" dirty="0"/>
              <a:t> </a:t>
            </a:r>
            <a:r>
              <a:rPr lang="ru-RU" sz="2400" b="1" dirty="0" err="1"/>
              <a:t>Сонця</a:t>
            </a:r>
            <a:r>
              <a:rPr lang="ru-RU" sz="2400" b="1" dirty="0"/>
              <a:t> на </a:t>
            </a:r>
            <a:r>
              <a:rPr lang="ru-RU" sz="2400" b="1" dirty="0" err="1"/>
              <a:t>небосхилі</a:t>
            </a:r>
            <a:r>
              <a:rPr lang="ru-RU" sz="2400" b="1" dirty="0"/>
              <a:t> </a:t>
            </a:r>
            <a:r>
              <a:rPr lang="ru-RU" sz="2400" b="1" dirty="0" err="1"/>
              <a:t>порівняно</a:t>
            </a:r>
            <a:r>
              <a:rPr lang="ru-RU" sz="2400" b="1" dirty="0"/>
              <a:t> з зимою?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199307" y="2368943"/>
            <a:ext cx="6560920" cy="52665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Як весною </a:t>
            </a:r>
            <a:r>
              <a:rPr lang="ru-RU" sz="2400" b="1" dirty="0" err="1"/>
              <a:t>змінилася</a:t>
            </a:r>
            <a:r>
              <a:rPr lang="ru-RU" sz="2400" b="1" dirty="0"/>
              <a:t> </a:t>
            </a:r>
            <a:r>
              <a:rPr lang="ru-RU" sz="2400" b="1" dirty="0" err="1"/>
              <a:t>тривалість</a:t>
            </a:r>
            <a:r>
              <a:rPr lang="ru-RU" sz="2400" b="1" dirty="0"/>
              <a:t> дня і </a:t>
            </a:r>
            <a:r>
              <a:rPr lang="ru-RU" sz="2400" b="1" dirty="0" err="1"/>
              <a:t>ночі</a:t>
            </a:r>
            <a:r>
              <a:rPr lang="ru-RU" sz="2400" b="1" dirty="0"/>
              <a:t>?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199307" y="3593316"/>
            <a:ext cx="6560920" cy="57591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/>
              <a:t>Які</a:t>
            </a:r>
            <a:r>
              <a:rPr lang="ru-RU" sz="2400" b="1" dirty="0"/>
              <a:t> птахи першими </a:t>
            </a:r>
            <a:r>
              <a:rPr lang="ru-RU" sz="2400" b="1" dirty="0" err="1"/>
              <a:t>прилетіли</a:t>
            </a:r>
            <a:r>
              <a:rPr lang="ru-RU" sz="2400" b="1" dirty="0"/>
              <a:t> в наш край?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199307" y="2994835"/>
            <a:ext cx="6560920" cy="55475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/>
              <a:t>Які</a:t>
            </a:r>
            <a:r>
              <a:rPr lang="ru-RU" sz="2400" b="1" dirty="0"/>
              <a:t> </a:t>
            </a:r>
            <a:r>
              <a:rPr lang="ru-RU" sz="2400" b="1" dirty="0" err="1"/>
              <a:t>рослини</a:t>
            </a:r>
            <a:r>
              <a:rPr lang="ru-RU" sz="2400" b="1" dirty="0"/>
              <a:t> </a:t>
            </a:r>
            <a:r>
              <a:rPr lang="ru-RU" sz="2400" b="1" dirty="0" err="1" smtClean="0"/>
              <a:t>розквітають</a:t>
            </a:r>
            <a:r>
              <a:rPr lang="ru-RU" sz="2400" b="1" dirty="0" smtClean="0"/>
              <a:t> першими?</a:t>
            </a:r>
            <a:endParaRPr lang="ru-RU" sz="2400" b="1" dirty="0"/>
          </a:p>
        </p:txBody>
      </p:sp>
      <p:pic>
        <p:nvPicPr>
          <p:cNvPr id="10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282" y="1394809"/>
            <a:ext cx="2656323" cy="3981293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99307" y="5584762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199307" y="4277708"/>
            <a:ext cx="6560920" cy="1099121"/>
          </a:xfrm>
          <a:prstGeom prst="roundRect">
            <a:avLst/>
          </a:prstGeom>
          <a:solidFill>
            <a:srgbClr val="C31D58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/>
              <a:t>Які</a:t>
            </a:r>
            <a:r>
              <a:rPr lang="ru-RU" sz="2400" b="1" dirty="0"/>
              <a:t> </a:t>
            </a:r>
            <a:r>
              <a:rPr lang="ru-RU" sz="2400" b="1" dirty="0" err="1"/>
              <a:t>турботи</a:t>
            </a:r>
            <a:r>
              <a:rPr lang="ru-RU" sz="2400" b="1" dirty="0"/>
              <a:t> </a:t>
            </a:r>
            <a:r>
              <a:rPr lang="ru-RU" sz="2400" b="1" dirty="0" err="1"/>
              <a:t>з’являються</a:t>
            </a:r>
            <a:r>
              <a:rPr lang="ru-RU" sz="2400" b="1" dirty="0"/>
              <a:t> в людей навесні в </a:t>
            </a:r>
            <a:r>
              <a:rPr lang="ru-RU" sz="2400" b="1" dirty="0" err="1"/>
              <a:t>місті</a:t>
            </a:r>
            <a:r>
              <a:rPr lang="ru-RU" sz="2400" b="1" dirty="0"/>
              <a:t> та </a:t>
            </a:r>
            <a:r>
              <a:rPr lang="ru-RU" sz="2400" b="1" dirty="0" err="1"/>
              <a:t>селі</a:t>
            </a:r>
            <a:r>
              <a:rPr lang="ru-RU" sz="24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99805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3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56514" y="2380483"/>
            <a:ext cx="5959427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base"/>
            <a:r>
              <a:rPr lang="uk-UA" sz="3600" dirty="0"/>
              <a:t>Дзвоник пролунав веселий, </a:t>
            </a:r>
            <a:endParaRPr lang="ru-RU" sz="3600" dirty="0"/>
          </a:p>
          <a:p>
            <a:pPr fontAlgn="base"/>
            <a:r>
              <a:rPr lang="uk-UA" sz="3600" dirty="0"/>
              <a:t>Дружно всіх він кличе в клас. </a:t>
            </a:r>
            <a:endParaRPr lang="ru-RU" sz="3600" dirty="0"/>
          </a:p>
          <a:p>
            <a:pPr fontAlgn="base"/>
            <a:r>
              <a:rPr lang="uk-UA" sz="3600" dirty="0"/>
              <a:t>І цікаве на </a:t>
            </a:r>
            <a:r>
              <a:rPr lang="uk-UA" sz="3600" dirty="0" err="1"/>
              <a:t>уроці</a:t>
            </a:r>
            <a:endParaRPr lang="ru-RU" sz="3600" dirty="0"/>
          </a:p>
          <a:p>
            <a:pPr fontAlgn="base"/>
            <a:r>
              <a:rPr lang="uk-UA" sz="3600" dirty="0"/>
              <a:t>Пропоную я для вас. </a:t>
            </a:r>
            <a:endParaRPr lang="ru-RU" sz="36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42999" y="380391"/>
            <a:ext cx="9755001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Емоційне налаштування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382486" y="1309853"/>
            <a:ext cx="8915400" cy="510778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Розглянь дерева. Вибери, що очікуєш сьогодні від уроку</a:t>
            </a:r>
            <a:endParaRPr lang="ru-RU" sz="24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 descr="https://encrypted-tbn0.gstatic.com/images?q=tbn:ANd9GcTtCyq5_AVE_DyVF_YvfIDrcPNTM0GAsqMkHw&amp;usqp=C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996" y="2027181"/>
            <a:ext cx="2221447" cy="2464349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scontent.fdnk3-2.fna.fbcdn.net/v/t1.6435-9/105487450_1201913273496930_3314808170955663079_n.jpg?_nc_cat=102&amp;ccb=1-7&amp;_nc_sid=730e14&amp;_nc_ohc=3xu3I4hKeH4AX9QbEZv&amp;_nc_ht=scontent.fdnk3-2.fna&amp;oh=00_AT8pWVdJ19Kf7bpZTBKR5sixG-OMSzVILiQ5xUIR_tGs4g&amp;oe=6351768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883" y="2039607"/>
            <a:ext cx="2229338" cy="2501520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content.fdnk3-1.fna.fbcdn.net/v/t1.6435-9/104199086_1201913373496920_8483490498164193268_n.jpg?_nc_cat=109&amp;ccb=1-7&amp;_nc_sid=730e14&amp;_nc_ohc=ltZ1sBith2AAX9kaeFN&amp;tn=hEHMJmRMICaoaH1e&amp;_nc_ht=scontent.fdnk3-1.fna&amp;oh=00_AT8X-tgAMC2efQZPLi2nRHIMnMpGFQwFxf-viGgPZhFeDQ&amp;oe=6351981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591" y="1922565"/>
            <a:ext cx="2243627" cy="2498949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scontent.fdnk3-2.fna.fbcdn.net/v/t1.6435-9/105617993_1201913200163604_6982014221493352519_n.jpg?_nc_cat=103&amp;ccb=1-7&amp;_nc_sid=730e14&amp;_nc_ohc=kbukILIeGygAX9WIGyc&amp;_nc_ht=scontent.fdnk3-2.fna&amp;oh=00_AT-k0J87EmdG4cHm30s9BzlPfnSCstPtkVXi-9dv5GmyXg&amp;oe=63518C9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139" y="1996168"/>
            <a:ext cx="2296183" cy="2526373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3462883" y="4660768"/>
            <a:ext cx="2013395" cy="12283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Буде </a:t>
            </a:r>
          </a:p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цікаво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31996" y="4662462"/>
            <a:ext cx="2188026" cy="12283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Мені під силу всі завдання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900821" y="4660768"/>
            <a:ext cx="3025192" cy="12283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Я </a:t>
            </a:r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хвилююсь, що не впораюсь із завданнями  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062673" y="4662462"/>
            <a:ext cx="2188026" cy="12283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Завдання </a:t>
            </a:r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принесуть </a:t>
            </a:r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втому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 descr="D:\Картинки до тестів\Людина\Дівча плескає в долоні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6950" y="2155371"/>
            <a:ext cx="2361420" cy="355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89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42999" y="380391"/>
            <a:ext cx="9755001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Рефлексія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817915" y="1211882"/>
            <a:ext cx="8403771" cy="919401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Прочитай підписи під деревами. </a:t>
            </a:r>
          </a:p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Оціни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свою роботу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цими емотиконами.</a:t>
            </a:r>
            <a:endParaRPr lang="ru-RU" sz="24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 descr="https://encrypted-tbn0.gstatic.com/images?q=tbn:ANd9GcTtCyq5_AVE_DyVF_YvfIDrcPNTM0GAsqMkHw&amp;usqp=C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35" y="2321103"/>
            <a:ext cx="2221447" cy="2464349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scontent.fdnk3-2.fna.fbcdn.net/v/t1.6435-9/105487450_1201913273496930_3314808170955663079_n.jpg?_nc_cat=102&amp;ccb=1-7&amp;_nc_sid=730e14&amp;_nc_ohc=3xu3I4hKeH4AX9QbEZv&amp;_nc_ht=scontent.fdnk3-2.fna&amp;oh=00_AT8pWVdJ19Kf7bpZTBKR5sixG-OMSzVILiQ5xUIR_tGs4g&amp;oe=6351768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063" y="2333529"/>
            <a:ext cx="2229338" cy="2501520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content.fdnk3-1.fna.fbcdn.net/v/t1.6435-9/104199086_1201913373496920_8483490498164193268_n.jpg?_nc_cat=109&amp;ccb=1-7&amp;_nc_sid=730e14&amp;_nc_ohc=ltZ1sBith2AAX9kaeFN&amp;tn=hEHMJmRMICaoaH1e&amp;_nc_ht=scontent.fdnk3-1.fna&amp;oh=00_AT8X-tgAMC2efQZPLi2nRHIMnMpGFQwFxf-viGgPZhFeDQ&amp;oe=6351981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452" y="2290090"/>
            <a:ext cx="2243627" cy="2498949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scontent.fdnk3-2.fna.fbcdn.net/v/t1.6435-9/105617993_1201913200163604_6982014221493352519_n.jpg?_nc_cat=103&amp;ccb=1-7&amp;_nc_sid=730e14&amp;_nc_ohc=kbukILIeGygAX9WIGyc&amp;_nc_ht=scontent.fdnk3-2.fna&amp;oh=00_AT-k0J87EmdG4cHm30s9BzlPfnSCstPtkVXi-9dv5GmyXg&amp;oe=63518C9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578" y="2290090"/>
            <a:ext cx="2296183" cy="2526373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3614063" y="4976462"/>
            <a:ext cx="2188026" cy="12283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Мене влаштовує моя робота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96553" y="4978156"/>
            <a:ext cx="2188026" cy="12283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Мені під силу всі завдання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382735" y="4976462"/>
            <a:ext cx="2188026" cy="12283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Я можу працювати краще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029252" y="4978156"/>
            <a:ext cx="2188026" cy="12283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Завдання принесли втому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442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98714" y="348343"/>
            <a:ext cx="10994571" cy="7184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Перегляд навчального відео «Екскурсія в природу навесні»</a:t>
            </a:r>
          </a:p>
        </p:txBody>
      </p:sp>
      <p:pic>
        <p:nvPicPr>
          <p:cNvPr id="2" name="Урок 53  Природознавство 1 клас. Екскурсія в природу навесні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0925" y="1066800"/>
            <a:ext cx="9630418" cy="5417110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2259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3208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494138" y="495119"/>
            <a:ext cx="8732066" cy="7458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Вправа «Синоптик»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44846" y="2737543"/>
            <a:ext cx="3342414" cy="7329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Яка зараз пора року?</a:t>
            </a:r>
            <a:endParaRPr lang="ru-RU" sz="24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34675" y="3553210"/>
            <a:ext cx="3342414" cy="6983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</a:t>
            </a:r>
            <a:r>
              <a:rPr lang="uk-UA" sz="2400" b="1" dirty="0" smtClean="0"/>
              <a:t>місяць року?</a:t>
            </a:r>
            <a:endParaRPr lang="ru-RU" sz="2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4675" y="4366835"/>
            <a:ext cx="3342414" cy="675222"/>
          </a:xfrm>
          <a:prstGeom prst="roundRect">
            <a:avLst/>
          </a:prstGeom>
          <a:solidFill>
            <a:srgbClr val="C31D5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Яке </a:t>
            </a:r>
            <a:r>
              <a:rPr lang="uk-UA" sz="2400" b="1" dirty="0" smtClean="0"/>
              <a:t>число місяця?</a:t>
            </a:r>
            <a:endParaRPr lang="ru-RU" sz="24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" t="19906" r="2001" b="9108"/>
          <a:stretch/>
        </p:blipFill>
        <p:spPr>
          <a:xfrm>
            <a:off x="4338583" y="2716112"/>
            <a:ext cx="3906546" cy="3102256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634675" y="5207316"/>
            <a:ext cx="3342414" cy="67522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Який день тижня?</a:t>
            </a:r>
            <a:endParaRPr lang="ru-RU" sz="24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64141BC-C1B7-44C4-97C1-B884BA08D7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592" y="2667172"/>
            <a:ext cx="4160528" cy="352024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0" name="Скругленный прямоугольник 9"/>
          <p:cNvSpPr/>
          <p:nvPr/>
        </p:nvSpPr>
        <p:spPr>
          <a:xfrm>
            <a:off x="8571121" y="2664385"/>
            <a:ext cx="3104905" cy="554998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стан неба?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571121" y="4106040"/>
            <a:ext cx="3048746" cy="902940"/>
          </a:xfrm>
          <a:prstGeom prst="roundRect">
            <a:avLst/>
          </a:prstGeom>
          <a:solidFill>
            <a:srgbClr val="1694E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Чи були протягом </a:t>
            </a:r>
            <a:r>
              <a:rPr lang="uk-UA" sz="2400" b="1" dirty="0" smtClean="0"/>
              <a:t>доби опади</a:t>
            </a:r>
            <a:r>
              <a:rPr lang="uk-UA" sz="2400" b="1" dirty="0"/>
              <a:t>?</a:t>
            </a:r>
            <a:endParaRPr lang="ru-RU" sz="24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557081" y="3293111"/>
            <a:ext cx="3076826" cy="7699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Яка </a:t>
            </a:r>
            <a:r>
              <a:rPr lang="uk-UA" sz="2400" b="1" dirty="0"/>
              <a:t>температура повітря?</a:t>
            </a:r>
            <a:endParaRPr lang="ru-RU" sz="24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571121" y="5065398"/>
            <a:ext cx="3048746" cy="946274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Погода вітряна чи безвітряна?</a:t>
            </a:r>
            <a:endParaRPr lang="ru-RU" sz="2400" b="1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EA14DB0-14C2-4135-96D1-6330616A94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" t="4730" r="75195" b="71911"/>
          <a:stretch/>
        </p:blipFill>
        <p:spPr>
          <a:xfrm>
            <a:off x="1295689" y="1284152"/>
            <a:ext cx="804936" cy="81419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20C6E46C-1C8C-4CE7-A0E2-3D5534BEDF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1" t="4730" r="5251" b="74391"/>
          <a:stretch/>
        </p:blipFill>
        <p:spPr>
          <a:xfrm>
            <a:off x="2375339" y="1320428"/>
            <a:ext cx="1340079" cy="72774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6088A31A-77BF-4574-BBF7-7FF4599864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4730" r="37719" b="74391"/>
          <a:stretch/>
        </p:blipFill>
        <p:spPr>
          <a:xfrm>
            <a:off x="3870899" y="1283760"/>
            <a:ext cx="1340079" cy="72774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4E614D09-687C-42A4-9540-5D7D98A66C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t="27924" r="58714" b="48717"/>
          <a:stretch/>
        </p:blipFill>
        <p:spPr>
          <a:xfrm>
            <a:off x="9232754" y="1284152"/>
            <a:ext cx="1389485" cy="81419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4CE8BF4-934D-48D5-893B-4631C53F72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0" t="49114" r="6482" b="27527"/>
          <a:stretch/>
        </p:blipFill>
        <p:spPr>
          <a:xfrm>
            <a:off x="6685098" y="1277207"/>
            <a:ext cx="1175458" cy="81419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95308696-196C-4B58-9F95-8C9A282CEA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0" t="20272" r="24250" b="44793"/>
          <a:stretch/>
        </p:blipFill>
        <p:spPr>
          <a:xfrm>
            <a:off x="7860556" y="1084512"/>
            <a:ext cx="1421129" cy="1217735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/>
          <p:nvPr/>
        </p:nvSpPr>
        <p:spPr>
          <a:xfrm>
            <a:off x="1295689" y="2035997"/>
            <a:ext cx="3915289" cy="455435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Ясно       </a:t>
            </a:r>
            <a:r>
              <a:rPr lang="uk-UA" sz="2400" b="1" dirty="0" err="1" smtClean="0"/>
              <a:t>хмарно</a:t>
            </a:r>
            <a:r>
              <a:rPr lang="uk-UA" sz="2400" b="1" dirty="0" smtClean="0"/>
              <a:t>     похмуро</a:t>
            </a:r>
            <a:endParaRPr lang="ru-RU" sz="2400" b="1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890421" y="2098342"/>
            <a:ext cx="3915289" cy="455435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 smtClean="0"/>
              <a:t>дощ           гроза            сніг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627565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4" grpId="0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393371" y="396558"/>
            <a:ext cx="9342492" cy="69201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Пригадай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08023" y="101192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9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275" y="1233916"/>
            <a:ext cx="2656323" cy="3981293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1728309" y="2198994"/>
            <a:ext cx="5959524" cy="52235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/>
              <a:t>Назви</a:t>
            </a:r>
            <a:r>
              <a:rPr lang="ru-RU" sz="2400" b="1" dirty="0"/>
              <a:t> </a:t>
            </a:r>
            <a:r>
              <a:rPr lang="ru-RU" sz="2400" b="1" dirty="0" err="1"/>
              <a:t>якомога</a:t>
            </a:r>
            <a:r>
              <a:rPr lang="ru-RU" sz="2400" b="1" dirty="0"/>
              <a:t> </a:t>
            </a:r>
            <a:r>
              <a:rPr lang="ru-RU" sz="2400" b="1" dirty="0" err="1"/>
              <a:t>більше</a:t>
            </a:r>
            <a:r>
              <a:rPr lang="ru-RU" sz="2400" b="1" dirty="0"/>
              <a:t> </a:t>
            </a:r>
            <a:r>
              <a:rPr lang="ru-RU" sz="2400" b="1" dirty="0" err="1"/>
              <a:t>свійських</a:t>
            </a:r>
            <a:r>
              <a:rPr lang="ru-RU" sz="2400" b="1" dirty="0"/>
              <a:t> </a:t>
            </a:r>
            <a:r>
              <a:rPr lang="ru-RU" sz="2400" b="1" dirty="0" err="1"/>
              <a:t>тварин</a:t>
            </a:r>
            <a:r>
              <a:rPr lang="ru-RU" sz="2400" b="1" dirty="0"/>
              <a:t>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28308" y="2879607"/>
            <a:ext cx="5959525" cy="90762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Який </a:t>
            </a:r>
            <a:r>
              <a:rPr lang="ru-RU" sz="2400" b="1" dirty="0" err="1"/>
              <a:t>взаємозв’язок</a:t>
            </a:r>
            <a:r>
              <a:rPr lang="ru-RU" sz="2400" b="1" dirty="0"/>
              <a:t> </a:t>
            </a:r>
            <a:r>
              <a:rPr lang="ru-RU" sz="2400" b="1" dirty="0" err="1"/>
              <a:t>існує</a:t>
            </a:r>
            <a:r>
              <a:rPr lang="ru-RU" sz="2400" b="1" dirty="0"/>
              <a:t> </a:t>
            </a:r>
            <a:r>
              <a:rPr lang="ru-RU" sz="2400" b="1" dirty="0" err="1"/>
              <a:t>між</a:t>
            </a:r>
            <a:r>
              <a:rPr lang="ru-RU" sz="2400" b="1" dirty="0"/>
              <a:t> </a:t>
            </a:r>
            <a:r>
              <a:rPr lang="ru-RU" sz="2400" b="1" dirty="0" err="1"/>
              <a:t>рослинами</a:t>
            </a:r>
            <a:r>
              <a:rPr lang="ru-RU" sz="2400" b="1" dirty="0"/>
              <a:t> й </a:t>
            </a:r>
            <a:r>
              <a:rPr lang="ru-RU" sz="2400" b="1" dirty="0" err="1" smtClean="0"/>
              <a:t>тваринами</a:t>
            </a:r>
            <a:r>
              <a:rPr lang="ru-RU" sz="2400" b="1" dirty="0" smtClean="0"/>
              <a:t>?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728309" y="1178872"/>
            <a:ext cx="5959524" cy="8676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Який </a:t>
            </a:r>
            <a:r>
              <a:rPr lang="ru-RU" sz="2400" b="1" dirty="0" err="1"/>
              <a:t>взаємозв’язок</a:t>
            </a:r>
            <a:r>
              <a:rPr lang="ru-RU" sz="2400" b="1" dirty="0"/>
              <a:t> </a:t>
            </a:r>
            <a:r>
              <a:rPr lang="ru-RU" sz="2400" b="1" dirty="0" err="1"/>
              <a:t>існує</a:t>
            </a:r>
            <a:r>
              <a:rPr lang="ru-RU" sz="2400" b="1" dirty="0"/>
              <a:t> </a:t>
            </a:r>
            <a:r>
              <a:rPr lang="ru-RU" sz="2400" b="1" dirty="0" err="1"/>
              <a:t>між</a:t>
            </a:r>
            <a:r>
              <a:rPr lang="ru-RU" sz="2400" b="1" dirty="0"/>
              <a:t> </a:t>
            </a:r>
            <a:r>
              <a:rPr lang="ru-RU" sz="2400" b="1" dirty="0" err="1"/>
              <a:t>людиною</a:t>
            </a:r>
            <a:r>
              <a:rPr lang="ru-RU" sz="2400" b="1" dirty="0"/>
              <a:t> і </a:t>
            </a:r>
            <a:r>
              <a:rPr lang="ru-RU" sz="2400" b="1" dirty="0" err="1"/>
              <a:t>свійськими</a:t>
            </a:r>
            <a:r>
              <a:rPr lang="ru-RU" sz="2400" b="1" dirty="0"/>
              <a:t> </a:t>
            </a:r>
            <a:r>
              <a:rPr lang="ru-RU" sz="2400" b="1" dirty="0" err="1"/>
              <a:t>тваринами</a:t>
            </a:r>
            <a:r>
              <a:rPr lang="uk-UA" sz="2400" b="1" dirty="0" smtClean="0"/>
              <a:t>?</a:t>
            </a:r>
            <a:endParaRPr lang="ru-RU" sz="2400" b="1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623456" y="3904571"/>
            <a:ext cx="5445375" cy="1708610"/>
          </a:xfrm>
          <a:prstGeom prst="roundRect">
            <a:avLst/>
          </a:prstGeom>
          <a:solidFill>
            <a:srgbClr val="FFB441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/>
              <a:t>Що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відбувається</a:t>
            </a:r>
            <a:r>
              <a:rPr lang="ru-RU" sz="2400" b="1" dirty="0" smtClean="0"/>
              <a:t> з </a:t>
            </a:r>
            <a:r>
              <a:rPr lang="ru-RU" sz="2400" b="1" dirty="0" err="1" smtClean="0"/>
              <a:t>рослинами</a:t>
            </a:r>
            <a:r>
              <a:rPr lang="ru-RU" sz="2400" b="1" dirty="0" smtClean="0"/>
              <a:t> й </a:t>
            </a:r>
            <a:r>
              <a:rPr lang="ru-RU" sz="2400" b="1" dirty="0" err="1" smtClean="0"/>
              <a:t>тваринами</a:t>
            </a:r>
            <a:r>
              <a:rPr lang="ru-RU" sz="2400" b="1" dirty="0" smtClean="0"/>
              <a:t> навесні? </a:t>
            </a:r>
            <a:r>
              <a:rPr lang="uk-UA" sz="2400" b="1" dirty="0" smtClean="0"/>
              <a:t>Сьогодні на </a:t>
            </a:r>
            <a:r>
              <a:rPr lang="uk-UA" sz="2400" b="1" dirty="0" err="1" smtClean="0"/>
              <a:t>уроці</a:t>
            </a:r>
            <a:r>
              <a:rPr lang="uk-UA" sz="2400" b="1" dirty="0" smtClean="0"/>
              <a:t> проведемо віртуальну екскурсію природою навесні.</a:t>
            </a:r>
            <a:endParaRPr lang="ru-RU" sz="2400" b="1" dirty="0" smtClean="0"/>
          </a:p>
        </p:txBody>
      </p:sp>
      <p:pic>
        <p:nvPicPr>
          <p:cNvPr id="1026" name="Picture 2" descr="Картинки весна для дітей у дитячому садку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8" t="11398" r="4836" b="8278"/>
          <a:stretch/>
        </p:blipFill>
        <p:spPr bwMode="auto">
          <a:xfrm>
            <a:off x="358129" y="3890166"/>
            <a:ext cx="2070483" cy="2760643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058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24733" y="592500"/>
            <a:ext cx="10135686" cy="80007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Відгадай загадку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011261" y="1503798"/>
            <a:ext cx="3960924" cy="248037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/>
              <a:t>Привітанням</a:t>
            </a:r>
            <a:r>
              <a:rPr lang="ru-RU" sz="2400" b="1" dirty="0"/>
              <a:t> журавля</a:t>
            </a:r>
          </a:p>
          <a:p>
            <a:pPr algn="ctr"/>
            <a:r>
              <a:rPr lang="ru-RU" sz="2400" b="1" dirty="0"/>
              <a:t>Я </a:t>
            </a:r>
            <a:r>
              <a:rPr lang="ru-RU" sz="2400" b="1" dirty="0" err="1"/>
              <a:t>пробуджую</a:t>
            </a:r>
            <a:r>
              <a:rPr lang="ru-RU" sz="2400" b="1" dirty="0"/>
              <a:t> поля,</a:t>
            </a:r>
          </a:p>
          <a:p>
            <a:pPr algn="ctr"/>
            <a:r>
              <a:rPr lang="ru-RU" sz="2400" b="1" dirty="0"/>
              <a:t>Я </a:t>
            </a:r>
            <a:r>
              <a:rPr lang="ru-RU" sz="2400" b="1" dirty="0" err="1"/>
              <a:t>розтоплюю</a:t>
            </a:r>
            <a:r>
              <a:rPr lang="ru-RU" sz="2400" b="1" dirty="0"/>
              <a:t> </a:t>
            </a:r>
            <a:r>
              <a:rPr lang="ru-RU" sz="2400" b="1" dirty="0" err="1"/>
              <a:t>сніги</a:t>
            </a:r>
            <a:r>
              <a:rPr lang="ru-RU" sz="2400" b="1" dirty="0"/>
              <a:t>,</a:t>
            </a:r>
          </a:p>
          <a:p>
            <a:pPr algn="ctr"/>
            <a:r>
              <a:rPr lang="ru-RU" sz="2400" b="1" dirty="0" err="1"/>
              <a:t>Щоб</a:t>
            </a:r>
            <a:r>
              <a:rPr lang="ru-RU" sz="2400" b="1" dirty="0"/>
              <a:t> ожило все </a:t>
            </a:r>
            <a:r>
              <a:rPr lang="ru-RU" sz="2400" b="1" dirty="0" err="1"/>
              <a:t>навкруги</a:t>
            </a:r>
            <a:r>
              <a:rPr lang="ru-RU" sz="2400" b="1" dirty="0"/>
              <a:t>.</a:t>
            </a:r>
          </a:p>
          <a:p>
            <a:pPr algn="ctr"/>
            <a:r>
              <a:rPr lang="ru-RU" sz="2400" b="1" dirty="0" err="1"/>
              <a:t>Відгадайте</a:t>
            </a:r>
            <a:r>
              <a:rPr lang="ru-RU" sz="2400" b="1" dirty="0"/>
              <a:t>, </a:t>
            </a:r>
            <a:r>
              <a:rPr lang="ru-RU" sz="2400" b="1" dirty="0" err="1"/>
              <a:t>хто</a:t>
            </a:r>
            <a:r>
              <a:rPr lang="ru-RU" sz="2400" b="1" dirty="0"/>
              <a:t> вона</a:t>
            </a:r>
          </a:p>
          <a:p>
            <a:pPr algn="ctr"/>
            <a:r>
              <a:rPr lang="ru-RU" sz="2400" b="1" dirty="0" err="1"/>
              <a:t>Ця</a:t>
            </a:r>
            <a:r>
              <a:rPr lang="ru-RU" sz="2400" b="1" dirty="0"/>
              <a:t> </a:t>
            </a:r>
            <a:r>
              <a:rPr lang="ru-RU" sz="2400" b="1" dirty="0" err="1"/>
              <a:t>красуня</a:t>
            </a:r>
            <a:r>
              <a:rPr lang="ru-RU" sz="2400" b="1" dirty="0"/>
              <a:t> </a:t>
            </a:r>
            <a:r>
              <a:rPr lang="ru-RU" sz="2400" b="1" dirty="0" err="1"/>
              <a:t>чарівна</a:t>
            </a:r>
            <a:r>
              <a:rPr lang="ru-RU" sz="2400" b="1" dirty="0"/>
              <a:t>? 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737" y="1503799"/>
            <a:ext cx="4388682" cy="224088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972185" y="3109242"/>
            <a:ext cx="1670295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Весна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08675" y="4125685"/>
            <a:ext cx="3947452" cy="163285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Уяви,  </a:t>
            </a:r>
            <a:r>
              <a:rPr lang="uk-UA" sz="2400" b="1" dirty="0"/>
              <a:t>що  календар  зник.  Невже  весна  не  настане,  чи  ми  не  помітимо її приходу?</a:t>
            </a:r>
            <a:endParaRPr lang="ru-RU" sz="2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806624" y="4429842"/>
            <a:ext cx="2058803" cy="8068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Березень </a:t>
            </a:r>
            <a:endParaRPr lang="ru-RU" sz="36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340684" y="4451614"/>
            <a:ext cx="2058803" cy="806823"/>
          </a:xfrm>
          <a:prstGeom prst="rect">
            <a:avLst/>
          </a:prstGeom>
          <a:solidFill>
            <a:srgbClr val="C31D58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Квітень</a:t>
            </a:r>
            <a:endParaRPr lang="ru-RU" sz="36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582478" y="4433510"/>
            <a:ext cx="2058803" cy="806823"/>
          </a:xfrm>
          <a:prstGeom prst="rect">
            <a:avLst/>
          </a:prstGeom>
          <a:solidFill>
            <a:srgbClr val="00B05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Травень</a:t>
            </a:r>
            <a:endParaRPr lang="ru-RU" sz="36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520543" y="3837853"/>
            <a:ext cx="4724399" cy="575663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err="1" smtClean="0">
                <a:solidFill>
                  <a:schemeClr val="accent6">
                    <a:lumMod val="75000"/>
                  </a:schemeClr>
                </a:solidFill>
              </a:rPr>
              <a:t>Розстав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весняні місяці по черзі</a:t>
            </a:r>
          </a:p>
        </p:txBody>
      </p:sp>
    </p:spTree>
    <p:extLst>
      <p:ext uri="{BB962C8B-B14F-4D97-AF65-F5344CB8AC3E}">
        <p14:creationId xmlns:p14="http://schemas.microsoft.com/office/powerpoint/2010/main" val="2158403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0.36875 0.0048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7 0.00162 L 0.18594 0.0032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14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0.00578 L 0.19401 0.0104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96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4100" y="519227"/>
            <a:ext cx="10308665" cy="7815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/>
              <a:t>Цікаво</a:t>
            </a:r>
            <a:r>
              <a:rPr lang="ru-RU" sz="3200" b="1" dirty="0"/>
              <a:t>, </a:t>
            </a:r>
            <a:r>
              <a:rPr lang="ru-RU" sz="3200" b="1" dirty="0" err="1"/>
              <a:t>що</a:t>
            </a:r>
            <a:r>
              <a:rPr lang="ru-RU" sz="3200" b="1" dirty="0"/>
              <a:t> </a:t>
            </a:r>
            <a:r>
              <a:rPr lang="ru-RU" sz="3200" b="1" dirty="0" err="1"/>
              <a:t>всі</a:t>
            </a:r>
            <a:r>
              <a:rPr lang="ru-RU" sz="3200" b="1" dirty="0"/>
              <a:t> </a:t>
            </a:r>
            <a:r>
              <a:rPr lang="ru-RU" sz="3200" b="1" dirty="0" err="1"/>
              <a:t>весняні</a:t>
            </a:r>
            <a:r>
              <a:rPr lang="ru-RU" sz="3200" b="1" dirty="0"/>
              <a:t> </a:t>
            </a:r>
            <a:r>
              <a:rPr lang="ru-RU" sz="3200" b="1" dirty="0" err="1"/>
              <a:t>місяці</a:t>
            </a:r>
            <a:r>
              <a:rPr lang="ru-RU" sz="3200" b="1" dirty="0"/>
              <a:t> </a:t>
            </a:r>
            <a:r>
              <a:rPr lang="ru-RU" sz="3200" b="1" dirty="0" err="1"/>
              <a:t>мають</a:t>
            </a:r>
            <a:r>
              <a:rPr lang="ru-RU" sz="3200" b="1" dirty="0"/>
              <a:t> </a:t>
            </a:r>
            <a:r>
              <a:rPr lang="ru-RU" sz="3200" b="1" dirty="0" err="1"/>
              <a:t>дуже</a:t>
            </a:r>
            <a:r>
              <a:rPr lang="ru-RU" sz="3200" b="1" dirty="0"/>
              <a:t> </a:t>
            </a:r>
            <a:r>
              <a:rPr lang="ru-RU" sz="3200" b="1" dirty="0" err="1"/>
              <a:t>влучні</a:t>
            </a:r>
            <a:r>
              <a:rPr lang="ru-RU" sz="3200" b="1" dirty="0"/>
              <a:t> </a:t>
            </a:r>
            <a:r>
              <a:rPr lang="ru-RU" sz="3200" b="1" dirty="0" err="1"/>
              <a:t>назви</a:t>
            </a:r>
            <a:endParaRPr lang="ru-RU" sz="32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25499" y="1905003"/>
            <a:ext cx="4508498" cy="326199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Виблискує, немов кришталь</a:t>
            </a:r>
          </a:p>
          <a:p>
            <a:pPr algn="ctr"/>
            <a:r>
              <a:rPr lang="uk-UA" sz="2400" b="1" dirty="0"/>
              <a:t>На річці скреслий лід.</a:t>
            </a:r>
          </a:p>
          <a:p>
            <a:pPr algn="ctr"/>
            <a:r>
              <a:rPr lang="uk-UA" sz="2400" b="1" dirty="0"/>
              <a:t>По всьому видно, що на днях</a:t>
            </a:r>
          </a:p>
          <a:p>
            <a:pPr algn="ctr"/>
            <a:r>
              <a:rPr lang="uk-UA" sz="2400" b="1" dirty="0"/>
              <a:t>Почнеться льодохід.</a:t>
            </a:r>
          </a:p>
          <a:p>
            <a:pPr algn="ctr"/>
            <a:r>
              <a:rPr lang="uk-UA" sz="2400" b="1" dirty="0"/>
              <a:t>Вже перші проліски в лісах</a:t>
            </a:r>
          </a:p>
          <a:p>
            <a:pPr algn="ctr"/>
            <a:r>
              <a:rPr lang="uk-UA" sz="2400" b="1" dirty="0"/>
              <a:t>До сонця потяглись.</a:t>
            </a:r>
          </a:p>
          <a:p>
            <a:pPr algn="ctr"/>
            <a:r>
              <a:rPr lang="uk-UA" sz="2400" b="1" dirty="0"/>
              <a:t>І верболози над ставком </a:t>
            </a:r>
            <a:endParaRPr lang="uk-UA" sz="2400" b="1" dirty="0" smtClean="0"/>
          </a:p>
          <a:p>
            <a:pPr algn="ctr"/>
            <a:r>
              <a:rPr lang="uk-UA" sz="2400" b="1" dirty="0" smtClean="0"/>
              <a:t>в </a:t>
            </a:r>
            <a:r>
              <a:rPr lang="uk-UA" sz="2400" b="1" dirty="0"/>
              <a:t>листочки зодяглись.</a:t>
            </a:r>
            <a:endParaRPr lang="ru-RU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528" y="1905003"/>
            <a:ext cx="4646911" cy="3227022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050965" y="3226126"/>
            <a:ext cx="1861459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Березень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69028" y="548413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569028" y="1400973"/>
            <a:ext cx="7152823" cy="5040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Упізнай місяць.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Які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ознаки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йому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притаманні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?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693229"/>
            <a:ext cx="1054100" cy="115665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90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50966" y="3810901"/>
            <a:ext cx="1861458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Початок весни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665510" y="5238942"/>
            <a:ext cx="8632371" cy="115097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Навесні </a:t>
            </a:r>
            <a:r>
              <a:rPr lang="ru-RU" sz="2400" b="1" dirty="0"/>
              <a:t>природа </a:t>
            </a:r>
            <a:r>
              <a:rPr lang="ru-RU" sz="2400" b="1" dirty="0" err="1"/>
              <a:t>оживає</a:t>
            </a:r>
            <a:r>
              <a:rPr lang="ru-RU" sz="2400" b="1" dirty="0"/>
              <a:t>. </a:t>
            </a:r>
            <a:r>
              <a:rPr lang="ru-RU" sz="2400" b="1" dirty="0" err="1"/>
              <a:t>Сонце</a:t>
            </a:r>
            <a:r>
              <a:rPr lang="ru-RU" sz="2400" b="1" dirty="0"/>
              <a:t> </a:t>
            </a:r>
            <a:r>
              <a:rPr lang="ru-RU" sz="2400" b="1" dirty="0" err="1" smtClean="0"/>
              <a:t>піднімається</a:t>
            </a:r>
            <a:r>
              <a:rPr lang="ru-RU" sz="2400" b="1" dirty="0" smtClean="0"/>
              <a:t> </a:t>
            </a:r>
            <a:r>
              <a:rPr lang="ru-RU" sz="2400" b="1" dirty="0" err="1"/>
              <a:t>дедалі</a:t>
            </a:r>
            <a:r>
              <a:rPr lang="ru-RU" sz="2400" b="1" dirty="0"/>
              <a:t> </a:t>
            </a:r>
            <a:r>
              <a:rPr lang="ru-RU" sz="2400" b="1" dirty="0" err="1"/>
              <a:t>вище</a:t>
            </a:r>
            <a:r>
              <a:rPr lang="ru-RU" sz="2400" b="1" dirty="0"/>
              <a:t> на </a:t>
            </a:r>
            <a:r>
              <a:rPr lang="ru-RU" sz="2400" b="1" dirty="0" err="1"/>
              <a:t>небосхилі</a:t>
            </a:r>
            <a:r>
              <a:rPr lang="ru-RU" sz="2400" b="1" dirty="0"/>
              <a:t>. Тому Земля </a:t>
            </a:r>
            <a:r>
              <a:rPr lang="ru-RU" sz="2400" b="1" dirty="0" err="1"/>
              <a:t>дістає</a:t>
            </a:r>
            <a:r>
              <a:rPr lang="ru-RU" sz="2400" b="1" dirty="0"/>
              <a:t> </a:t>
            </a:r>
            <a:r>
              <a:rPr lang="ru-RU" sz="2400" b="1" dirty="0" err="1"/>
              <a:t>більше</a:t>
            </a:r>
            <a:r>
              <a:rPr lang="ru-RU" sz="2400" b="1" dirty="0"/>
              <a:t> тепла й </a:t>
            </a:r>
            <a:r>
              <a:rPr lang="ru-RU" sz="2400" b="1" dirty="0" err="1"/>
              <a:t>світла</a:t>
            </a:r>
            <a:r>
              <a:rPr lang="ru-RU" sz="2400" b="1" dirty="0" smtClean="0"/>
              <a:t>. </a:t>
            </a:r>
            <a:r>
              <a:rPr lang="ru-RU" sz="2400" b="1" dirty="0" err="1" smtClean="0"/>
              <a:t>З’являються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перші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квіти</a:t>
            </a:r>
            <a:endParaRPr lang="uk-UA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990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47058" y="519227"/>
            <a:ext cx="10415708" cy="7815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/>
              <a:t>Цікаво</a:t>
            </a:r>
            <a:r>
              <a:rPr lang="ru-RU" sz="3200" b="1" dirty="0"/>
              <a:t>, </a:t>
            </a:r>
            <a:r>
              <a:rPr lang="ru-RU" sz="3200" b="1" dirty="0" err="1"/>
              <a:t>що</a:t>
            </a:r>
            <a:r>
              <a:rPr lang="ru-RU" sz="3200" b="1" dirty="0"/>
              <a:t> </a:t>
            </a:r>
            <a:r>
              <a:rPr lang="ru-RU" sz="3200" b="1" dirty="0" err="1"/>
              <a:t>всі</a:t>
            </a:r>
            <a:r>
              <a:rPr lang="ru-RU" sz="3200" b="1" dirty="0"/>
              <a:t> </a:t>
            </a:r>
            <a:r>
              <a:rPr lang="ru-RU" sz="3200" b="1" dirty="0" err="1"/>
              <a:t>весняні</a:t>
            </a:r>
            <a:r>
              <a:rPr lang="ru-RU" sz="3200" b="1" dirty="0"/>
              <a:t> </a:t>
            </a:r>
            <a:r>
              <a:rPr lang="ru-RU" sz="3200" b="1" dirty="0" err="1"/>
              <a:t>місяці</a:t>
            </a:r>
            <a:r>
              <a:rPr lang="ru-RU" sz="3200" b="1" dirty="0"/>
              <a:t> </a:t>
            </a:r>
            <a:r>
              <a:rPr lang="ru-RU" sz="3200" b="1" dirty="0" err="1"/>
              <a:t>мають</a:t>
            </a:r>
            <a:r>
              <a:rPr lang="ru-RU" sz="3200" b="1" dirty="0"/>
              <a:t> </a:t>
            </a:r>
            <a:r>
              <a:rPr lang="ru-RU" sz="3200" b="1" dirty="0" err="1"/>
              <a:t>дуже</a:t>
            </a:r>
            <a:r>
              <a:rPr lang="ru-RU" sz="3200" b="1" dirty="0"/>
              <a:t> </a:t>
            </a:r>
            <a:r>
              <a:rPr lang="ru-RU" sz="3200" b="1" dirty="0" err="1"/>
              <a:t>влучні</a:t>
            </a:r>
            <a:r>
              <a:rPr lang="ru-RU" sz="3200" b="1" dirty="0"/>
              <a:t> </a:t>
            </a:r>
            <a:r>
              <a:rPr lang="ru-RU" sz="3200" b="1" dirty="0" err="1"/>
              <a:t>назви</a:t>
            </a:r>
            <a:endParaRPr lang="ru-RU" sz="32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47058" y="2002974"/>
            <a:ext cx="4508498" cy="326059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Верболози зеленіють,</a:t>
            </a:r>
          </a:p>
          <a:p>
            <a:pPr algn="ctr"/>
            <a:r>
              <a:rPr lang="uk-UA" sz="2400" b="1" dirty="0"/>
              <a:t>Потеплішали дощі.</a:t>
            </a:r>
          </a:p>
          <a:p>
            <a:pPr algn="ctr"/>
            <a:r>
              <a:rPr lang="uk-UA" sz="2400" b="1" dirty="0"/>
              <a:t>Піднімається травиця. </a:t>
            </a:r>
          </a:p>
          <a:p>
            <a:pPr algn="ctr"/>
            <a:r>
              <a:rPr lang="uk-UA" sz="2400" b="1" dirty="0"/>
              <a:t>На терновому кущі</a:t>
            </a:r>
          </a:p>
          <a:p>
            <a:pPr algn="ctr"/>
            <a:r>
              <a:rPr lang="uk-UA" sz="2400" b="1" dirty="0"/>
              <a:t>Вже з’явились перші квіти,</a:t>
            </a:r>
          </a:p>
          <a:p>
            <a:pPr algn="ctr"/>
            <a:r>
              <a:rPr lang="uk-UA" sz="2400" b="1" dirty="0"/>
              <a:t>Мов казково-зимні сни.</a:t>
            </a:r>
          </a:p>
          <a:p>
            <a:pPr algn="ctr"/>
            <a:r>
              <a:rPr lang="uk-UA" sz="2400" b="1" dirty="0"/>
              <a:t>Шпак заводить знову пісню,</a:t>
            </a:r>
          </a:p>
          <a:p>
            <a:pPr algn="ctr"/>
            <a:r>
              <a:rPr lang="uk-UA" sz="2400" b="1" dirty="0"/>
              <a:t>Славлячи прихід весни.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220686" y="1379200"/>
            <a:ext cx="7609114" cy="50403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Упізнай місяць.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Які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ознаки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йому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притаманні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?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693229"/>
            <a:ext cx="1054100" cy="115665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90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942" y="2002972"/>
            <a:ext cx="4894405" cy="3260599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709056" y="5408294"/>
            <a:ext cx="8632371" cy="85567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/>
              <a:t>Прокидаються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комахи</a:t>
            </a:r>
            <a:r>
              <a:rPr lang="ru-RU" sz="2400" b="1" dirty="0" smtClean="0"/>
              <a:t>. </a:t>
            </a:r>
            <a:r>
              <a:rPr lang="ru-RU" sz="2400" b="1" dirty="0" err="1" smtClean="0"/>
              <a:t>Повертаються</a:t>
            </a:r>
            <a:r>
              <a:rPr lang="ru-RU" sz="2400" b="1" dirty="0" smtClean="0"/>
              <a:t> з </a:t>
            </a:r>
            <a:r>
              <a:rPr lang="ru-RU" sz="2400" b="1" dirty="0" err="1" smtClean="0"/>
              <a:t>теплих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країв</a:t>
            </a:r>
            <a:r>
              <a:rPr lang="ru-RU" sz="2400" b="1" dirty="0" smtClean="0"/>
              <a:t> птахи. </a:t>
            </a:r>
          </a:p>
          <a:p>
            <a:pPr algn="ctr"/>
            <a:r>
              <a:rPr lang="ru-RU" sz="2400" b="1" dirty="0" smtClean="0"/>
              <a:t>На деревах </a:t>
            </a:r>
            <a:r>
              <a:rPr lang="ru-RU" sz="2400" b="1" dirty="0" err="1" smtClean="0"/>
              <a:t>з’являються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квіти</a:t>
            </a:r>
            <a:r>
              <a:rPr lang="ru-RU" sz="2400" b="1" dirty="0" smtClean="0"/>
              <a:t>, листочки. 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08882" y="3712150"/>
            <a:ext cx="1618489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Розквіт весни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08882" y="3048496"/>
            <a:ext cx="1618489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Квітень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181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4100" y="519227"/>
            <a:ext cx="10308665" cy="7815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/>
              <a:t>Цікаво</a:t>
            </a:r>
            <a:r>
              <a:rPr lang="ru-RU" sz="3200" b="1" dirty="0"/>
              <a:t>, </a:t>
            </a:r>
            <a:r>
              <a:rPr lang="ru-RU" sz="3200" b="1" dirty="0" err="1"/>
              <a:t>що</a:t>
            </a:r>
            <a:r>
              <a:rPr lang="ru-RU" sz="3200" b="1" dirty="0"/>
              <a:t> </a:t>
            </a:r>
            <a:r>
              <a:rPr lang="ru-RU" sz="3200" b="1" dirty="0" err="1"/>
              <a:t>всі</a:t>
            </a:r>
            <a:r>
              <a:rPr lang="ru-RU" sz="3200" b="1" dirty="0"/>
              <a:t> </a:t>
            </a:r>
            <a:r>
              <a:rPr lang="ru-RU" sz="3200" b="1" dirty="0" err="1"/>
              <a:t>весняні</a:t>
            </a:r>
            <a:r>
              <a:rPr lang="ru-RU" sz="3200" b="1" dirty="0"/>
              <a:t> </a:t>
            </a:r>
            <a:r>
              <a:rPr lang="ru-RU" sz="3200" b="1" dirty="0" err="1"/>
              <a:t>місяці</a:t>
            </a:r>
            <a:r>
              <a:rPr lang="ru-RU" sz="3200" b="1" dirty="0"/>
              <a:t> </a:t>
            </a:r>
            <a:r>
              <a:rPr lang="ru-RU" sz="3200" b="1" dirty="0" err="1"/>
              <a:t>мають</a:t>
            </a:r>
            <a:r>
              <a:rPr lang="ru-RU" sz="3200" b="1" dirty="0"/>
              <a:t> </a:t>
            </a:r>
            <a:r>
              <a:rPr lang="ru-RU" sz="3200" b="1" dirty="0" err="1"/>
              <a:t>дуже</a:t>
            </a:r>
            <a:r>
              <a:rPr lang="ru-RU" sz="3200" b="1" dirty="0"/>
              <a:t> </a:t>
            </a:r>
            <a:r>
              <a:rPr lang="ru-RU" sz="3200" b="1" dirty="0" err="1"/>
              <a:t>влучні</a:t>
            </a:r>
            <a:r>
              <a:rPr lang="ru-RU" sz="3200" b="1" dirty="0"/>
              <a:t> </a:t>
            </a:r>
            <a:r>
              <a:rPr lang="ru-RU" sz="3200" b="1" dirty="0" err="1"/>
              <a:t>назви</a:t>
            </a:r>
            <a:endParaRPr lang="ru-RU" sz="32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108530" y="2002972"/>
            <a:ext cx="4312556" cy="323753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А чим же місяць травень</a:t>
            </a:r>
          </a:p>
          <a:p>
            <a:pPr algn="ctr"/>
            <a:r>
              <a:rPr lang="uk-UA" sz="2400" b="1" dirty="0"/>
              <a:t>Поміж братами славен?</a:t>
            </a:r>
          </a:p>
          <a:p>
            <a:pPr algn="ctr"/>
            <a:r>
              <a:rPr lang="uk-UA" sz="2400" b="1" dirty="0"/>
              <a:t>Іде і весело </a:t>
            </a:r>
            <a:r>
              <a:rPr lang="uk-UA" sz="2400" b="1" dirty="0" err="1"/>
              <a:t>співа</a:t>
            </a:r>
            <a:r>
              <a:rPr lang="uk-UA" sz="2400" b="1" dirty="0"/>
              <a:t>,</a:t>
            </a:r>
          </a:p>
          <a:p>
            <a:pPr algn="ctr"/>
            <a:r>
              <a:rPr lang="uk-UA" sz="2400" b="1" dirty="0"/>
              <a:t>Дощами землю полива.</a:t>
            </a:r>
          </a:p>
          <a:p>
            <a:pPr algn="ctr"/>
            <a:r>
              <a:rPr lang="uk-UA" sz="2400" b="1" dirty="0"/>
              <a:t>Святковими піснями</a:t>
            </a:r>
          </a:p>
          <a:p>
            <a:pPr algn="ctr"/>
            <a:r>
              <a:rPr lang="uk-UA" sz="2400" b="1" dirty="0"/>
              <a:t>І громом над полями</a:t>
            </a:r>
          </a:p>
          <a:p>
            <a:pPr algn="ctr"/>
            <a:r>
              <a:rPr lang="uk-UA" sz="2400" b="1" dirty="0"/>
              <a:t>Не з лійки-поливалки,</a:t>
            </a:r>
          </a:p>
          <a:p>
            <a:pPr algn="ctr"/>
            <a:r>
              <a:rPr lang="uk-UA" sz="2400" b="1" dirty="0"/>
              <a:t>А з грозової хмарки.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079171" y="1379200"/>
            <a:ext cx="7772400" cy="50403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Упізнай місяць.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Які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ознаки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йому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притаманні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?</a:t>
            </a:r>
            <a:endParaRPr lang="uk-U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693229"/>
            <a:ext cx="1054100" cy="115665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90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651" y="2002971"/>
            <a:ext cx="4838114" cy="3237535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2079171" y="5426770"/>
            <a:ext cx="7685315" cy="100668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/>
              <a:t>Приходять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перші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весняні</a:t>
            </a:r>
            <a:r>
              <a:rPr lang="ru-RU" sz="2400" b="1" dirty="0" smtClean="0"/>
              <a:t> грози. Звучать </a:t>
            </a:r>
            <a:r>
              <a:rPr lang="ru-RU" sz="2400" b="1" dirty="0" err="1" smtClean="0"/>
              <a:t>пісні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птахів</a:t>
            </a:r>
            <a:r>
              <a:rPr lang="ru-RU" sz="2400" b="1" dirty="0" smtClean="0"/>
              <a:t>. </a:t>
            </a:r>
          </a:p>
          <a:p>
            <a:pPr algn="ctr"/>
            <a:r>
              <a:rPr lang="ru-RU" sz="2400" b="1" dirty="0" smtClean="0"/>
              <a:t>У </a:t>
            </a:r>
            <a:r>
              <a:rPr lang="ru-RU" sz="2400" b="1" dirty="0" err="1" smtClean="0"/>
              <a:t>звірів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народжуються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дитинчата</a:t>
            </a:r>
            <a:r>
              <a:rPr lang="ru-RU" sz="2400" b="1" dirty="0" smtClean="0"/>
              <a:t>.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14899" y="3611294"/>
            <a:ext cx="2100944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Травень</a:t>
            </a:r>
            <a:r>
              <a:rPr lang="ru-RU" sz="3200" b="1" dirty="0" smtClean="0">
                <a:solidFill>
                  <a:schemeClr val="bg1"/>
                </a:solidFill>
              </a:rPr>
              <a:t> – </a:t>
            </a:r>
            <a:r>
              <a:rPr lang="uk-UA" sz="3200" b="1" dirty="0" smtClean="0">
                <a:solidFill>
                  <a:schemeClr val="bg1"/>
                </a:solidFill>
              </a:rPr>
              <a:t>кінець весни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014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97428" y="527776"/>
            <a:ext cx="9710057" cy="7672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За ким, за чим ми можемо спостерігати?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197428" y="1389678"/>
            <a:ext cx="9710057" cy="93986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У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всі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пори року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проводити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спостереження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за природою </a:t>
            </a:r>
            <a:endParaRPr lang="ru-RU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потрібно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в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певній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послідовності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322175" y="2476158"/>
            <a:ext cx="5125792" cy="78239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err="1"/>
              <a:t>Нежива</a:t>
            </a:r>
            <a:r>
              <a:rPr lang="ru-RU" sz="3600" b="1" dirty="0"/>
              <a:t> природа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322175" y="3900759"/>
            <a:ext cx="5125792" cy="78239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Жива природа</a:t>
            </a:r>
            <a:endParaRPr lang="ru-RU" sz="36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325800" y="5304611"/>
            <a:ext cx="5125792" cy="782390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Життя людей</a:t>
            </a:r>
            <a:endParaRPr lang="ru-RU" sz="3600" b="1" dirty="0"/>
          </a:p>
        </p:txBody>
      </p:sp>
      <p:sp>
        <p:nvSpPr>
          <p:cNvPr id="12" name="Стрелка вниз 11"/>
          <p:cNvSpPr/>
          <p:nvPr/>
        </p:nvSpPr>
        <p:spPr>
          <a:xfrm>
            <a:off x="3678435" y="3291565"/>
            <a:ext cx="321613" cy="609194"/>
          </a:xfrm>
          <a:prstGeom prst="downArrow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3567083" y="4683149"/>
            <a:ext cx="321613" cy="609194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227009" y="3340865"/>
            <a:ext cx="2562896" cy="78239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рослини</a:t>
            </a:r>
            <a:endParaRPr lang="ru-RU" sz="36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227009" y="4596551"/>
            <a:ext cx="2562896" cy="78239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тварини</a:t>
            </a:r>
            <a:endParaRPr lang="ru-RU" sz="3600" b="1" dirty="0"/>
          </a:p>
        </p:txBody>
      </p:sp>
      <p:sp>
        <p:nvSpPr>
          <p:cNvPr id="16" name="Стрелка вниз 15"/>
          <p:cNvSpPr/>
          <p:nvPr/>
        </p:nvSpPr>
        <p:spPr>
          <a:xfrm rot="14784954">
            <a:off x="6676010" y="3606004"/>
            <a:ext cx="321613" cy="711104"/>
          </a:xfrm>
          <a:prstGeom prst="downArrow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 rot="17262301">
            <a:off x="6676009" y="4240998"/>
            <a:ext cx="321613" cy="711104"/>
          </a:xfrm>
          <a:prstGeom prst="downArrow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картинки для детей весна пришла | Disegni, Illustrazioni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599" y="2894788"/>
            <a:ext cx="2264682" cy="319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205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935</TotalTime>
  <Words>1046</Words>
  <Application>Microsoft Office PowerPoint</Application>
  <PresentationFormat>Произвольный</PresentationFormat>
  <Paragraphs>199</Paragraphs>
  <Slides>21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Емоційне налаштування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Рефлексія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95</cp:revision>
  <dcterms:created xsi:type="dcterms:W3CDTF">2018-01-05T16:38:53Z</dcterms:created>
  <dcterms:modified xsi:type="dcterms:W3CDTF">2024-05-12T21:29:43Z</dcterms:modified>
</cp:coreProperties>
</file>