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1091" r:id="rId3"/>
    <p:sldId id="1098" r:id="rId4"/>
    <p:sldId id="1070" r:id="rId5"/>
    <p:sldId id="1073" r:id="rId6"/>
    <p:sldId id="1076" r:id="rId7"/>
    <p:sldId id="1077" r:id="rId8"/>
    <p:sldId id="1094" r:id="rId9"/>
    <p:sldId id="1081" r:id="rId10"/>
    <p:sldId id="1055" r:id="rId11"/>
    <p:sldId id="1095" r:id="rId12"/>
    <p:sldId id="1083" r:id="rId13"/>
    <p:sldId id="1088" r:id="rId14"/>
    <p:sldId id="1096" r:id="rId15"/>
    <p:sldId id="794" r:id="rId16"/>
    <p:sldId id="850" r:id="rId17"/>
    <p:sldId id="109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FFF"/>
    <a:srgbClr val="E838BA"/>
    <a:srgbClr val="EF71CE"/>
    <a:srgbClr val="463EDE"/>
    <a:srgbClr val="322ADA"/>
    <a:srgbClr val="FF3300"/>
    <a:srgbClr val="FF5050"/>
    <a:srgbClr val="F2B800"/>
    <a:srgbClr val="F6F9FC"/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94660"/>
  </p:normalViewPr>
  <p:slideViewPr>
    <p:cSldViewPr snapToGrid="0">
      <p:cViewPr varScale="1">
        <p:scale>
          <a:sx n="83" d="100"/>
          <a:sy n="83" d="100"/>
        </p:scale>
        <p:origin x="-546" y="-8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650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381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watch?v=pvqrb4t3k23" TargetMode="External"/><Relationship Id="rId5" Type="http://schemas.microsoft.com/office/2007/relationships/hdphoto" Target="../media/hdphoto3.wdp"/><Relationship Id="rId4" Type="http://schemas.openxmlformats.org/officeDocument/2006/relationships/image" Target="../media/image26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79073" y="4529003"/>
            <a:ext cx="9096547" cy="18047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000" b="1" dirty="0" err="1" smtClean="0">
                <a:solidFill>
                  <a:schemeClr val="bg1"/>
                </a:solidFill>
              </a:rPr>
              <a:t>Дмитро</a:t>
            </a:r>
            <a:r>
              <a:rPr lang="ru-RU" sz="5000" b="1" dirty="0" smtClean="0">
                <a:solidFill>
                  <a:schemeClr val="bg1"/>
                </a:solidFill>
              </a:rPr>
              <a:t> Чередниченко. </a:t>
            </a:r>
          </a:p>
          <a:p>
            <a:pPr algn="ctr"/>
            <a:r>
              <a:rPr lang="ru-RU" sz="5000" b="1" dirty="0" smtClean="0">
                <a:solidFill>
                  <a:schemeClr val="bg1"/>
                </a:solidFill>
              </a:rPr>
              <a:t>Фокус-мокус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7316"/>
          <a:stretch/>
        </p:blipFill>
        <p:spPr>
          <a:xfrm>
            <a:off x="1796242" y="1148870"/>
            <a:ext cx="2702996" cy="3023080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572250" y="1251740"/>
            <a:ext cx="4103370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Читання</a:t>
            </a:r>
          </a:p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Післябукварний</a:t>
            </a:r>
            <a:r>
              <a:rPr lang="uk-UA" sz="2800" b="1" dirty="0" smtClean="0">
                <a:solidFill>
                  <a:schemeClr val="bg1"/>
                </a:solidFill>
              </a:rPr>
              <a:t> період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98</a:t>
            </a: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8601" y="1255572"/>
            <a:ext cx="11635739" cy="48936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Фокус-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мокус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    Дітки показували фокуси-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мокуси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 Підійшла черга до Федька. Хлопчик подумав, подумав та й каже:</a:t>
            </a:r>
          </a:p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    — Я вас усіх сфотографую. І кожному покажу його фотокартку. Як хтось буде не схожий, тому віддам свій… фотоапарат.</a:t>
            </a:r>
          </a:p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    Діти здивовано перезирнулись, адже у Федька не було фотоапарата. Та Федько не розгубився. Він згорнув трубочкою долоньки й приклав до ока.</a:t>
            </a:r>
          </a:p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    — Увага! Знімаю! — і клацнув язиком. Порився в кишенях, узяв щось у жменьку.</a:t>
            </a:r>
          </a:p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    — Тепер кожному покажу його фотокартку. Вибачайте, що маленька — такий фотоапарат.</a:t>
            </a:r>
          </a:p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    І підносить кожному у жменьці. Хто гляне, той усміхнеться.</a:t>
            </a:r>
          </a:p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    — Я справді схожий, — каже всяк. Бо у Федьковій жменьці — маленьке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люстерко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      За Дмитром Чередниченком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4026" y="468993"/>
            <a:ext cx="8732066" cy="6951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Слухаю</a:t>
            </a:r>
            <a:r>
              <a:rPr lang="ru-RU" sz="4000" b="1" dirty="0" smtClean="0">
                <a:solidFill>
                  <a:schemeClr val="bg1"/>
                </a:solidFill>
              </a:rPr>
              <a:t> і </a:t>
            </a:r>
            <a:r>
              <a:rPr lang="ru-RU" sz="4000" b="1" dirty="0" err="1" smtClean="0">
                <a:solidFill>
                  <a:schemeClr val="bg1"/>
                </a:solidFill>
              </a:rPr>
              <a:t>розумію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82-83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5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318062" y="1705959"/>
            <a:ext cx="6334698" cy="41913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 indent="-354013">
              <a:buAutoNum type="arabicPeriod"/>
            </a:pPr>
            <a:r>
              <a:rPr lang="ru-RU" sz="2400" b="1" dirty="0"/>
              <a:t>Про кого </a:t>
            </a:r>
            <a:r>
              <a:rPr lang="ru-RU" sz="2400" b="1" dirty="0" err="1"/>
              <a:t>розповідається</a:t>
            </a:r>
            <a:r>
              <a:rPr lang="ru-RU" sz="2400" b="1" dirty="0"/>
              <a:t> в </a:t>
            </a:r>
            <a:r>
              <a:rPr lang="ru-RU" sz="2400" b="1" dirty="0" err="1"/>
              <a:t>тексті</a:t>
            </a:r>
            <a:r>
              <a:rPr lang="ru-RU" sz="2400" b="1" dirty="0"/>
              <a:t>?</a:t>
            </a:r>
          </a:p>
          <a:p>
            <a:pPr marL="354013" indent="-354013">
              <a:buAutoNum type="arabicPeriod"/>
            </a:pPr>
            <a:r>
              <a:rPr lang="ru-RU" sz="2400" b="1" dirty="0"/>
              <a:t>Чим </a:t>
            </a:r>
            <a:r>
              <a:rPr lang="ru-RU" sz="2400" b="1" dirty="0" err="1"/>
              <a:t>займалися</a:t>
            </a:r>
            <a:r>
              <a:rPr lang="ru-RU" sz="2400" b="1" dirty="0"/>
              <a:t> </a:t>
            </a:r>
            <a:r>
              <a:rPr lang="ru-RU" sz="2400" b="1" dirty="0" err="1"/>
              <a:t>діти</a:t>
            </a:r>
            <a:r>
              <a:rPr lang="ru-RU" sz="2400" b="1" dirty="0"/>
              <a:t>?</a:t>
            </a:r>
          </a:p>
          <a:p>
            <a:pPr marL="354013" indent="-354013">
              <a:buAutoNum type="arabicPeriod"/>
            </a:pPr>
            <a:r>
              <a:rPr lang="ru-RU" sz="2400" b="1" dirty="0" err="1"/>
              <a:t>Який</a:t>
            </a:r>
            <a:r>
              <a:rPr lang="ru-RU" sz="2400" b="1" dirty="0"/>
              <a:t> </a:t>
            </a:r>
            <a:r>
              <a:rPr lang="ru-RU" sz="2400" b="1" dirty="0" err="1"/>
              <a:t>настрій</a:t>
            </a:r>
            <a:r>
              <a:rPr lang="ru-RU" sz="2400" b="1" dirty="0"/>
              <a:t> у </a:t>
            </a:r>
            <a:r>
              <a:rPr lang="ru-RU" sz="2400" b="1" dirty="0" smtClean="0"/>
              <a:t>тебе </a:t>
            </a:r>
            <a:r>
              <a:rPr lang="ru-RU" sz="2400" b="1" dirty="0" err="1"/>
              <a:t>викликав</a:t>
            </a:r>
            <a:r>
              <a:rPr lang="ru-RU" sz="2400" b="1" dirty="0"/>
              <a:t> </a:t>
            </a:r>
            <a:r>
              <a:rPr lang="ru-RU" sz="2400" b="1" dirty="0" err="1"/>
              <a:t>цей</a:t>
            </a:r>
            <a:r>
              <a:rPr lang="ru-RU" sz="2400" b="1" dirty="0"/>
              <a:t> </a:t>
            </a:r>
            <a:r>
              <a:rPr lang="ru-RU" sz="2400" b="1" dirty="0" smtClean="0"/>
              <a:t>текст?</a:t>
            </a:r>
          </a:p>
          <a:p>
            <a:pPr marL="354013" indent="-354013">
              <a:buAutoNum type="arabicPeriod"/>
            </a:pPr>
            <a:r>
              <a:rPr lang="uk-UA" sz="2400" b="1" dirty="0" smtClean="0"/>
              <a:t>Який </a:t>
            </a:r>
            <a:r>
              <a:rPr lang="uk-UA" sz="2400" b="1" dirty="0"/>
              <a:t>фокус-</a:t>
            </a:r>
            <a:r>
              <a:rPr lang="uk-UA" sz="2400" b="1" dirty="0" err="1"/>
              <a:t>мокус</a:t>
            </a:r>
            <a:r>
              <a:rPr lang="uk-UA" sz="2400" b="1" dirty="0"/>
              <a:t> придумав </a:t>
            </a:r>
            <a:r>
              <a:rPr lang="uk-UA" sz="2400" b="1" dirty="0" smtClean="0"/>
              <a:t>Федько?</a:t>
            </a:r>
          </a:p>
          <a:p>
            <a:pPr marL="354013" indent="-354013">
              <a:buAutoNum type="arabicPeriod"/>
            </a:pPr>
            <a:r>
              <a:rPr lang="uk-UA" sz="2400" b="1" dirty="0" smtClean="0"/>
              <a:t>Чому </a:t>
            </a:r>
            <a:r>
              <a:rPr lang="uk-UA" sz="2400" b="1" dirty="0"/>
              <a:t>фотокартки хлопчик показував у жменьці</a:t>
            </a:r>
            <a:r>
              <a:rPr lang="uk-UA" sz="2400" b="1" dirty="0" smtClean="0"/>
              <a:t>?</a:t>
            </a:r>
          </a:p>
          <a:p>
            <a:pPr marL="354013" indent="-354013">
              <a:buAutoNum type="arabicPeriod"/>
            </a:pPr>
            <a:r>
              <a:rPr lang="uk-UA" sz="2400" b="1" dirty="0" smtClean="0"/>
              <a:t> </a:t>
            </a:r>
            <a:r>
              <a:rPr lang="uk-UA" sz="2400" b="1" dirty="0"/>
              <a:t>Чи доводилося тобі показувати </a:t>
            </a:r>
            <a:r>
              <a:rPr lang="uk-UA" sz="2400" b="1" dirty="0" smtClean="0"/>
              <a:t>фокуси-</a:t>
            </a:r>
            <a:r>
              <a:rPr lang="uk-UA" sz="2400" b="1" dirty="0" err="1" smtClean="0"/>
              <a:t>мокуси</a:t>
            </a:r>
            <a:r>
              <a:rPr lang="uk-UA" sz="2400" b="1" dirty="0" smtClean="0"/>
              <a:t>?</a:t>
            </a:r>
          </a:p>
          <a:p>
            <a:pPr marL="354013" indent="-354013">
              <a:buAutoNum type="arabicPeriod"/>
            </a:pPr>
            <a:r>
              <a:rPr lang="uk-UA" sz="2400" b="1" dirty="0" smtClean="0"/>
              <a:t>Розкажи</a:t>
            </a:r>
            <a:r>
              <a:rPr lang="uk-UA" sz="2400" b="1" dirty="0"/>
              <a:t>, у що граєш ти зі своїми друзями</a:t>
            </a:r>
            <a:r>
              <a:rPr lang="uk-UA" sz="2400" b="1" dirty="0" smtClean="0"/>
              <a:t>.</a:t>
            </a:r>
            <a:endParaRPr lang="uk-UA" sz="2400" b="1" dirty="0"/>
          </a:p>
        </p:txBody>
      </p:sp>
      <p:pic>
        <p:nvPicPr>
          <p:cNvPr id="7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9" y="1705959"/>
            <a:ext cx="3990894" cy="399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618236" y="577281"/>
            <a:ext cx="8732066" cy="8199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Запитання</a:t>
            </a:r>
            <a:r>
              <a:rPr lang="ru-RU" sz="4000" b="1" dirty="0" smtClean="0">
                <a:solidFill>
                  <a:schemeClr val="bg1"/>
                </a:solidFill>
              </a:rPr>
              <a:t> до </a:t>
            </a:r>
            <a:r>
              <a:rPr lang="ru-RU" sz="4000" b="1" dirty="0" err="1" smtClean="0">
                <a:solidFill>
                  <a:schemeClr val="bg1"/>
                </a:solidFill>
              </a:rPr>
              <a:t>уважного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читача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94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45349" y="440544"/>
            <a:ext cx="8732066" cy="9196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Читаємо </a:t>
            </a:r>
            <a:r>
              <a:rPr lang="ru-RU" sz="4000" b="1" dirty="0" err="1" smtClean="0">
                <a:solidFill>
                  <a:schemeClr val="bg1"/>
                </a:solidFill>
              </a:rPr>
              <a:t>швидко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12373" y="3156802"/>
            <a:ext cx="2472130" cy="3617972"/>
          </a:xfrm>
          <a:prstGeom prst="rect">
            <a:avLst/>
          </a:prstGeom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4384161" y="1584526"/>
            <a:ext cx="3587325" cy="621464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uk-UA" altLang="ru-RU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фокуси-</a:t>
            </a:r>
            <a:r>
              <a:rPr lang="uk-UA" altLang="ru-RU" sz="40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мокуси</a:t>
            </a:r>
            <a:endParaRPr lang="ru-RU" altLang="ru-RU" sz="4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3330724" y="2375318"/>
            <a:ext cx="2106876" cy="61912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uk-UA" altLang="ru-RU" sz="4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черга</a:t>
            </a:r>
            <a:endParaRPr lang="ru-RU" altLang="ru-RU" sz="4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3330725" y="3092122"/>
            <a:ext cx="2106874" cy="61912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uk-UA" altLang="ru-RU" sz="4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схожий</a:t>
            </a:r>
            <a:endParaRPr lang="ru-RU" altLang="ru-RU" sz="4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3330724" y="3792638"/>
            <a:ext cx="2106875" cy="61912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uk-UA" altLang="ru-RU" sz="4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язик</a:t>
            </a:r>
            <a:endParaRPr lang="ru-RU" altLang="ru-RU" sz="4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3330724" y="4558448"/>
            <a:ext cx="2106875" cy="61912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uk-UA" altLang="ru-RU" sz="4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клацнув</a:t>
            </a:r>
            <a:endParaRPr lang="ru-RU" altLang="ru-RU" sz="4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7190401" y="2375318"/>
            <a:ext cx="2879429" cy="61912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uk-UA" altLang="ru-RU" sz="4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жменя</a:t>
            </a:r>
            <a:endParaRPr lang="ru-RU" altLang="ru-RU" sz="4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7190401" y="3092122"/>
            <a:ext cx="2879429" cy="61912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uk-UA" altLang="ru-RU" sz="4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фотоапарат</a:t>
            </a:r>
            <a:endParaRPr lang="ru-RU" altLang="ru-RU" sz="4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7190401" y="3792638"/>
            <a:ext cx="2879429" cy="61912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ru-RU" altLang="ru-RU" sz="4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маленький</a:t>
            </a:r>
            <a:endParaRPr lang="ru-RU" altLang="ru-RU" sz="4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7190401" y="4558448"/>
            <a:ext cx="2879429" cy="61912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uk-UA" altLang="ru-RU" sz="4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люстерко</a:t>
            </a:r>
            <a:endParaRPr lang="ru-RU" altLang="ru-RU" sz="4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327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099" y="544699"/>
            <a:ext cx="10186669" cy="12988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Знайди</a:t>
            </a:r>
            <a:r>
              <a:rPr lang="ru-RU" sz="3200" b="1" dirty="0" smtClean="0">
                <a:solidFill>
                  <a:schemeClr val="bg1"/>
                </a:solidFill>
              </a:rPr>
              <a:t> на </a:t>
            </a:r>
            <a:r>
              <a:rPr lang="ru-RU" sz="3200" b="1" dirty="0" err="1">
                <a:solidFill>
                  <a:schemeClr val="bg1"/>
                </a:solidFill>
              </a:rPr>
              <a:t>малюнку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Федька. Придумай </a:t>
            </a:r>
            <a:r>
              <a:rPr lang="ru-RU" sz="3200" b="1" dirty="0" err="1">
                <a:solidFill>
                  <a:schemeClr val="bg1"/>
                </a:solidFill>
              </a:rPr>
              <a:t>імена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іншим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дітям</a:t>
            </a:r>
            <a:r>
              <a:rPr lang="ru-RU" sz="3200" b="1" dirty="0">
                <a:solidFill>
                  <a:schemeClr val="bg1"/>
                </a:solidFill>
              </a:rPr>
              <a:t> і </a:t>
            </a:r>
            <a:r>
              <a:rPr lang="ru-RU" sz="3200" b="1" dirty="0" err="1" smtClean="0">
                <a:solidFill>
                  <a:schemeClr val="bg1"/>
                </a:solidFill>
              </a:rPr>
              <a:t>склади</a:t>
            </a:r>
            <a:r>
              <a:rPr lang="ru-RU" sz="3200" b="1" dirty="0" smtClean="0">
                <a:solidFill>
                  <a:schemeClr val="bg1"/>
                </a:solidFill>
              </a:rPr>
              <a:t> свою </a:t>
            </a:r>
            <a:r>
              <a:rPr lang="ru-RU" sz="3200" b="1" dirty="0" err="1">
                <a:solidFill>
                  <a:schemeClr val="bg1"/>
                </a:solidFill>
              </a:rPr>
              <a:t>розповідь</a:t>
            </a:r>
            <a:r>
              <a:rPr lang="ru-RU" sz="3200" b="1" dirty="0">
                <a:solidFill>
                  <a:schemeClr val="bg1"/>
                </a:solidFill>
              </a:rPr>
              <a:t> про них, схожу на </a:t>
            </a:r>
            <a:r>
              <a:rPr lang="ru-RU" sz="3200" b="1" dirty="0" smtClean="0">
                <a:solidFill>
                  <a:schemeClr val="bg1"/>
                </a:solidFill>
              </a:rPr>
              <a:t>текст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30" t="22565" r="14586"/>
          <a:stretch/>
        </p:blipFill>
        <p:spPr>
          <a:xfrm flipH="1">
            <a:off x="1327353" y="3147405"/>
            <a:ext cx="2411736" cy="30253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672" y="2003564"/>
            <a:ext cx="5376337" cy="455864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0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119351" y="560045"/>
            <a:ext cx="9224798" cy="8687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i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9351" y="1513215"/>
            <a:ext cx="918373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слова. На які дві групи можна їх розділити? 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Чому слова написані з великої букви?  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Надрукуй слова в дві колонки: в першу імена, в другу – назви міст.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3222" y="3051463"/>
            <a:ext cx="371531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Визнач слова, в яких різна кількість звуків і букв. Поясни, чому</a:t>
            </a:r>
            <a:r>
              <a:rPr lang="uk-UA" sz="2400" b="1" dirty="0">
                <a:solidFill>
                  <a:schemeClr val="bg1"/>
                </a:solidFill>
              </a:rPr>
              <a:t>. Побудуй звукові схеми </a:t>
            </a:r>
            <a:r>
              <a:rPr lang="uk-UA" sz="2400" b="1" dirty="0" smtClean="0">
                <a:solidFill>
                  <a:schemeClr val="bg1"/>
                </a:solidFill>
              </a:rPr>
              <a:t>цих слів</a:t>
            </a:r>
            <a:r>
              <a:rPr lang="uk-UA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26040" y="3097372"/>
            <a:ext cx="198006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Одеса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60412" y="3943192"/>
            <a:ext cx="172932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Львів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0412" y="3097372"/>
            <a:ext cx="172932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Федько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49522" y="3097372"/>
            <a:ext cx="172929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Яринка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5005" y="4470817"/>
            <a:ext cx="2352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=</a:t>
            </a:r>
            <a:r>
              <a:rPr lang="uk-UA" sz="3200" b="1" dirty="0" smtClean="0">
                <a:solidFill>
                  <a:srgbClr val="FF0000"/>
                </a:solidFill>
              </a:rPr>
              <a:t>о</a:t>
            </a:r>
            <a:r>
              <a:rPr lang="uk-UA" sz="3200" b="1" dirty="0" smtClean="0">
                <a:solidFill>
                  <a:srgbClr val="002060"/>
                </a:solidFill>
              </a:rPr>
              <a:t>–</a:t>
            </a:r>
            <a:r>
              <a:rPr lang="uk-UA" sz="3200" b="1" dirty="0" smtClean="0">
                <a:solidFill>
                  <a:srgbClr val="FF0000"/>
                </a:solidFill>
              </a:rPr>
              <a:t>о</a:t>
            </a:r>
            <a:r>
              <a:rPr lang="uk-UA" sz="3200" b="1" dirty="0" smtClean="0">
                <a:solidFill>
                  <a:srgbClr val="002060"/>
                </a:solidFill>
              </a:rPr>
              <a:t> – –</a:t>
            </a:r>
            <a:r>
              <a:rPr lang="uk-UA" sz="3200" b="1" dirty="0" smtClean="0">
                <a:solidFill>
                  <a:srgbClr val="FF0000"/>
                </a:solidFill>
              </a:rPr>
              <a:t>о</a:t>
            </a:r>
            <a:r>
              <a:rPr lang="uk-UA" sz="3200" b="1" dirty="0" smtClean="0">
                <a:solidFill>
                  <a:srgbClr val="002060"/>
                </a:solidFill>
              </a:rPr>
              <a:t> 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26040" y="3965894"/>
            <a:ext cx="198006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Грицько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49522" y="3994567"/>
            <a:ext cx="172929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Дніпро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40880" y="3097372"/>
            <a:ext cx="172929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Київ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40880" y="3994567"/>
            <a:ext cx="172929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Леся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2701" y="2656394"/>
            <a:ext cx="1943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–</a:t>
            </a:r>
            <a:r>
              <a:rPr lang="uk-UA" sz="3200" b="1" dirty="0" smtClean="0">
                <a:solidFill>
                  <a:srgbClr val="FF0000"/>
                </a:solidFill>
              </a:rPr>
              <a:t> </a:t>
            </a:r>
            <a:r>
              <a:rPr lang="uk-UA" sz="3200" b="1" dirty="0">
                <a:solidFill>
                  <a:srgbClr val="FF0000"/>
                </a:solidFill>
              </a:rPr>
              <a:t>о </a:t>
            </a:r>
            <a:r>
              <a:rPr lang="uk-UA" sz="3200" b="1" dirty="0" smtClean="0">
                <a:solidFill>
                  <a:srgbClr val="002060"/>
                </a:solidFill>
              </a:rPr>
              <a:t>= – </a:t>
            </a:r>
            <a:r>
              <a:rPr lang="uk-UA" sz="3200" b="1" dirty="0">
                <a:solidFill>
                  <a:srgbClr val="FF0000"/>
                </a:solidFill>
              </a:rPr>
              <a:t>о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53402" y="3551744"/>
            <a:ext cx="1943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– –</a:t>
            </a:r>
            <a:r>
              <a:rPr lang="uk-UA" sz="3200" b="1" dirty="0" smtClean="0">
                <a:solidFill>
                  <a:srgbClr val="FF0000"/>
                </a:solidFill>
              </a:rPr>
              <a:t> </a:t>
            </a:r>
            <a:r>
              <a:rPr lang="uk-UA" sz="3200" b="1" dirty="0">
                <a:solidFill>
                  <a:srgbClr val="FF0000"/>
                </a:solidFill>
              </a:rPr>
              <a:t>о </a:t>
            </a:r>
            <a:r>
              <a:rPr lang="uk-UA" sz="3200" b="1" dirty="0" smtClean="0">
                <a:solidFill>
                  <a:srgbClr val="002060"/>
                </a:solidFill>
              </a:rPr>
              <a:t>= – </a:t>
            </a:r>
            <a:r>
              <a:rPr lang="uk-UA" sz="3200" b="1" dirty="0">
                <a:solidFill>
                  <a:srgbClr val="FF0000"/>
                </a:solidFill>
              </a:rPr>
              <a:t>о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51771" y="3536226"/>
            <a:ext cx="1888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=</a:t>
            </a:r>
            <a:r>
              <a:rPr lang="uk-UA" sz="3200" b="1" dirty="0" smtClean="0">
                <a:solidFill>
                  <a:srgbClr val="FF0000"/>
                </a:solidFill>
              </a:rPr>
              <a:t> </a:t>
            </a:r>
            <a:r>
              <a:rPr lang="uk-UA" sz="3200" b="1" dirty="0" smtClean="0">
                <a:solidFill>
                  <a:srgbClr val="002060"/>
                </a:solidFill>
              </a:rPr>
              <a:t>= </a:t>
            </a:r>
            <a:r>
              <a:rPr lang="uk-UA" sz="3200" b="1" dirty="0" smtClean="0">
                <a:solidFill>
                  <a:srgbClr val="FF0000"/>
                </a:solidFill>
              </a:rPr>
              <a:t>о</a:t>
            </a:r>
            <a:r>
              <a:rPr lang="uk-UA" sz="3200" b="1" dirty="0" smtClean="0">
                <a:solidFill>
                  <a:srgbClr val="002060"/>
                </a:solidFill>
              </a:rPr>
              <a:t> –  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14700" y="5147032"/>
            <a:ext cx="1659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–</a:t>
            </a:r>
            <a:r>
              <a:rPr lang="uk-UA" sz="3200" b="1" dirty="0" smtClean="0">
                <a:solidFill>
                  <a:srgbClr val="FF0000"/>
                </a:solidFill>
              </a:rPr>
              <a:t> </a:t>
            </a:r>
            <a:r>
              <a:rPr lang="uk-UA" sz="3200" b="1" dirty="0">
                <a:solidFill>
                  <a:srgbClr val="FF0000"/>
                </a:solidFill>
              </a:rPr>
              <a:t>о </a:t>
            </a:r>
            <a:r>
              <a:rPr lang="uk-UA" sz="3200" b="1" dirty="0" smtClean="0">
                <a:solidFill>
                  <a:srgbClr val="002060"/>
                </a:solidFill>
              </a:rPr>
              <a:t>=</a:t>
            </a:r>
            <a:r>
              <a:rPr lang="uk-UA" sz="3200" b="1" dirty="0" smtClean="0">
                <a:solidFill>
                  <a:srgbClr val="FF0000"/>
                </a:solidFill>
              </a:rPr>
              <a:t>о</a:t>
            </a:r>
            <a:r>
              <a:rPr lang="uk-UA" sz="3200" b="1" dirty="0">
                <a:solidFill>
                  <a:srgbClr val="002060"/>
                </a:solidFill>
              </a:rPr>
              <a:t> –</a:t>
            </a:r>
          </a:p>
        </p:txBody>
      </p:sp>
      <p:pic>
        <p:nvPicPr>
          <p:cNvPr id="2049" name="Picture 1" descr="D:\Картинки до тестів\!!!!!!Эсмира\OIG (6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1" t="5224" r="6998" b="3910"/>
          <a:stretch/>
        </p:blipFill>
        <p:spPr bwMode="auto">
          <a:xfrm>
            <a:off x="9109710" y="3248953"/>
            <a:ext cx="2807460" cy="325308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93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4293E-6 -3.33333E-6 L -0.1674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0" y="-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162 L 0.16623 -2.2222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3" y="-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5012E-7 -2.96296E-6 L -0.32804 0.258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2" y="1291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5012E-7 1.11022E-16 L -0.17248 0.1215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31" y="606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1997E-6 -2.96296E-6 L -0.3188 0.3699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46" y="1849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1997E-6 1.11022E-16 L -0.49401 0.2368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7" y="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19" grpId="0" animBg="1"/>
      <p:bldP spid="26" grpId="0"/>
      <p:bldP spid="27" grpId="0" animBg="1"/>
      <p:bldP spid="28" grpId="0" animBg="1"/>
      <p:bldP spid="31" grpId="0" animBg="1"/>
      <p:bldP spid="32" grpId="0" animBg="1"/>
      <p:bldP spid="15" grpId="0"/>
      <p:bldP spid="33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16213" y="560672"/>
            <a:ext cx="8755124" cy="8762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«Мікрофон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51877" y="1754158"/>
            <a:ext cx="5434923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FFFF00"/>
                </a:solidFill>
              </a:rPr>
              <a:t>Що читали </a:t>
            </a:r>
            <a:r>
              <a:rPr lang="uk-UA" sz="2800" b="1" dirty="0">
                <a:solidFill>
                  <a:srgbClr val="FFFF00"/>
                </a:solidFill>
              </a:rPr>
              <a:t>на </a:t>
            </a:r>
            <a:r>
              <a:rPr lang="uk-UA" sz="2800" b="1" dirty="0" err="1" smtClean="0">
                <a:solidFill>
                  <a:srgbClr val="FFFF00"/>
                </a:solidFill>
              </a:rPr>
              <a:t>уроці</a:t>
            </a:r>
            <a:r>
              <a:rPr lang="uk-UA" sz="2800" b="1" dirty="0" smtClean="0">
                <a:solidFill>
                  <a:srgbClr val="FFFF00"/>
                </a:solidFill>
              </a:rPr>
              <a:t>?</a:t>
            </a:r>
          </a:p>
          <a:p>
            <a:r>
              <a:rPr lang="uk-UA" sz="2800" b="1" dirty="0" smtClean="0">
                <a:solidFill>
                  <a:srgbClr val="FFFF00"/>
                </a:solidFill>
              </a:rPr>
              <a:t>    (скоромовку, загадку, </a:t>
            </a:r>
          </a:p>
          <a:p>
            <a:r>
              <a:rPr lang="uk-UA" sz="2800" b="1" dirty="0">
                <a:solidFill>
                  <a:srgbClr val="FFFF00"/>
                </a:solidFill>
              </a:rPr>
              <a:t> </a:t>
            </a:r>
            <a:r>
              <a:rPr lang="uk-UA" sz="2800" b="1" dirty="0" smtClean="0">
                <a:solidFill>
                  <a:srgbClr val="FFFF00"/>
                </a:solidFill>
              </a:rPr>
              <a:t>     оповідання)</a:t>
            </a:r>
            <a:r>
              <a:rPr lang="uk-UA" sz="2800" b="1" dirty="0" smtClean="0">
                <a:solidFill>
                  <a:srgbClr val="FFFF00"/>
                </a:solidFill>
              </a:rPr>
              <a:t> </a:t>
            </a:r>
            <a:endParaRPr lang="uk-UA" sz="2800" b="1" dirty="0" smtClean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 smtClean="0">
                <a:solidFill>
                  <a:srgbClr val="FFFF00"/>
                </a:solidFill>
              </a:rPr>
              <a:t>Який</a:t>
            </a:r>
            <a:r>
              <a:rPr lang="ru-RU" sz="2800" b="1" dirty="0" smtClean="0">
                <a:solidFill>
                  <a:srgbClr val="FFFF00"/>
                </a:solidFill>
              </a:rPr>
              <a:t> з </a:t>
            </a:r>
            <a:r>
              <a:rPr lang="ru-RU" sz="2800" b="1" dirty="0" err="1" smtClean="0">
                <a:solidFill>
                  <a:srgbClr val="FFFF00"/>
                </a:solidFill>
              </a:rPr>
              <a:t>творів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тобі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було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читати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важче</a:t>
            </a:r>
            <a:r>
              <a:rPr lang="ru-RU" sz="2800" b="1" dirty="0" smtClean="0">
                <a:solidFill>
                  <a:srgbClr val="FFFF00"/>
                </a:solidFill>
              </a:rPr>
              <a:t>? </a:t>
            </a:r>
            <a:r>
              <a:rPr lang="ru-RU" sz="2800" b="1" dirty="0" err="1" smtClean="0">
                <a:solidFill>
                  <a:srgbClr val="FFFF00"/>
                </a:solidFill>
              </a:rPr>
              <a:t>Чому</a:t>
            </a:r>
            <a:r>
              <a:rPr lang="ru-RU" sz="2800" b="1" dirty="0" smtClean="0">
                <a:solidFill>
                  <a:srgbClr val="FFFF00"/>
                </a:solidFill>
              </a:rPr>
              <a:t>?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FFFF00"/>
                </a:solidFill>
              </a:rPr>
              <a:t>Що </a:t>
            </a:r>
            <a:r>
              <a:rPr lang="ru-RU" sz="2800" b="1" dirty="0" err="1">
                <a:solidFill>
                  <a:srgbClr val="FFFF00"/>
                </a:solidFill>
              </a:rPr>
              <a:t>незвичним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було</a:t>
            </a:r>
            <a:r>
              <a:rPr lang="ru-RU" sz="2800" b="1" dirty="0">
                <a:solidFill>
                  <a:srgbClr val="FFFF00"/>
                </a:solidFill>
              </a:rPr>
              <a:t> в </a:t>
            </a:r>
            <a:r>
              <a:rPr lang="ru-RU" sz="2800" b="1" dirty="0" err="1" smtClean="0">
                <a:solidFill>
                  <a:srgbClr val="FFFF00"/>
                </a:solidFill>
              </a:rPr>
              <a:t>оповіданні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Дмитра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Чередниченка</a:t>
            </a:r>
            <a:r>
              <a:rPr lang="ru-RU" sz="2800" b="1" dirty="0" smtClean="0">
                <a:solidFill>
                  <a:srgbClr val="FFFF00"/>
                </a:solidFill>
              </a:rPr>
              <a:t>?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 smtClean="0">
                <a:solidFill>
                  <a:srgbClr val="FFFF00"/>
                </a:solidFill>
              </a:rPr>
              <a:t>Чи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сподобався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Федько? </a:t>
            </a:r>
            <a:r>
              <a:rPr lang="ru-RU" sz="2800" b="1" dirty="0" err="1" smtClean="0">
                <a:solidFill>
                  <a:srgbClr val="FFFF00"/>
                </a:solidFill>
              </a:rPr>
              <a:t>Чому</a:t>
            </a:r>
            <a:r>
              <a:rPr lang="ru-RU" sz="2800" b="1" dirty="0" smtClean="0">
                <a:solidFill>
                  <a:srgbClr val="FFFF00"/>
                </a:solidFill>
              </a:rPr>
              <a:t>?</a:t>
            </a:r>
            <a:endParaRPr lang="uk-UA" sz="2800" b="1" dirty="0">
              <a:solidFill>
                <a:srgbClr val="FFFF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8790189" y="2953748"/>
            <a:ext cx="2895672" cy="34928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3" t="16747" r="29640"/>
          <a:stretch/>
        </p:blipFill>
        <p:spPr>
          <a:xfrm>
            <a:off x="284117" y="1772816"/>
            <a:ext cx="2732921" cy="360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700426" y="407564"/>
            <a:ext cx="8811364" cy="8497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 dirty="0">
                <a:solidFill>
                  <a:schemeClr val="bg1"/>
                </a:solidFill>
              </a:rPr>
              <a:t>Online </a:t>
            </a:r>
            <a:r>
              <a:rPr lang="uk-UA" altLang="uk-UA" sz="4000" b="1" dirty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7" name="Рисунок 6">
            <a:hlinkClick r:id="rId6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285871" y="1727201"/>
            <a:ext cx="4265586" cy="4587906"/>
          </a:xfrm>
          <a:prstGeom prst="rect">
            <a:avLst/>
          </a:prstGeom>
        </p:spPr>
      </p:pic>
      <p:sp>
        <p:nvSpPr>
          <p:cNvPr id="15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67731" y="2222241"/>
            <a:ext cx="1149220" cy="114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1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234440" y="494529"/>
            <a:ext cx="9624060" cy="12314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Вибери емоцію, що відповідає твоєму настрою в кінці уроку.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Картинки до тестів\Емоції Головоломка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2147887"/>
            <a:ext cx="1790700" cy="25622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extLst/>
        </p:spPr>
      </p:pic>
      <p:sp>
        <p:nvSpPr>
          <p:cNvPr id="11" name="TextBox 10"/>
          <p:cNvSpPr txBox="1"/>
          <p:nvPr/>
        </p:nvSpPr>
        <p:spPr>
          <a:xfrm>
            <a:off x="3200400" y="5229224"/>
            <a:ext cx="1703836" cy="58477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страх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18079" y="5229224"/>
            <a:ext cx="147321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огида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8225" y="5229223"/>
            <a:ext cx="142106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сум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3415" y="5229224"/>
            <a:ext cx="1473215" cy="58477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гнів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45114" y="5229224"/>
            <a:ext cx="147321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радість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Картинки до тестів\Емоції Головоломка\Joy_New_Ren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543" y="2147888"/>
            <a:ext cx="1238868" cy="26198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extLst/>
        </p:spPr>
      </p:pic>
      <p:pic>
        <p:nvPicPr>
          <p:cNvPr id="2052" name="Picture 4" descr="D:\Картинки до тестів\Емоції Головоломка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062" y="2147888"/>
            <a:ext cx="1394841" cy="249078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extLst/>
        </p:spPr>
      </p:pic>
      <p:pic>
        <p:nvPicPr>
          <p:cNvPr id="2053" name="Picture 5" descr="D:\Картинки до тестів\Емоції Головоломка\images 1 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2147888"/>
            <a:ext cx="1885950" cy="24193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extLst/>
        </p:spPr>
      </p:pic>
      <p:pic>
        <p:nvPicPr>
          <p:cNvPr id="2054" name="Picture 6" descr="D:\Картинки до тестів\Емоції Головоломка\Disgust_Fullbody_Rend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154" y="2119098"/>
            <a:ext cx="1773064" cy="261980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201126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21106" y="494528"/>
            <a:ext cx="8732066" cy="8551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7571" y="1526245"/>
            <a:ext cx="6001078" cy="2357568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179705" indent="450850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Уже дзвінок нам дав сигнал:</a:t>
            </a:r>
          </a:p>
          <a:p>
            <a:pPr marR="179705" indent="450850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Працювати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час настав.</a:t>
            </a:r>
          </a:p>
          <a:p>
            <a:pPr marR="179705" indent="450850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Тож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і ми часу не гаймо </a:t>
            </a:r>
          </a:p>
          <a:p>
            <a:pPr marR="179705" indent="450850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Роботу швидше починаймо.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020" y="1562751"/>
            <a:ext cx="4184724" cy="464212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9161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234440" y="494529"/>
            <a:ext cx="9624060" cy="9685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Очікування від уроку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Картинки до тестів\Емоції Головоломка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241" y="2470303"/>
            <a:ext cx="1740774" cy="24907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321926" y="5202492"/>
            <a:ext cx="1557073" cy="58477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страх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55065" y="5229224"/>
            <a:ext cx="168574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огида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8616" y="5229224"/>
            <a:ext cx="180030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сум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3415" y="5229224"/>
            <a:ext cx="1752600" cy="58477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гнів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29245" y="5202493"/>
            <a:ext cx="147321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радість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Картинки до тестів\Емоції Головоломка\Joy_New_Ren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378" y="2508088"/>
            <a:ext cx="1104951" cy="24907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2052" name="Picture 4" descr="D:\Картинки до тестів\Емоції Головоломка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043" y="2470302"/>
            <a:ext cx="1394841" cy="249078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2053" name="Picture 5" descr="D:\Картинки до тестів\Емоції Головоломка\images 1 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16" y="2508089"/>
            <a:ext cx="1941637" cy="249078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2054" name="Picture 6" descr="D:\Картинки до тестів\Емоції Головоломка\Disgust_Fullbody_Rend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064" y="2470304"/>
            <a:ext cx="1685748" cy="249078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748790" y="1517778"/>
            <a:ext cx="8515350" cy="83680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персонажів мультфільму «Головоломка». 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Вибери емоцію, з якою ти очікуєш урок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15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3000" y="574539"/>
            <a:ext cx="9806940" cy="10942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Вправи на постановку дихання та розвиток артикуляції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0051" y="1784975"/>
            <a:ext cx="4103369" cy="203264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«</a:t>
            </a:r>
            <a:r>
              <a:rPr lang="uk-UA" sz="2800" b="1" dirty="0" smtClean="0">
                <a:solidFill>
                  <a:srgbClr val="002060"/>
                </a:solidFill>
              </a:rPr>
              <a:t>Понюхай квітку»</a:t>
            </a:r>
          </a:p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Уяви,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що перед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тобою 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запашна квітка.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Видихни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і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зроби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глибокий вдих -  неначе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ти нюхаєш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запашну квітку на лузі.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Картинки по запросу клипарт цветок анимация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890" y="4093504"/>
            <a:ext cx="2486204" cy="205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572002" y="1829568"/>
            <a:ext cx="2788919" cy="203264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«Запросимо тишу в клас»</a:t>
            </a:r>
          </a:p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Приклади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вказівний палець до губ та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скажи: «</a:t>
            </a:r>
            <a:r>
              <a:rPr lang="uk-UA" sz="2000" b="1" dirty="0" err="1">
                <a:solidFill>
                  <a:schemeClr val="accent2">
                    <a:lumMod val="75000"/>
                  </a:schemeClr>
                </a:solidFill>
              </a:rPr>
              <a:t>Тш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-ш-ш…».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Picture 4" descr="Похожее изображени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998" y="4227730"/>
            <a:ext cx="2066126" cy="181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7418070" y="1784974"/>
            <a:ext cx="4411982" cy="203264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«</a:t>
            </a:r>
            <a:r>
              <a:rPr lang="uk-UA" sz="3200" b="1" dirty="0" err="1">
                <a:solidFill>
                  <a:srgbClr val="002060"/>
                </a:solidFill>
              </a:rPr>
              <a:t>Задми</a:t>
            </a:r>
            <a:r>
              <a:rPr lang="uk-UA" sz="3200" b="1" dirty="0">
                <a:solidFill>
                  <a:srgbClr val="002060"/>
                </a:solidFill>
              </a:rPr>
              <a:t> свічки»</a:t>
            </a:r>
          </a:p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Уяви,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що перед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тобою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– іменинний торт. На ньому багато маленьких свічок.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Зроби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глибокий вдих і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намагайся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задути якомога більше свічок. 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Imagen de Niño de historieta con el dedo en la boca Fotografía de 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615" y="3943930"/>
            <a:ext cx="1509691" cy="263980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14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018" y="3081976"/>
            <a:ext cx="4035344" cy="3442364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337924" y="503283"/>
            <a:ext cx="9383416" cy="8827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4000" b="1" dirty="0">
                <a:solidFill>
                  <a:schemeClr val="bg1"/>
                </a:solidFill>
              </a:rPr>
              <a:t>Робота зі скоромовкою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D9F4608-7AD8-4B8E-AC44-2CFDDE2B7A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2912" r="13329" b="11505"/>
          <a:stretch/>
        </p:blipFill>
        <p:spPr>
          <a:xfrm flipH="1">
            <a:off x="755100" y="1802002"/>
            <a:ext cx="1908089" cy="4008922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xmlns="" id="{82EE71A2-5B11-4F4E-AE96-039F9C5E3212}"/>
              </a:ext>
            </a:extLst>
          </p:cNvPr>
          <p:cNvSpPr/>
          <p:nvPr/>
        </p:nvSpPr>
        <p:spPr>
          <a:xfrm>
            <a:off x="2989155" y="1802002"/>
            <a:ext cx="4828965" cy="24042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Їжак</a:t>
            </a:r>
            <a:r>
              <a:rPr lang="ru-RU" sz="3200" b="1" dirty="0"/>
              <a:t>, </a:t>
            </a:r>
            <a:r>
              <a:rPr lang="ru-RU" sz="3200" b="1" dirty="0" err="1" smtClean="0"/>
              <a:t>їжаченя</a:t>
            </a:r>
            <a:endParaRPr lang="ru-RU" sz="3200" b="1" dirty="0"/>
          </a:p>
          <a:p>
            <a:r>
              <a:rPr lang="ru-RU" sz="3200" b="1" dirty="0" err="1" smtClean="0"/>
              <a:t>Їздять</a:t>
            </a:r>
            <a:r>
              <a:rPr lang="ru-RU" sz="3200" b="1" dirty="0" smtClean="0"/>
              <a:t> </a:t>
            </a:r>
            <a:r>
              <a:rPr lang="ru-RU" sz="3200" b="1" dirty="0"/>
              <a:t>по </a:t>
            </a:r>
            <a:r>
              <a:rPr lang="ru-RU" sz="3200" b="1" dirty="0" err="1"/>
              <a:t>гриби</a:t>
            </a:r>
            <a:r>
              <a:rPr lang="ru-RU" sz="3200" b="1" dirty="0"/>
              <a:t> </a:t>
            </a:r>
            <a:r>
              <a:rPr lang="ru-RU" sz="3200" b="1" dirty="0" err="1"/>
              <a:t>щодня</a:t>
            </a:r>
            <a:r>
              <a:rPr lang="ru-RU" sz="3200" b="1" dirty="0"/>
              <a:t>.</a:t>
            </a:r>
          </a:p>
          <a:p>
            <a:r>
              <a:rPr lang="ru-RU" sz="3200" b="1" dirty="0" err="1" smtClean="0"/>
              <a:t>Їжачиха</a:t>
            </a:r>
            <a:r>
              <a:rPr lang="ru-RU" sz="3200" b="1" dirty="0" smtClean="0"/>
              <a:t> </a:t>
            </a:r>
            <a:r>
              <a:rPr lang="ru-RU" sz="3200" b="1" dirty="0" err="1"/>
              <a:t>помагає</a:t>
            </a:r>
            <a:r>
              <a:rPr lang="ru-RU" sz="3200" b="1" dirty="0"/>
              <a:t>,</a:t>
            </a:r>
          </a:p>
          <a:p>
            <a:r>
              <a:rPr lang="ru-RU" sz="3200" b="1" dirty="0" err="1" smtClean="0"/>
              <a:t>Сироїжки</a:t>
            </a:r>
            <a:r>
              <a:rPr lang="ru-RU" sz="3200" b="1" dirty="0" smtClean="0"/>
              <a:t> </a:t>
            </a:r>
            <a:r>
              <a:rPr lang="ru-RU" sz="3200" b="1" dirty="0" err="1"/>
              <a:t>їм</a:t>
            </a:r>
            <a:r>
              <a:rPr lang="ru-RU" sz="3200" b="1" dirty="0"/>
              <a:t> </a:t>
            </a:r>
            <a:r>
              <a:rPr lang="ru-RU" sz="3200" b="1" dirty="0" err="1"/>
              <a:t>збирає</a:t>
            </a:r>
            <a:r>
              <a:rPr lang="ru-RU" sz="3200" b="1" dirty="0"/>
              <a:t>.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0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95426" y="494529"/>
            <a:ext cx="8732066" cy="8542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</a:t>
            </a:r>
            <a:r>
              <a:rPr lang="uk-UA" sz="4000" b="1" dirty="0" smtClean="0">
                <a:solidFill>
                  <a:schemeClr val="bg1"/>
                </a:solidFill>
              </a:rPr>
              <a:t>швидко склади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62" y="1485900"/>
            <a:ext cx="2667967" cy="4738772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853544F3-F64E-4EC9-9A98-87658B3E2139}"/>
              </a:ext>
            </a:extLst>
          </p:cNvPr>
          <p:cNvGraphicFramePr>
            <a:graphicFrameLocks noGrp="1"/>
          </p:cNvGraphicFramePr>
          <p:nvPr/>
        </p:nvGraphicFramePr>
        <p:xfrm>
          <a:off x="3510398" y="1456402"/>
          <a:ext cx="8053528" cy="4627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9932">
                  <a:extLst>
                    <a:ext uri="{9D8B030D-6E8A-4147-A177-3AD203B41FA5}">
                      <a16:colId xmlns:a16="http://schemas.microsoft.com/office/drawing/2014/main" xmlns="" val="2378772333"/>
                    </a:ext>
                  </a:extLst>
                </a:gridCol>
                <a:gridCol w="1119932">
                  <a:extLst>
                    <a:ext uri="{9D8B030D-6E8A-4147-A177-3AD203B41FA5}">
                      <a16:colId xmlns:a16="http://schemas.microsoft.com/office/drawing/2014/main" xmlns="" val="1636687922"/>
                    </a:ext>
                  </a:extLst>
                </a:gridCol>
                <a:gridCol w="1119932">
                  <a:extLst>
                    <a:ext uri="{9D8B030D-6E8A-4147-A177-3AD203B41FA5}">
                      <a16:colId xmlns:a16="http://schemas.microsoft.com/office/drawing/2014/main" xmlns="" val="4018128348"/>
                    </a:ext>
                  </a:extLst>
                </a:gridCol>
                <a:gridCol w="1119932">
                  <a:extLst>
                    <a:ext uri="{9D8B030D-6E8A-4147-A177-3AD203B41FA5}">
                      <a16:colId xmlns:a16="http://schemas.microsoft.com/office/drawing/2014/main" xmlns="" val="2181411724"/>
                    </a:ext>
                  </a:extLst>
                </a:gridCol>
                <a:gridCol w="1119932">
                  <a:extLst>
                    <a:ext uri="{9D8B030D-6E8A-4147-A177-3AD203B41FA5}">
                      <a16:colId xmlns:a16="http://schemas.microsoft.com/office/drawing/2014/main" xmlns="" val="960969325"/>
                    </a:ext>
                  </a:extLst>
                </a:gridCol>
                <a:gridCol w="1116083">
                  <a:extLst>
                    <a:ext uri="{9D8B030D-6E8A-4147-A177-3AD203B41FA5}">
                      <a16:colId xmlns:a16="http://schemas.microsoft.com/office/drawing/2014/main" xmlns="" val="2487735428"/>
                    </a:ext>
                  </a:extLst>
                </a:gridCol>
                <a:gridCol w="197056">
                  <a:extLst>
                    <a:ext uri="{9D8B030D-6E8A-4147-A177-3AD203B41FA5}">
                      <a16:colId xmlns:a16="http://schemas.microsoft.com/office/drawing/2014/main" xmlns="" val="3927002203"/>
                    </a:ext>
                  </a:extLst>
                </a:gridCol>
                <a:gridCol w="1140729">
                  <a:extLst>
                    <a:ext uri="{9D8B030D-6E8A-4147-A177-3AD203B41FA5}">
                      <a16:colId xmlns:a16="http://schemas.microsoft.com/office/drawing/2014/main" xmlns="" val="762982555"/>
                    </a:ext>
                  </a:extLst>
                </a:gridCol>
              </a:tblGrid>
              <a:tr h="500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500" dirty="0">
                          <a:effectLst/>
                        </a:rPr>
                        <a:t> 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dirty="0">
                          <a:effectLst/>
                        </a:rPr>
                        <a:t>а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dirty="0">
                          <a:effectLst/>
                        </a:rPr>
                        <a:t>о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у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е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і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и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extLst>
                  <a:ext uri="{0D108BD9-81ED-4DB2-BD59-A6C34878D82A}">
                    <a16:rowId xmlns:a16="http://schemas.microsoft.com/office/drawing/2014/main" xmlns="" val="1971911955"/>
                  </a:ext>
                </a:extLst>
              </a:tr>
              <a:tr h="696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Л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>
                          <a:effectLst/>
                        </a:rPr>
                        <a:t>ал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>
                          <a:effectLst/>
                        </a:rPr>
                        <a:t>ол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>
                          <a:effectLst/>
                        </a:rPr>
                        <a:t>ул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>
                          <a:effectLst/>
                        </a:rPr>
                        <a:t>ел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іл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ил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extLst>
                  <a:ext uri="{0D108BD9-81ED-4DB2-BD59-A6C34878D82A}">
                    <a16:rowId xmlns:a16="http://schemas.microsoft.com/office/drawing/2014/main" xmlns="" val="1229945032"/>
                  </a:ext>
                </a:extLst>
              </a:tr>
              <a:tr h="696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Л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ла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>
                          <a:effectLst/>
                        </a:rPr>
                        <a:t>ло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>
                          <a:effectLst/>
                        </a:rPr>
                        <a:t>лу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>
                          <a:effectLst/>
                        </a:rPr>
                        <a:t>ле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>
                          <a:effectLst/>
                        </a:rPr>
                        <a:t>лі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ли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extLst>
                  <a:ext uri="{0D108BD9-81ED-4DB2-BD59-A6C34878D82A}">
                    <a16:rowId xmlns:a16="http://schemas.microsoft.com/office/drawing/2014/main" xmlns="" val="2256401698"/>
                  </a:ext>
                </a:extLst>
              </a:tr>
              <a:tr h="696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dirty="0">
                          <a:effectLst/>
                        </a:rPr>
                        <a:t>М </a:t>
                      </a:r>
                      <a:endParaRPr lang="ru-RU" sz="3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ам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ом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ум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>
                          <a:effectLst/>
                        </a:rPr>
                        <a:t>ем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>
                          <a:effectLst/>
                        </a:rPr>
                        <a:t>ім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>
                          <a:effectLst/>
                        </a:rPr>
                        <a:t>им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extLst>
                  <a:ext uri="{0D108BD9-81ED-4DB2-BD59-A6C34878D82A}">
                    <a16:rowId xmlns:a16="http://schemas.microsoft.com/office/drawing/2014/main" xmlns="" val="4126341583"/>
                  </a:ext>
                </a:extLst>
              </a:tr>
              <a:tr h="696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dirty="0">
                          <a:effectLst/>
                        </a:rPr>
                        <a:t>М</a:t>
                      </a:r>
                      <a:endParaRPr lang="ru-RU" sz="3500" dirty="0">
                        <a:effectLst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ма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мо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>
                          <a:effectLst/>
                        </a:rPr>
                        <a:t>му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ме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>
                          <a:effectLst/>
                        </a:rPr>
                        <a:t>мі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>
                          <a:effectLst/>
                        </a:rPr>
                        <a:t>ми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extLst>
                  <a:ext uri="{0D108BD9-81ED-4DB2-BD59-A6C34878D82A}">
                    <a16:rowId xmlns:a16="http://schemas.microsoft.com/office/drawing/2014/main" xmlns="" val="1996172061"/>
                  </a:ext>
                </a:extLst>
              </a:tr>
              <a:tr h="537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С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ас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ос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ус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ес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>
                          <a:effectLst/>
                        </a:rPr>
                        <a:t>іс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>
                          <a:effectLst/>
                        </a:rPr>
                        <a:t>ис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extLst>
                  <a:ext uri="{0D108BD9-81ED-4DB2-BD59-A6C34878D82A}">
                    <a16:rowId xmlns:a16="http://schemas.microsoft.com/office/drawing/2014/main" xmlns="" val="2982377519"/>
                  </a:ext>
                </a:extLst>
              </a:tr>
              <a:tr h="525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>
                          <a:effectLst/>
                        </a:rPr>
                        <a:t>С</a:t>
                      </a:r>
                      <a:endParaRPr lang="ru-RU" sz="3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са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со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су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се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>
                          <a:effectLst/>
                        </a:rPr>
                        <a:t>сі</a:t>
                      </a:r>
                      <a:endParaRPr lang="ru-RU" sz="3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500" b="1" dirty="0" err="1">
                          <a:effectLst/>
                        </a:rPr>
                        <a:t>си</a:t>
                      </a:r>
                      <a:endParaRPr lang="ru-RU" sz="3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63" marR="2926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1406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70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393511" y="1593275"/>
            <a:ext cx="1799051" cy="7902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/>
              <a:t>дим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93511" y="2538947"/>
            <a:ext cx="1799051" cy="7902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/>
              <a:t>дім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56859" y="3484619"/>
            <a:ext cx="1799051" cy="7902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/>
              <a:t>дим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5855" y="5375963"/>
            <a:ext cx="1799051" cy="7902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/>
              <a:t>дим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56858" y="4430291"/>
            <a:ext cx="1799051" cy="7902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/>
              <a:t>дім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50524" y="3484619"/>
            <a:ext cx="1799051" cy="7902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/>
              <a:t>дід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50525" y="2538946"/>
            <a:ext cx="1799051" cy="7902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/>
              <a:t>лід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50524" y="4430290"/>
            <a:ext cx="1799051" cy="7902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/>
              <a:t>лід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50526" y="1593275"/>
            <a:ext cx="1799051" cy="7902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/>
              <a:t>дід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261821" y="1593275"/>
            <a:ext cx="1799051" cy="79022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500" b="1" dirty="0">
                <a:solidFill>
                  <a:schemeClr val="bg1"/>
                </a:solidFill>
              </a:rPr>
              <a:t>дуб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261818" y="5375963"/>
            <a:ext cx="1799051" cy="79022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500" b="1" dirty="0">
                <a:solidFill>
                  <a:schemeClr val="bg1"/>
                </a:solidFill>
              </a:rPr>
              <a:t>дуб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61819" y="4430289"/>
            <a:ext cx="1799051" cy="79022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500" b="1" dirty="0">
                <a:solidFill>
                  <a:schemeClr val="bg1"/>
                </a:solidFill>
              </a:rPr>
              <a:t>зуб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261820" y="3484619"/>
            <a:ext cx="1799051" cy="79022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500" b="1" dirty="0">
                <a:solidFill>
                  <a:schemeClr val="bg1"/>
                </a:solidFill>
              </a:rPr>
              <a:t>дуб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261821" y="2538945"/>
            <a:ext cx="1799051" cy="79022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500" b="1" dirty="0">
                <a:solidFill>
                  <a:schemeClr val="bg1"/>
                </a:solidFill>
              </a:rPr>
              <a:t>зуб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50524" y="5375963"/>
            <a:ext cx="1799051" cy="7902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/>
              <a:t>дід</a:t>
            </a:r>
          </a:p>
        </p:txBody>
      </p:sp>
      <p:pic>
        <p:nvPicPr>
          <p:cNvPr id="9218" name="Picture 2" descr="D:\ІРИНА_НАБІР_ТЕКСТУ\МОЇ РОЗРОБКИ\презентації\images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0601" y="1988385"/>
            <a:ext cx="2353291" cy="314176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9219" name="Picture 3" descr="C:\Users\пк\Desktop\КАРТИНКИ\діти картинки\хлопчики та дівчатка\bf6e6606f1843ca5a40d6571f27f01a3.jpg"/>
          <p:cNvPicPr>
            <a:picLocks noChangeAspect="1" noChangeArrowheads="1"/>
          </p:cNvPicPr>
          <p:nvPr/>
        </p:nvPicPr>
        <p:blipFill rotWithShape="1">
          <a:blip r:embed="rId3" cstate="print"/>
          <a:srcRect r="2722" b="1256"/>
          <a:stretch/>
        </p:blipFill>
        <p:spPr bwMode="auto">
          <a:xfrm flipH="1">
            <a:off x="647476" y="2934057"/>
            <a:ext cx="2023730" cy="316320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21" name="Прямоугольник 20"/>
          <p:cNvSpPr/>
          <p:nvPr/>
        </p:nvSpPr>
        <p:spPr>
          <a:xfrm>
            <a:off x="1165860" y="462665"/>
            <a:ext cx="9877511" cy="89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Гра «Не зіб’юсь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6005" y="1423080"/>
            <a:ext cx="3039849" cy="13315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швидко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слова,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стараючись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збитись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під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час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прочитання</a:t>
            </a:r>
            <a:endParaRPr lang="uk-U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2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17109" y="582906"/>
            <a:ext cx="8756193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54141"/>
            <a:ext cx="4190035" cy="41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13146" y="2079532"/>
            <a:ext cx="5563388" cy="29625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</a:t>
            </a:r>
            <a:r>
              <a:rPr lang="uk-UA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читання ми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удосконалимо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навичку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виразного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читання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тексту,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відповідати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запитання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змістом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оповідання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Надрукуємо імена і назви міст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738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85900" y="525755"/>
            <a:ext cx="9349740" cy="11751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Починаємо з </a:t>
            </a:r>
            <a:r>
              <a:rPr lang="ru-RU" sz="3600" b="1" dirty="0" err="1" smtClean="0">
                <a:solidFill>
                  <a:schemeClr val="bg1"/>
                </a:solidFill>
              </a:rPr>
              <a:t>розминки</a:t>
            </a:r>
            <a:r>
              <a:rPr lang="ru-RU" sz="3600" b="1" dirty="0" smtClean="0">
                <a:solidFill>
                  <a:schemeClr val="bg1"/>
                </a:solidFill>
              </a:rPr>
              <a:t>. </a:t>
            </a:r>
            <a:r>
              <a:rPr lang="ru-RU" sz="3600" b="1" dirty="0">
                <a:solidFill>
                  <a:schemeClr val="bg1"/>
                </a:solidFill>
              </a:rPr>
              <a:t>Прочитай і </a:t>
            </a:r>
            <a:r>
              <a:rPr lang="ru-RU" sz="3600" b="1" dirty="0" err="1">
                <a:solidFill>
                  <a:schemeClr val="bg1"/>
                </a:solidFill>
              </a:rPr>
              <a:t>відгадай</a:t>
            </a:r>
            <a:r>
              <a:rPr lang="ru-RU" sz="3600" b="1" dirty="0">
                <a:solidFill>
                  <a:schemeClr val="bg1"/>
                </a:solidFill>
              </a:rPr>
              <a:t> загадку </a:t>
            </a:r>
            <a:r>
              <a:rPr lang="ru-RU" sz="3600" b="1" dirty="0" err="1">
                <a:solidFill>
                  <a:schemeClr val="bg1"/>
                </a:solidFill>
              </a:rPr>
              <a:t>Читалочки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96" y="1672556"/>
            <a:ext cx="2017184" cy="21259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63636" y="2100943"/>
            <a:ext cx="5291544" cy="248248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Як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подивишся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нього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бачиш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нім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себе самого</a:t>
            </a:r>
          </a:p>
          <a:p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отаким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яким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буваєш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Що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друже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?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Відгадаєш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uk-UA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Зеркало клипарт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512" y="2970779"/>
            <a:ext cx="1902758" cy="281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355089" y="2079930"/>
            <a:ext cx="2931912" cy="8563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дзеркало</a:t>
            </a:r>
            <a:endParaRPr lang="ru-RU" sz="4000" b="1" dirty="0"/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41692" y="4798081"/>
            <a:ext cx="5313488" cy="99159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Про </a:t>
            </a:r>
            <a:r>
              <a:rPr lang="ru-RU" sz="2400" b="1" dirty="0" err="1" smtClean="0"/>
              <a:t>що</a:t>
            </a:r>
            <a:r>
              <a:rPr lang="ru-RU" sz="2400" b="1" dirty="0"/>
              <a:t>, на </a:t>
            </a:r>
            <a:r>
              <a:rPr lang="ru-RU" sz="2400" b="1" dirty="0" smtClean="0"/>
              <a:t>твою </a:t>
            </a:r>
            <a:r>
              <a:rPr lang="ru-RU" sz="2400" b="1" dirty="0"/>
              <a:t>думку, буде текст, </a:t>
            </a:r>
            <a:r>
              <a:rPr lang="ru-RU" sz="2400" b="1" dirty="0" err="1"/>
              <a:t>поданий</a:t>
            </a:r>
            <a:r>
              <a:rPr lang="ru-RU" sz="2400" b="1" dirty="0"/>
              <a:t> </a:t>
            </a:r>
            <a:r>
              <a:rPr lang="ru-RU" sz="2400" b="1" dirty="0" err="1"/>
              <a:t>під</a:t>
            </a:r>
            <a:r>
              <a:rPr lang="ru-RU" sz="2400" b="1" dirty="0"/>
              <a:t> </a:t>
            </a:r>
            <a:r>
              <a:rPr lang="ru-RU" sz="2400" b="1" dirty="0" err="1" smtClean="0"/>
              <a:t>загадкою</a:t>
            </a:r>
            <a:r>
              <a:rPr lang="ru-RU" sz="2400" b="1" dirty="0" smtClean="0"/>
              <a:t>?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3035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54092</TotalTime>
  <Words>705</Words>
  <Application>Microsoft Office PowerPoint</Application>
  <PresentationFormat>Произвольный</PresentationFormat>
  <Paragraphs>181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3516</cp:revision>
  <dcterms:created xsi:type="dcterms:W3CDTF">2018-01-05T16:38:53Z</dcterms:created>
  <dcterms:modified xsi:type="dcterms:W3CDTF">2024-03-29T12:34:14Z</dcterms:modified>
</cp:coreProperties>
</file>