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1818" r:id="rId3"/>
    <p:sldId id="1816" r:id="rId4"/>
    <p:sldId id="1820" r:id="rId5"/>
    <p:sldId id="1817" r:id="rId6"/>
    <p:sldId id="1761" r:id="rId7"/>
    <p:sldId id="1819" r:id="rId8"/>
    <p:sldId id="1431" r:id="rId9"/>
    <p:sldId id="1688" r:id="rId10"/>
    <p:sldId id="1810" r:id="rId11"/>
    <p:sldId id="1771" r:id="rId12"/>
    <p:sldId id="1711" r:id="rId13"/>
    <p:sldId id="1801" r:id="rId14"/>
    <p:sldId id="1821" r:id="rId15"/>
    <p:sldId id="1822" r:id="rId16"/>
    <p:sldId id="1814" r:id="rId17"/>
    <p:sldId id="1815" r:id="rId18"/>
    <p:sldId id="1813" r:id="rId19"/>
    <p:sldId id="1440" r:id="rId20"/>
    <p:sldId id="182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1168AD-DE70-4609-8084-6B013F293A82}">
          <p14:sldIdLst>
            <p14:sldId id="258"/>
            <p14:sldId id="1818"/>
            <p14:sldId id="1816"/>
            <p14:sldId id="1820"/>
            <p14:sldId id="1817"/>
            <p14:sldId id="1761"/>
            <p14:sldId id="1819"/>
            <p14:sldId id="1431"/>
            <p14:sldId id="1688"/>
            <p14:sldId id="1810"/>
            <p14:sldId id="1771"/>
            <p14:sldId id="1711"/>
            <p14:sldId id="1801"/>
            <p14:sldId id="1821"/>
            <p14:sldId id="1822"/>
            <p14:sldId id="1814"/>
            <p14:sldId id="1815"/>
            <p14:sldId id="1813"/>
            <p14:sldId id="1440"/>
            <p14:sldId id="1823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FF"/>
    <a:srgbClr val="FFB7FF"/>
    <a:srgbClr val="FFFFFF"/>
    <a:srgbClr val="FF3300"/>
    <a:srgbClr val="354B80"/>
    <a:srgbClr val="FF3399"/>
    <a:srgbClr val="99FFCC"/>
    <a:srgbClr val="CCFF66"/>
    <a:srgbClr val="FF99FF"/>
    <a:srgbClr val="ECD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png"/><Relationship Id="rId7" Type="http://schemas.microsoft.com/office/2007/relationships/hdphoto" Target="../media/hdphoto9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hyperlink" Target="https://learningapps.org/watch?v=pxy9xnv2a22" TargetMode="External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jpeg"/><Relationship Id="rId3" Type="http://schemas.microsoft.com/office/2007/relationships/hdphoto" Target="../media/hdphoto10.wdp"/><Relationship Id="rId7" Type="http://schemas.microsoft.com/office/2007/relationships/hdphoto" Target="../media/hdphoto12.wdp"/><Relationship Id="rId12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microsoft.com/office/2007/relationships/hdphoto" Target="../media/hdphoto1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7A8A23-690A-E4F8-8ED3-AF0636624CB4}"/>
              </a:ext>
            </a:extLst>
          </p:cNvPr>
          <p:cNvSpPr txBox="1"/>
          <p:nvPr/>
        </p:nvSpPr>
        <p:spPr>
          <a:xfrm>
            <a:off x="1176539" y="4772786"/>
            <a:ext cx="9524118" cy="1600438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</a:rPr>
              <a:t>Числа </a:t>
            </a:r>
            <a:r>
              <a:rPr lang="uk-UA" sz="4400" b="1" dirty="0" smtClean="0">
                <a:solidFill>
                  <a:schemeClr val="bg1"/>
                </a:solidFill>
              </a:rPr>
              <a:t>21-40</a:t>
            </a:r>
            <a:r>
              <a:rPr lang="uk-UA" sz="4400" b="1" smtClean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uk-UA" sz="4400" b="1" smtClean="0">
                <a:solidFill>
                  <a:schemeClr val="bg1"/>
                </a:solidFill>
              </a:rPr>
              <a:t>Попереднє </a:t>
            </a:r>
            <a:r>
              <a:rPr lang="uk-UA" sz="4400" b="1" dirty="0" smtClean="0">
                <a:solidFill>
                  <a:schemeClr val="bg1"/>
                </a:solidFill>
              </a:rPr>
              <a:t>й наступне числа</a:t>
            </a:r>
            <a:endParaRPr lang="uk-UA" sz="44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Шаблон игры с детьми и школьными предметами">
            <a:extLst>
              <a:ext uri="{FF2B5EF4-FFF2-40B4-BE49-F238E27FC236}">
                <a16:creationId xmlns="" xmlns:a16="http://schemas.microsoft.com/office/drawing/2014/main" id="{D7EB6364-8A53-88D8-1160-1B8ED5428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713" y="1388369"/>
            <a:ext cx="3548744" cy="3050172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310030" y="1492154"/>
            <a:ext cx="3049321" cy="282630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Розділ </a:t>
            </a:r>
            <a:r>
              <a:rPr lang="en-US" sz="3200" b="1" dirty="0" smtClean="0">
                <a:solidFill>
                  <a:schemeClr val="bg1"/>
                </a:solidFill>
              </a:rPr>
              <a:t>V</a:t>
            </a:r>
            <a:r>
              <a:rPr lang="uk-UA" sz="3200" b="1" dirty="0" smtClean="0">
                <a:solidFill>
                  <a:schemeClr val="bg1"/>
                </a:solidFill>
              </a:rPr>
              <a:t>І.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Числа 21-100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98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08062" y="668306"/>
            <a:ext cx="8732066" cy="68487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Запам’ятай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30988" y="1620616"/>
            <a:ext cx="8037430" cy="450334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Наступне число утворюється додаванням одиниці. Попереднє число утворюється відніманням одиниці.</a:t>
            </a:r>
          </a:p>
        </p:txBody>
      </p:sp>
      <p:grpSp>
        <p:nvGrpSpPr>
          <p:cNvPr id="9" name="Групувати 4">
            <a:extLst>
              <a:ext uri="{FF2B5EF4-FFF2-40B4-BE49-F238E27FC236}">
                <a16:creationId xmlns="" xmlns:a16="http://schemas.microsoft.com/office/drawing/2014/main" id="{FB753E7A-10C0-6E21-7C2D-D2010C4460D8}"/>
              </a:ext>
            </a:extLst>
          </p:cNvPr>
          <p:cNvGrpSpPr/>
          <p:nvPr/>
        </p:nvGrpSpPr>
        <p:grpSpPr>
          <a:xfrm>
            <a:off x="5104435" y="4225233"/>
            <a:ext cx="5545195" cy="1474231"/>
            <a:chOff x="5569645" y="2218880"/>
            <a:chExt cx="5545195" cy="1474231"/>
          </a:xfrm>
        </p:grpSpPr>
        <p:sp>
          <p:nvSpPr>
            <p:cNvPr id="10" name="Стрілка: вигнута вгору 5">
              <a:extLst>
                <a:ext uri="{FF2B5EF4-FFF2-40B4-BE49-F238E27FC236}">
                  <a16:creationId xmlns="" xmlns:a16="http://schemas.microsoft.com/office/drawing/2014/main" id="{B678CEAF-3C00-7A35-A857-DBB13DBC9798}"/>
                </a:ext>
              </a:extLst>
            </p:cNvPr>
            <p:cNvSpPr/>
            <p:nvPr/>
          </p:nvSpPr>
          <p:spPr>
            <a:xfrm rot="10800000">
              <a:off x="6050040" y="2710081"/>
              <a:ext cx="778531" cy="338217"/>
            </a:xfrm>
            <a:prstGeom prst="curvedUp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tx1"/>
                </a:solidFill>
              </a:endParaRPr>
            </a:p>
          </p:txBody>
        </p:sp>
        <p:sp>
          <p:nvSpPr>
            <p:cNvPr id="11" name="Прямокутник: округлені кути 6">
              <a:extLst>
                <a:ext uri="{FF2B5EF4-FFF2-40B4-BE49-F238E27FC236}">
                  <a16:creationId xmlns="" xmlns:a16="http://schemas.microsoft.com/office/drawing/2014/main" id="{DB2DEEDA-44EC-F364-BDA1-8A360EADDB0C}"/>
                </a:ext>
              </a:extLst>
            </p:cNvPr>
            <p:cNvSpPr/>
            <p:nvPr/>
          </p:nvSpPr>
          <p:spPr>
            <a:xfrm>
              <a:off x="5569645" y="2235491"/>
              <a:ext cx="2322604" cy="1457620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12" name="Пряма сполучна лінія 23">
              <a:extLst>
                <a:ext uri="{FF2B5EF4-FFF2-40B4-BE49-F238E27FC236}">
                  <a16:creationId xmlns="" xmlns:a16="http://schemas.microsoft.com/office/drawing/2014/main" id="{A72A0868-F8AA-8192-6CCB-6C87B14A4525}"/>
                </a:ext>
              </a:extLst>
            </p:cNvPr>
            <p:cNvCxnSpPr/>
            <p:nvPr/>
          </p:nvCxnSpPr>
          <p:spPr>
            <a:xfrm>
              <a:off x="5867652" y="3177988"/>
              <a:ext cx="1796417" cy="0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Овал 12">
              <a:extLst>
                <a:ext uri="{FF2B5EF4-FFF2-40B4-BE49-F238E27FC236}">
                  <a16:creationId xmlns="" xmlns:a16="http://schemas.microsoft.com/office/drawing/2014/main" id="{30B7D4EC-6498-D922-2D20-F4678604DD7B}"/>
                </a:ext>
              </a:extLst>
            </p:cNvPr>
            <p:cNvSpPr/>
            <p:nvPr/>
          </p:nvSpPr>
          <p:spPr>
            <a:xfrm>
              <a:off x="6057915" y="3121311"/>
              <a:ext cx="106501" cy="1265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" name="Овал 13">
              <a:extLst>
                <a:ext uri="{FF2B5EF4-FFF2-40B4-BE49-F238E27FC236}">
                  <a16:creationId xmlns="" xmlns:a16="http://schemas.microsoft.com/office/drawing/2014/main" id="{6CC2EB4E-6884-C6A0-DFA3-26A95ABA7569}"/>
                </a:ext>
              </a:extLst>
            </p:cNvPr>
            <p:cNvSpPr/>
            <p:nvPr/>
          </p:nvSpPr>
          <p:spPr>
            <a:xfrm>
              <a:off x="6740619" y="3115116"/>
              <a:ext cx="106501" cy="1265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" name="Овал 14">
              <a:extLst>
                <a:ext uri="{FF2B5EF4-FFF2-40B4-BE49-F238E27FC236}">
                  <a16:creationId xmlns="" xmlns:a16="http://schemas.microsoft.com/office/drawing/2014/main" id="{0A2B4E38-2D59-2BCE-ACE3-E552A21446E5}"/>
                </a:ext>
              </a:extLst>
            </p:cNvPr>
            <p:cNvSpPr/>
            <p:nvPr/>
          </p:nvSpPr>
          <p:spPr>
            <a:xfrm>
              <a:off x="7416603" y="3115116"/>
              <a:ext cx="106501" cy="1265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275015F0-422A-6879-A4A2-035A474A7019}"/>
                </a:ext>
              </a:extLst>
            </p:cNvPr>
            <p:cNvSpPr txBox="1"/>
            <p:nvPr/>
          </p:nvSpPr>
          <p:spPr>
            <a:xfrm>
              <a:off x="5804545" y="3133278"/>
              <a:ext cx="6991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29</a:t>
              </a:r>
              <a:endParaRPr lang="x-none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5D71E3A1-2339-12A4-C636-11333CAA45B4}"/>
                </a:ext>
              </a:extLst>
            </p:cNvPr>
            <p:cNvSpPr txBox="1"/>
            <p:nvPr/>
          </p:nvSpPr>
          <p:spPr>
            <a:xfrm>
              <a:off x="6489628" y="3133278"/>
              <a:ext cx="6991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30</a:t>
              </a:r>
              <a:endParaRPr lang="x-none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33516F08-4418-132C-96B5-80FB8435EA74}"/>
                </a:ext>
              </a:extLst>
            </p:cNvPr>
            <p:cNvSpPr txBox="1"/>
            <p:nvPr/>
          </p:nvSpPr>
          <p:spPr>
            <a:xfrm>
              <a:off x="7174712" y="3133278"/>
              <a:ext cx="6991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31</a:t>
              </a:r>
              <a:endParaRPr lang="x-none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Стрілка: вигнута вгору 30">
              <a:extLst>
                <a:ext uri="{FF2B5EF4-FFF2-40B4-BE49-F238E27FC236}">
                  <a16:creationId xmlns="" xmlns:a16="http://schemas.microsoft.com/office/drawing/2014/main" id="{4011C3A5-F7D4-0388-2A85-CF85D26F717C}"/>
                </a:ext>
              </a:extLst>
            </p:cNvPr>
            <p:cNvSpPr/>
            <p:nvPr/>
          </p:nvSpPr>
          <p:spPr>
            <a:xfrm rot="11026671" flipH="1">
              <a:off x="6783374" y="2721075"/>
              <a:ext cx="805727" cy="340801"/>
            </a:xfrm>
            <a:prstGeom prst="curved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tx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844111D6-A5AD-33E3-7519-EA110709A5DE}"/>
                </a:ext>
              </a:extLst>
            </p:cNvPr>
            <p:cNvSpPr txBox="1"/>
            <p:nvPr/>
          </p:nvSpPr>
          <p:spPr>
            <a:xfrm>
              <a:off x="6067372" y="2218880"/>
              <a:ext cx="699191" cy="54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r>
                <a:rPr lang="en-US" sz="28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x-none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326C734F-29F0-357A-DCB5-CCFFD08915CC}"/>
                </a:ext>
              </a:extLst>
            </p:cNvPr>
            <p:cNvSpPr txBox="1"/>
            <p:nvPr/>
          </p:nvSpPr>
          <p:spPr>
            <a:xfrm>
              <a:off x="6799165" y="2218880"/>
              <a:ext cx="699191" cy="54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+1</a:t>
              </a:r>
              <a:endParaRPr lang="x-non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Стрілка: вигнута вгору 33">
              <a:extLst>
                <a:ext uri="{FF2B5EF4-FFF2-40B4-BE49-F238E27FC236}">
                  <a16:creationId xmlns="" xmlns:a16="http://schemas.microsoft.com/office/drawing/2014/main" id="{B84319F6-1456-F1AD-4865-712D922B9358}"/>
                </a:ext>
              </a:extLst>
            </p:cNvPr>
            <p:cNvSpPr/>
            <p:nvPr/>
          </p:nvSpPr>
          <p:spPr>
            <a:xfrm rot="10800000">
              <a:off x="9272631" y="2710081"/>
              <a:ext cx="778531" cy="338217"/>
            </a:xfrm>
            <a:prstGeom prst="curvedUp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tx1"/>
                </a:solidFill>
              </a:endParaRPr>
            </a:p>
          </p:txBody>
        </p:sp>
        <p:sp>
          <p:nvSpPr>
            <p:cNvPr id="23" name="Прямокутник: округлені кути 34">
              <a:extLst>
                <a:ext uri="{FF2B5EF4-FFF2-40B4-BE49-F238E27FC236}">
                  <a16:creationId xmlns="" xmlns:a16="http://schemas.microsoft.com/office/drawing/2014/main" id="{D4634B46-3605-188D-93C7-2038C482CE1F}"/>
                </a:ext>
              </a:extLst>
            </p:cNvPr>
            <p:cNvSpPr/>
            <p:nvPr/>
          </p:nvSpPr>
          <p:spPr>
            <a:xfrm>
              <a:off x="8792236" y="2235491"/>
              <a:ext cx="2322604" cy="1457620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24" name="Пряма сполучна лінія 35">
              <a:extLst>
                <a:ext uri="{FF2B5EF4-FFF2-40B4-BE49-F238E27FC236}">
                  <a16:creationId xmlns="" xmlns:a16="http://schemas.microsoft.com/office/drawing/2014/main" id="{4096E9E2-6CFA-E103-2169-5446F1B34359}"/>
                </a:ext>
              </a:extLst>
            </p:cNvPr>
            <p:cNvCxnSpPr/>
            <p:nvPr/>
          </p:nvCxnSpPr>
          <p:spPr>
            <a:xfrm>
              <a:off x="9090243" y="3177988"/>
              <a:ext cx="1796417" cy="0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Овал 24">
              <a:extLst>
                <a:ext uri="{FF2B5EF4-FFF2-40B4-BE49-F238E27FC236}">
                  <a16:creationId xmlns="" xmlns:a16="http://schemas.microsoft.com/office/drawing/2014/main" id="{A9AFC5BC-4BF7-BA71-A3AF-5535D6833C45}"/>
                </a:ext>
              </a:extLst>
            </p:cNvPr>
            <p:cNvSpPr/>
            <p:nvPr/>
          </p:nvSpPr>
          <p:spPr>
            <a:xfrm>
              <a:off x="9280506" y="3121311"/>
              <a:ext cx="106501" cy="1265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6" name="Овал 25">
              <a:extLst>
                <a:ext uri="{FF2B5EF4-FFF2-40B4-BE49-F238E27FC236}">
                  <a16:creationId xmlns="" xmlns:a16="http://schemas.microsoft.com/office/drawing/2014/main" id="{B53BB0E4-B762-AB3C-2E4E-6B1EF348F994}"/>
                </a:ext>
              </a:extLst>
            </p:cNvPr>
            <p:cNvSpPr/>
            <p:nvPr/>
          </p:nvSpPr>
          <p:spPr>
            <a:xfrm>
              <a:off x="9963210" y="3115116"/>
              <a:ext cx="106501" cy="1265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7" name="Овал 26">
              <a:extLst>
                <a:ext uri="{FF2B5EF4-FFF2-40B4-BE49-F238E27FC236}">
                  <a16:creationId xmlns="" xmlns:a16="http://schemas.microsoft.com/office/drawing/2014/main" id="{CCF695FE-2A5A-C72C-D6C9-0395BE18BEA5}"/>
                </a:ext>
              </a:extLst>
            </p:cNvPr>
            <p:cNvSpPr/>
            <p:nvPr/>
          </p:nvSpPr>
          <p:spPr>
            <a:xfrm>
              <a:off x="10639194" y="3115116"/>
              <a:ext cx="106501" cy="1265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383A8160-3306-8321-190B-8505B5D585E5}"/>
                </a:ext>
              </a:extLst>
            </p:cNvPr>
            <p:cNvSpPr txBox="1"/>
            <p:nvPr/>
          </p:nvSpPr>
          <p:spPr>
            <a:xfrm>
              <a:off x="9027136" y="3133278"/>
              <a:ext cx="6991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38</a:t>
              </a:r>
              <a:endParaRPr lang="x-none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712026BB-AE9F-8673-B209-8454D61413A9}"/>
                </a:ext>
              </a:extLst>
            </p:cNvPr>
            <p:cNvSpPr txBox="1"/>
            <p:nvPr/>
          </p:nvSpPr>
          <p:spPr>
            <a:xfrm>
              <a:off x="9712219" y="3133278"/>
              <a:ext cx="6991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39</a:t>
              </a:r>
              <a:endParaRPr lang="x-none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A675952F-96AB-66E5-10CE-DE30AE2A00F4}"/>
                </a:ext>
              </a:extLst>
            </p:cNvPr>
            <p:cNvSpPr txBox="1"/>
            <p:nvPr/>
          </p:nvSpPr>
          <p:spPr>
            <a:xfrm>
              <a:off x="10397303" y="3133278"/>
              <a:ext cx="6991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40</a:t>
              </a:r>
              <a:endParaRPr lang="x-none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Стрілка: вигнута вгору 42">
              <a:extLst>
                <a:ext uri="{FF2B5EF4-FFF2-40B4-BE49-F238E27FC236}">
                  <a16:creationId xmlns="" xmlns:a16="http://schemas.microsoft.com/office/drawing/2014/main" id="{ECD330FE-B422-58BD-7954-DF38C99AF756}"/>
                </a:ext>
              </a:extLst>
            </p:cNvPr>
            <p:cNvSpPr/>
            <p:nvPr/>
          </p:nvSpPr>
          <p:spPr>
            <a:xfrm rot="11026671" flipH="1">
              <a:off x="10005965" y="2721075"/>
              <a:ext cx="805727" cy="340801"/>
            </a:xfrm>
            <a:prstGeom prst="curved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A833BB13-F20B-32E9-77C9-8066220B95FB}"/>
                </a:ext>
              </a:extLst>
            </p:cNvPr>
            <p:cNvSpPr txBox="1"/>
            <p:nvPr/>
          </p:nvSpPr>
          <p:spPr>
            <a:xfrm>
              <a:off x="9289963" y="2218880"/>
              <a:ext cx="699191" cy="54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r>
                <a:rPr lang="en-US" sz="28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x-none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AB0DA7B9-82E2-A7AF-26A0-3EFD49A8A68A}"/>
                </a:ext>
              </a:extLst>
            </p:cNvPr>
            <p:cNvSpPr txBox="1"/>
            <p:nvPr/>
          </p:nvSpPr>
          <p:spPr>
            <a:xfrm>
              <a:off x="10021756" y="2218880"/>
              <a:ext cx="699191" cy="54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+1</a:t>
              </a:r>
              <a:endParaRPr lang="x-non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4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="" xmlns:a16="http://schemas.microsoft.com/office/drawing/2014/main" id="{898E1056-130E-30DC-AF15-1DE35A858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85" y="2366794"/>
            <a:ext cx="2153629" cy="408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07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7CBA4300-A239-8C80-5163-73F4B7D9DF7D}"/>
              </a:ext>
            </a:extLst>
          </p:cNvPr>
          <p:cNvSpPr/>
          <p:nvPr/>
        </p:nvSpPr>
        <p:spPr>
          <a:xfrm>
            <a:off x="2100340" y="1521718"/>
            <a:ext cx="8034633" cy="51391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До кожного числа </a:t>
            </a:r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попереднє й наступне.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26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DD0EBA6B-E847-5C0A-9673-1F0273EEA5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69321" y="1278625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1B56D16-2FCC-A14D-9AFA-5397F8E715AA}"/>
              </a:ext>
            </a:extLst>
          </p:cNvPr>
          <p:cNvSpPr txBox="1"/>
          <p:nvPr/>
        </p:nvSpPr>
        <p:spPr>
          <a:xfrm>
            <a:off x="2219572" y="2146084"/>
            <a:ext cx="89757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23,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C40F66B8-EFA6-4195-79F8-B37E031AAEEB}"/>
              </a:ext>
            </a:extLst>
          </p:cNvPr>
          <p:cNvSpPr txBox="1"/>
          <p:nvPr/>
        </p:nvSpPr>
        <p:spPr>
          <a:xfrm>
            <a:off x="3117150" y="2162176"/>
            <a:ext cx="85373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24,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70A95D3C-1285-98EB-086C-E456DBBBA5F6}"/>
              </a:ext>
            </a:extLst>
          </p:cNvPr>
          <p:cNvSpPr txBox="1"/>
          <p:nvPr/>
        </p:nvSpPr>
        <p:spPr>
          <a:xfrm>
            <a:off x="3964292" y="2162176"/>
            <a:ext cx="81040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25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019F8076-DE03-621D-66C8-D938D148449B}"/>
              </a:ext>
            </a:extLst>
          </p:cNvPr>
          <p:cNvSpPr txBox="1"/>
          <p:nvPr/>
        </p:nvSpPr>
        <p:spPr>
          <a:xfrm>
            <a:off x="5252804" y="2146084"/>
            <a:ext cx="89757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28,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FE9C0716-E800-68C0-B347-C19D531A4F5F}"/>
              </a:ext>
            </a:extLst>
          </p:cNvPr>
          <p:cNvSpPr txBox="1"/>
          <p:nvPr/>
        </p:nvSpPr>
        <p:spPr>
          <a:xfrm>
            <a:off x="6072925" y="2146084"/>
            <a:ext cx="93614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29,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0BE5A050-4371-EFD5-F2EF-38E28FA80160}"/>
              </a:ext>
            </a:extLst>
          </p:cNvPr>
          <p:cNvSpPr txBox="1"/>
          <p:nvPr/>
        </p:nvSpPr>
        <p:spPr>
          <a:xfrm>
            <a:off x="6907054" y="2162176"/>
            <a:ext cx="76558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30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30483E61-1C11-40F8-5D1B-3871DAD78B7D}"/>
              </a:ext>
            </a:extLst>
          </p:cNvPr>
          <p:cNvSpPr txBox="1"/>
          <p:nvPr/>
        </p:nvSpPr>
        <p:spPr>
          <a:xfrm>
            <a:off x="8253092" y="2166728"/>
            <a:ext cx="89757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39,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651FB854-68E4-5ED2-7C30-E7EFEE3779EE}"/>
              </a:ext>
            </a:extLst>
          </p:cNvPr>
          <p:cNvSpPr txBox="1"/>
          <p:nvPr/>
        </p:nvSpPr>
        <p:spPr>
          <a:xfrm>
            <a:off x="9038685" y="2171280"/>
            <a:ext cx="93417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40,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96FB391F-F8FE-7CFF-AB34-AAFC2B6B18E6}"/>
              </a:ext>
            </a:extLst>
          </p:cNvPr>
          <p:cNvSpPr txBox="1"/>
          <p:nvPr/>
        </p:nvSpPr>
        <p:spPr>
          <a:xfrm>
            <a:off x="9970871" y="2167856"/>
            <a:ext cx="74914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41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751624" y="531320"/>
            <a:ext cx="8732066" cy="92258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Наступне й попереднє числа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92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2" name="Скругленный прямоугольник 3">
            <a:extLst>
              <a:ext uri="{FF2B5EF4-FFF2-40B4-BE49-F238E27FC236}">
                <a16:creationId xmlns="" xmlns:a16="http://schemas.microsoft.com/office/drawing/2014/main" id="{94319F04-CB63-78DC-EFD3-E5A839A7BD8E}"/>
              </a:ext>
            </a:extLst>
          </p:cNvPr>
          <p:cNvSpPr/>
          <p:nvPr/>
        </p:nvSpPr>
        <p:spPr>
          <a:xfrm>
            <a:off x="2146638" y="3496416"/>
            <a:ext cx="2586499" cy="1323373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57150">
            <a:solidFill>
              <a:srgbClr val="00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48ED2FD3-8251-FC2F-17A3-52BEB894FED9}"/>
              </a:ext>
            </a:extLst>
          </p:cNvPr>
          <p:cNvSpPr txBox="1"/>
          <p:nvPr/>
        </p:nvSpPr>
        <p:spPr>
          <a:xfrm>
            <a:off x="2283905" y="3496416"/>
            <a:ext cx="2522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25,       , 27</a:t>
            </a:r>
            <a:endParaRPr lang="ru-RU" sz="36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091CE539-4146-4D96-C2E0-DBBF7BFA3901}"/>
              </a:ext>
            </a:extLst>
          </p:cNvPr>
          <p:cNvSpPr txBox="1"/>
          <p:nvPr/>
        </p:nvSpPr>
        <p:spPr>
          <a:xfrm>
            <a:off x="2283905" y="4173458"/>
            <a:ext cx="2522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19,       , 21</a:t>
            </a:r>
            <a:endParaRPr lang="ru-RU" sz="36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10F4042D-78C4-BAFC-4E23-5C755AF17398}"/>
              </a:ext>
            </a:extLst>
          </p:cNvPr>
          <p:cNvSpPr txBox="1"/>
          <p:nvPr/>
        </p:nvSpPr>
        <p:spPr>
          <a:xfrm>
            <a:off x="3037552" y="3493320"/>
            <a:ext cx="791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ru-RU" sz="36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2DFA934-9EFC-E5EB-BC75-D0B9E3527D17}"/>
              </a:ext>
            </a:extLst>
          </p:cNvPr>
          <p:cNvSpPr txBox="1"/>
          <p:nvPr/>
        </p:nvSpPr>
        <p:spPr>
          <a:xfrm>
            <a:off x="3044176" y="4158649"/>
            <a:ext cx="791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sz="36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Скругленный прямоугольник 3">
            <a:extLst>
              <a:ext uri="{FF2B5EF4-FFF2-40B4-BE49-F238E27FC236}">
                <a16:creationId xmlns="" xmlns:a16="http://schemas.microsoft.com/office/drawing/2014/main" id="{67D3C9A4-C267-69FC-2417-1321931A73E2}"/>
              </a:ext>
            </a:extLst>
          </p:cNvPr>
          <p:cNvSpPr/>
          <p:nvPr/>
        </p:nvSpPr>
        <p:spPr>
          <a:xfrm>
            <a:off x="8288599" y="3508130"/>
            <a:ext cx="2586499" cy="1313827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57150">
            <a:solidFill>
              <a:srgbClr val="00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39A0C42-49FD-88CE-69ED-70F50308DAA1}"/>
              </a:ext>
            </a:extLst>
          </p:cNvPr>
          <p:cNvSpPr txBox="1"/>
          <p:nvPr/>
        </p:nvSpPr>
        <p:spPr>
          <a:xfrm>
            <a:off x="8425866" y="3482800"/>
            <a:ext cx="2522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38,       , 40</a:t>
            </a:r>
            <a:endParaRPr lang="ru-RU" sz="36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0DB4109E-1618-9279-2547-B5B754958AF4}"/>
              </a:ext>
            </a:extLst>
          </p:cNvPr>
          <p:cNvSpPr txBox="1"/>
          <p:nvPr/>
        </p:nvSpPr>
        <p:spPr>
          <a:xfrm>
            <a:off x="8425866" y="4159842"/>
            <a:ext cx="2522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9,       , 11</a:t>
            </a:r>
            <a:endParaRPr lang="ru-RU" sz="36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Скругленный прямоугольник 3">
            <a:extLst>
              <a:ext uri="{FF2B5EF4-FFF2-40B4-BE49-F238E27FC236}">
                <a16:creationId xmlns="" xmlns:a16="http://schemas.microsoft.com/office/drawing/2014/main" id="{3E512A84-24D9-B283-EBF2-023D7044C6F8}"/>
              </a:ext>
            </a:extLst>
          </p:cNvPr>
          <p:cNvSpPr/>
          <p:nvPr/>
        </p:nvSpPr>
        <p:spPr>
          <a:xfrm>
            <a:off x="5193815" y="3508130"/>
            <a:ext cx="2586499" cy="1313827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57150">
            <a:solidFill>
              <a:srgbClr val="00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A141F743-969E-ABE4-A450-6F6B19503437}"/>
              </a:ext>
            </a:extLst>
          </p:cNvPr>
          <p:cNvSpPr txBox="1"/>
          <p:nvPr/>
        </p:nvSpPr>
        <p:spPr>
          <a:xfrm>
            <a:off x="5331082" y="3482800"/>
            <a:ext cx="2522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29,       , 31</a:t>
            </a:r>
            <a:endParaRPr lang="ru-RU" sz="36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E132DDEF-A39D-5DA9-F063-04FD9A0243B1}"/>
              </a:ext>
            </a:extLst>
          </p:cNvPr>
          <p:cNvSpPr txBox="1"/>
          <p:nvPr/>
        </p:nvSpPr>
        <p:spPr>
          <a:xfrm>
            <a:off x="5096226" y="4159842"/>
            <a:ext cx="2733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33,       , 35</a:t>
            </a:r>
            <a:endParaRPr lang="ru-RU" sz="36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7CA5CCEF-6BB0-7ADF-0550-6DCED8F3562D}"/>
              </a:ext>
            </a:extLst>
          </p:cNvPr>
          <p:cNvSpPr txBox="1"/>
          <p:nvPr/>
        </p:nvSpPr>
        <p:spPr>
          <a:xfrm>
            <a:off x="6125413" y="3487096"/>
            <a:ext cx="791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ru-RU" sz="36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809DFC67-17FA-FBAB-CBC8-89A2E684F3B2}"/>
              </a:ext>
            </a:extLst>
          </p:cNvPr>
          <p:cNvSpPr txBox="1"/>
          <p:nvPr/>
        </p:nvSpPr>
        <p:spPr>
          <a:xfrm>
            <a:off x="6125413" y="4161684"/>
            <a:ext cx="791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ru-RU" sz="36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E79EC79E-3292-C788-028C-A26AF3863C54}"/>
              </a:ext>
            </a:extLst>
          </p:cNvPr>
          <p:cNvSpPr txBox="1"/>
          <p:nvPr/>
        </p:nvSpPr>
        <p:spPr>
          <a:xfrm>
            <a:off x="9165767" y="3476209"/>
            <a:ext cx="791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  <a:endParaRPr lang="ru-RU" sz="36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FB538FE6-A6D7-E78F-AA4E-C3E027E6D5EF}"/>
              </a:ext>
            </a:extLst>
          </p:cNvPr>
          <p:cNvSpPr txBox="1"/>
          <p:nvPr/>
        </p:nvSpPr>
        <p:spPr>
          <a:xfrm>
            <a:off x="9202333" y="4139192"/>
            <a:ext cx="791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36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12880" y="2919023"/>
            <a:ext cx="341696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Назви </a:t>
            </a:r>
            <a:r>
              <a:rPr lang="uk-UA" sz="2400" b="1" dirty="0">
                <a:solidFill>
                  <a:srgbClr val="7030A0"/>
                </a:solidFill>
              </a:rPr>
              <a:t>пропущені числа.</a:t>
            </a:r>
          </a:p>
        </p:txBody>
      </p:sp>
      <p:sp>
        <p:nvSpPr>
          <p:cNvPr id="57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172252" y="4872076"/>
            <a:ext cx="4673377" cy="117186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err="1">
                <a:solidFill>
                  <a:srgbClr val="7030A0"/>
                </a:solidFill>
              </a:rPr>
              <a:t>Запиши</a:t>
            </a:r>
            <a:r>
              <a:rPr lang="uk-UA" sz="2400" b="1" dirty="0">
                <a:solidFill>
                  <a:srgbClr val="7030A0"/>
                </a:solidFill>
              </a:rPr>
              <a:t> цифрами </a:t>
            </a:r>
            <a:r>
              <a:rPr lang="uk-UA" sz="2400" b="1" dirty="0" smtClean="0">
                <a:solidFill>
                  <a:srgbClr val="7030A0"/>
                </a:solidFill>
              </a:rPr>
              <a:t>числа:</a:t>
            </a:r>
            <a:r>
              <a:rPr lang="uk-UA" sz="2400" b="1" dirty="0" smtClean="0"/>
              <a:t> </a:t>
            </a:r>
          </a:p>
          <a:p>
            <a:r>
              <a:rPr lang="uk-UA" sz="2400" b="1" dirty="0" smtClean="0">
                <a:solidFill>
                  <a:srgbClr val="FF0000"/>
                </a:solidFill>
              </a:rPr>
              <a:t>тридцять вісім,</a:t>
            </a:r>
            <a:r>
              <a:rPr lang="uk-UA" sz="2400" b="1" dirty="0"/>
              <a:t> </a:t>
            </a:r>
            <a:r>
              <a:rPr lang="uk-UA" sz="2400" b="1" dirty="0" smtClean="0">
                <a:solidFill>
                  <a:srgbClr val="FF0000"/>
                </a:solidFill>
              </a:rPr>
              <a:t>вісімдесят три, </a:t>
            </a:r>
            <a:r>
              <a:rPr lang="uk-UA" sz="2400" b="1" dirty="0" smtClean="0">
                <a:solidFill>
                  <a:srgbClr val="FF0000"/>
                </a:solidFill>
              </a:rPr>
              <a:t>сорок два, </a:t>
            </a:r>
            <a:r>
              <a:rPr lang="uk-UA" sz="2400" b="1" dirty="0" smtClean="0">
                <a:solidFill>
                  <a:srgbClr val="FF0000"/>
                </a:solidFill>
              </a:rPr>
              <a:t>двадцять сім.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E79EC79E-3292-C788-028C-A26AF3863C54}"/>
              </a:ext>
            </a:extLst>
          </p:cNvPr>
          <p:cNvSpPr txBox="1"/>
          <p:nvPr/>
        </p:nvSpPr>
        <p:spPr>
          <a:xfrm>
            <a:off x="4461382" y="5579267"/>
            <a:ext cx="79142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38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E79EC79E-3292-C788-028C-A26AF3863C54}"/>
              </a:ext>
            </a:extLst>
          </p:cNvPr>
          <p:cNvSpPr txBox="1"/>
          <p:nvPr/>
        </p:nvSpPr>
        <p:spPr>
          <a:xfrm>
            <a:off x="5305881" y="5572326"/>
            <a:ext cx="79142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83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E79EC79E-3292-C788-028C-A26AF3863C54}"/>
              </a:ext>
            </a:extLst>
          </p:cNvPr>
          <p:cNvSpPr txBox="1"/>
          <p:nvPr/>
        </p:nvSpPr>
        <p:spPr>
          <a:xfrm>
            <a:off x="6183455" y="5572325"/>
            <a:ext cx="79142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42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E79EC79E-3292-C788-028C-A26AF3863C54}"/>
              </a:ext>
            </a:extLst>
          </p:cNvPr>
          <p:cNvSpPr txBox="1"/>
          <p:nvPr/>
        </p:nvSpPr>
        <p:spPr>
          <a:xfrm>
            <a:off x="7010804" y="5572324"/>
            <a:ext cx="79142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27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3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7942755" y="4984204"/>
            <a:ext cx="3759388" cy="11762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Підкресли в них одиниці однією рискою, десятки – двома</a:t>
            </a:r>
            <a:r>
              <a:rPr lang="uk-UA" sz="2400" b="1" dirty="0" smtClean="0">
                <a:solidFill>
                  <a:srgbClr val="7030A0"/>
                </a:solidFill>
              </a:rPr>
              <a:t>. Які з них парні? </a:t>
            </a:r>
            <a:endParaRPr lang="uk-U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8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2" grpId="0" animBg="1"/>
      <p:bldP spid="43" grpId="0" animBg="1"/>
      <p:bldP spid="45" grpId="0" animBg="1"/>
      <p:bldP spid="48" grpId="0" animBg="1"/>
      <p:bldP spid="50" grpId="0" animBg="1"/>
      <p:bldP spid="32" grpId="0" animBg="1"/>
      <p:bldP spid="33" grpId="0"/>
      <p:bldP spid="34" grpId="0"/>
      <p:bldP spid="35" grpId="0"/>
      <p:bldP spid="36" grpId="0"/>
      <p:bldP spid="37" grpId="0" animBg="1"/>
      <p:bldP spid="38" grpId="0"/>
      <p:bldP spid="39" grpId="0"/>
      <p:bldP spid="40" grpId="0" animBg="1"/>
      <p:bldP spid="41" grpId="0"/>
      <p:bldP spid="52" grpId="0"/>
      <p:bldP spid="53" grpId="0"/>
      <p:bldP spid="54" grpId="0"/>
      <p:bldP spid="55" grpId="0"/>
      <p:bldP spid="56" grpId="0"/>
      <p:bldP spid="2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11">
            <a:extLst>
              <a:ext uri="{FF2B5EF4-FFF2-40B4-BE49-F238E27FC236}">
                <a16:creationId xmlns="" xmlns:a16="http://schemas.microsoft.com/office/drawing/2014/main" id="{7A039DD5-B75A-4134-3C89-2ED97C0983D9}"/>
              </a:ext>
            </a:extLst>
          </p:cNvPr>
          <p:cNvSpPr/>
          <p:nvPr/>
        </p:nvSpPr>
        <p:spPr>
          <a:xfrm>
            <a:off x="1840264" y="461769"/>
            <a:ext cx="8732066" cy="77920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Порівнюю задачі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9" name="Прямокутник: округлені кути 1">
            <a:extLst>
              <a:ext uri="{FF2B5EF4-FFF2-40B4-BE49-F238E27FC236}">
                <a16:creationId xmlns="" xmlns:a16="http://schemas.microsoft.com/office/drawing/2014/main" id="{AB40231A-05DD-DEBE-2840-0D3CABC01D7F}"/>
              </a:ext>
            </a:extLst>
          </p:cNvPr>
          <p:cNvSpPr/>
          <p:nvPr/>
        </p:nvSpPr>
        <p:spPr>
          <a:xfrm>
            <a:off x="1131459" y="1475015"/>
            <a:ext cx="4774105" cy="210071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Бабуся спекла </a:t>
            </a:r>
            <a:r>
              <a:rPr lang="uk-UA" sz="2800" b="1" dirty="0">
                <a:solidFill>
                  <a:srgbClr val="FF0000"/>
                </a:solidFill>
              </a:rPr>
              <a:t>6 пиріжків із капустою</a:t>
            </a:r>
            <a:r>
              <a:rPr lang="uk-UA" sz="2800" b="1" dirty="0">
                <a:solidFill>
                  <a:srgbClr val="7030A0"/>
                </a:solidFill>
              </a:rPr>
              <a:t> та </a:t>
            </a:r>
            <a:r>
              <a:rPr lang="uk-UA" sz="2800" b="1" dirty="0">
                <a:solidFill>
                  <a:srgbClr val="FF0000"/>
                </a:solidFill>
              </a:rPr>
              <a:t>4 пиріжки з горохом. </a:t>
            </a:r>
            <a:r>
              <a:rPr lang="uk-UA" sz="2800" b="1" dirty="0" smtClean="0">
                <a:solidFill>
                  <a:srgbClr val="FF0000"/>
                </a:solidFill>
              </a:rPr>
              <a:t>Скільки </a:t>
            </a:r>
            <a:r>
              <a:rPr lang="uk-UA" sz="2800" b="1" dirty="0">
                <a:solidFill>
                  <a:srgbClr val="FF0000"/>
                </a:solidFill>
              </a:rPr>
              <a:t>всього пиріжків</a:t>
            </a:r>
            <a:r>
              <a:rPr lang="uk-UA" sz="2800" b="1" dirty="0">
                <a:solidFill>
                  <a:srgbClr val="7030A0"/>
                </a:solidFill>
              </a:rPr>
              <a:t> </a:t>
            </a:r>
            <a:r>
              <a:rPr lang="uk-UA" sz="2800" b="1" dirty="0" smtClean="0">
                <a:solidFill>
                  <a:srgbClr val="7030A0"/>
                </a:solidFill>
              </a:rPr>
              <a:t>спекла бабуся?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A2D1DBFA-A211-0470-9BE8-14010E3A643E}"/>
              </a:ext>
            </a:extLst>
          </p:cNvPr>
          <p:cNvSpPr txBox="1"/>
          <p:nvPr/>
        </p:nvSpPr>
        <p:spPr>
          <a:xfrm>
            <a:off x="3312831" y="3767263"/>
            <a:ext cx="255080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6 + 4 = 10 </a:t>
            </a:r>
            <a:r>
              <a:rPr lang="uk-UA" sz="3200" b="1" i="1" dirty="0">
                <a:solidFill>
                  <a:srgbClr val="002060"/>
                </a:solidFill>
              </a:rPr>
              <a:t>(п.)</a:t>
            </a:r>
          </a:p>
        </p:txBody>
      </p:sp>
      <p:sp>
        <p:nvSpPr>
          <p:cNvPr id="50" name="Овал 49">
            <a:extLst>
              <a:ext uri="{FF2B5EF4-FFF2-40B4-BE49-F238E27FC236}">
                <a16:creationId xmlns="" xmlns:a16="http://schemas.microsoft.com/office/drawing/2014/main" id="{1B9EA040-B2C0-E627-6CF5-3140D7C3F24F}"/>
              </a:ext>
            </a:extLst>
          </p:cNvPr>
          <p:cNvSpPr/>
          <p:nvPr/>
        </p:nvSpPr>
        <p:spPr>
          <a:xfrm>
            <a:off x="857380" y="1148669"/>
            <a:ext cx="493155" cy="46808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3" name="Прямокутник: округлені кути 9">
            <a:extLst>
              <a:ext uri="{FF2B5EF4-FFF2-40B4-BE49-F238E27FC236}">
                <a16:creationId xmlns="" xmlns:a16="http://schemas.microsoft.com/office/drawing/2014/main" id="{BA2BAB53-00E3-10BF-5504-9E25DA81A338}"/>
              </a:ext>
            </a:extLst>
          </p:cNvPr>
          <p:cNvSpPr/>
          <p:nvPr/>
        </p:nvSpPr>
        <p:spPr>
          <a:xfrm>
            <a:off x="6285438" y="1391366"/>
            <a:ext cx="4793716" cy="230977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Бабуся спекла </a:t>
            </a:r>
            <a:r>
              <a:rPr lang="uk-UA" sz="2800" b="1" dirty="0">
                <a:solidFill>
                  <a:srgbClr val="FF0000"/>
                </a:solidFill>
              </a:rPr>
              <a:t>10 пиріжків</a:t>
            </a:r>
            <a:r>
              <a:rPr lang="uk-UA" sz="2800" b="1" dirty="0">
                <a:solidFill>
                  <a:srgbClr val="7030A0"/>
                </a:solidFill>
              </a:rPr>
              <a:t>. </a:t>
            </a:r>
            <a:r>
              <a:rPr lang="uk-UA" sz="2800" b="1" dirty="0">
                <a:solidFill>
                  <a:srgbClr val="FF0000"/>
                </a:solidFill>
              </a:rPr>
              <a:t>З них 6 пиріжків </a:t>
            </a:r>
            <a:r>
              <a:rPr lang="uk-UA" sz="2800" b="1" dirty="0">
                <a:solidFill>
                  <a:srgbClr val="7030A0"/>
                </a:solidFill>
              </a:rPr>
              <a:t>були </a:t>
            </a:r>
            <a:r>
              <a:rPr lang="uk-UA" sz="2800" b="1" dirty="0">
                <a:solidFill>
                  <a:srgbClr val="FF0000"/>
                </a:solidFill>
              </a:rPr>
              <a:t>з</a:t>
            </a:r>
            <a:r>
              <a:rPr lang="uk-UA" sz="2800" b="1" dirty="0">
                <a:solidFill>
                  <a:srgbClr val="7030A0"/>
                </a:solidFill>
              </a:rPr>
              <a:t> </a:t>
            </a:r>
            <a:r>
              <a:rPr lang="uk-UA" sz="2800" b="1" dirty="0">
                <a:solidFill>
                  <a:srgbClr val="FF0000"/>
                </a:solidFill>
              </a:rPr>
              <a:t>капустою</a:t>
            </a:r>
            <a:r>
              <a:rPr lang="uk-UA" sz="2800" b="1" dirty="0">
                <a:solidFill>
                  <a:srgbClr val="7030A0"/>
                </a:solidFill>
              </a:rPr>
              <a:t>, а </a:t>
            </a:r>
            <a:r>
              <a:rPr lang="uk-UA" sz="2800" b="1" dirty="0">
                <a:solidFill>
                  <a:srgbClr val="FF0000"/>
                </a:solidFill>
              </a:rPr>
              <a:t>решта — з горохом.</a:t>
            </a:r>
            <a:r>
              <a:rPr lang="uk-UA" sz="2800" b="1" dirty="0">
                <a:solidFill>
                  <a:srgbClr val="7030A0"/>
                </a:solidFill>
              </a:rPr>
              <a:t> </a:t>
            </a:r>
            <a:r>
              <a:rPr lang="uk-UA" sz="2800" b="1" dirty="0">
                <a:solidFill>
                  <a:srgbClr val="FF0000"/>
                </a:solidFill>
              </a:rPr>
              <a:t>Скільки пиріжків з горохом </a:t>
            </a:r>
            <a:r>
              <a:rPr lang="uk-UA" sz="2800" b="1" dirty="0" smtClean="0">
                <a:solidFill>
                  <a:srgbClr val="7030A0"/>
                </a:solidFill>
              </a:rPr>
              <a:t>спекла бабуся?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B6739D24-8C69-1943-AF45-16D5171D7D09}"/>
              </a:ext>
            </a:extLst>
          </p:cNvPr>
          <p:cNvSpPr txBox="1"/>
          <p:nvPr/>
        </p:nvSpPr>
        <p:spPr>
          <a:xfrm>
            <a:off x="7221950" y="3797790"/>
            <a:ext cx="260802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10 – 6 = 4 </a:t>
            </a:r>
            <a:r>
              <a:rPr lang="uk-UA" sz="3200" b="1" i="1" dirty="0">
                <a:solidFill>
                  <a:srgbClr val="002060"/>
                </a:solidFill>
              </a:rPr>
              <a:t>(п.)</a:t>
            </a:r>
          </a:p>
        </p:txBody>
      </p:sp>
      <p:sp>
        <p:nvSpPr>
          <p:cNvPr id="56" name="Овал 55">
            <a:extLst>
              <a:ext uri="{FF2B5EF4-FFF2-40B4-BE49-F238E27FC236}">
                <a16:creationId xmlns="" xmlns:a16="http://schemas.microsoft.com/office/drawing/2014/main" id="{3767E9A1-33A2-1CDE-E4C7-4B06E5CB5CF4}"/>
              </a:ext>
            </a:extLst>
          </p:cNvPr>
          <p:cNvSpPr/>
          <p:nvPr/>
        </p:nvSpPr>
        <p:spPr>
          <a:xfrm>
            <a:off x="5909795" y="1240971"/>
            <a:ext cx="493155" cy="46808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7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767617A2-890E-A77B-9476-2CE523E4ACCF}"/>
              </a:ext>
            </a:extLst>
          </p:cNvPr>
          <p:cNvSpPr/>
          <p:nvPr/>
        </p:nvSpPr>
        <p:spPr>
          <a:xfrm>
            <a:off x="343603" y="3701144"/>
            <a:ext cx="2900829" cy="202411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Прочитай задачі та розглянь розв’язання. Порівняй ці задачі. Що знаходили в першій задачі? </a:t>
            </a:r>
            <a:endParaRPr lang="uk-UA" sz="20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А в другій</a:t>
            </a:r>
            <a:r>
              <a:rPr lang="uk-UA" sz="2000" b="1" dirty="0">
                <a:solidFill>
                  <a:srgbClr val="7030A0"/>
                </a:solidFill>
              </a:rPr>
              <a:t>?</a:t>
            </a:r>
          </a:p>
        </p:txBody>
      </p:sp>
      <p:pic>
        <p:nvPicPr>
          <p:cNvPr id="63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55517131-030D-AD53-B1D1-B3CDF87A91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10096029" y="3163087"/>
            <a:ext cx="2260977" cy="349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92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2" name="Picture 3" descr="D:\Картинки до тестів\Схема до задач\Схема знах суми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3" t="22310" r="14693" b="42696"/>
          <a:stretch/>
        </p:blipFill>
        <p:spPr bwMode="auto">
          <a:xfrm>
            <a:off x="3454684" y="4597667"/>
            <a:ext cx="2176801" cy="83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:\Картинки до тестів\Схема до задач\Схема знах доданка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2" t="33176" r="13964" b="32815"/>
          <a:stretch/>
        </p:blipFill>
        <p:spPr bwMode="auto">
          <a:xfrm>
            <a:off x="7184560" y="4907977"/>
            <a:ext cx="2188200" cy="8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03883" y="5402091"/>
            <a:ext cx="522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6</a:t>
            </a:r>
            <a:r>
              <a:rPr lang="uk-UA" sz="3600" b="1" dirty="0">
                <a:solidFill>
                  <a:srgbClr val="002060"/>
                </a:solidFill>
              </a:rPr>
              <a:t> </a:t>
            </a:r>
            <a:endParaRPr lang="ru-RU" sz="3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896175" y="5459214"/>
            <a:ext cx="522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4</a:t>
            </a:r>
            <a:r>
              <a:rPr lang="uk-UA" sz="3600" b="1" dirty="0" smtClean="0">
                <a:solidFill>
                  <a:srgbClr val="002060"/>
                </a:solidFill>
              </a:rPr>
              <a:t> </a:t>
            </a:r>
            <a:endParaRPr lang="ru-RU" sz="3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767474" y="4369952"/>
            <a:ext cx="756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10</a:t>
            </a:r>
            <a:r>
              <a:rPr lang="uk-UA" sz="3600" b="1" dirty="0" smtClean="0">
                <a:solidFill>
                  <a:srgbClr val="002060"/>
                </a:solidFill>
              </a:rPr>
              <a:t> </a:t>
            </a:r>
            <a:endParaRPr lang="ru-RU" sz="3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682296" y="5324088"/>
            <a:ext cx="522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6</a:t>
            </a:r>
            <a:r>
              <a:rPr lang="uk-UA" sz="3600" b="1" dirty="0" smtClean="0">
                <a:solidFill>
                  <a:srgbClr val="002060"/>
                </a:solidFill>
              </a:rPr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6844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6" grpId="0" animBg="1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Прямоугольник 114"/>
          <p:cNvSpPr/>
          <p:nvPr/>
        </p:nvSpPr>
        <p:spPr>
          <a:xfrm>
            <a:off x="1175657" y="559613"/>
            <a:ext cx="9902313" cy="70312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>
                <a:solidFill>
                  <a:schemeClr val="bg1"/>
                </a:solidFill>
              </a:rPr>
              <a:t>Довідничок</a:t>
            </a:r>
            <a:r>
              <a:rPr lang="uk-UA" sz="3600" b="1" dirty="0">
                <a:solidFill>
                  <a:schemeClr val="bg1"/>
                </a:solidFill>
              </a:rPr>
              <a:t>. Знаходження невідомого доданка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2825614" y="1434400"/>
            <a:ext cx="9004067" cy="5064053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2830882" y="3915577"/>
            <a:ext cx="8998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Щоб </a:t>
            </a:r>
            <a:r>
              <a:rPr lang="uk-UA" sz="3600" b="1" dirty="0">
                <a:solidFill>
                  <a:srgbClr val="FF0000"/>
                </a:solidFill>
              </a:rPr>
              <a:t>знайти невідомий доданок</a:t>
            </a:r>
            <a:r>
              <a:rPr lang="uk-UA" sz="3600" b="1" dirty="0">
                <a:solidFill>
                  <a:srgbClr val="7030A0"/>
                </a:solidFill>
              </a:rPr>
              <a:t>, треба </a:t>
            </a:r>
            <a:endParaRPr lang="uk-UA" sz="36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від </a:t>
            </a:r>
            <a:r>
              <a:rPr lang="uk-UA" sz="3600" b="1" dirty="0">
                <a:solidFill>
                  <a:srgbClr val="FF0000"/>
                </a:solidFill>
              </a:rPr>
              <a:t>суми відняти відомий доданок</a:t>
            </a:r>
            <a:r>
              <a:rPr lang="uk-UA" sz="36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3768407" y="2835294"/>
            <a:ext cx="15331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доданки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5514140" y="2835294"/>
            <a:ext cx="937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сума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925560" y="1719349"/>
            <a:ext cx="2943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+ ? = 10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1" name="Прямая со стрелкой 120"/>
          <p:cNvCxnSpPr/>
          <p:nvPr/>
        </p:nvCxnSpPr>
        <p:spPr>
          <a:xfrm>
            <a:off x="4158562" y="2440893"/>
            <a:ext cx="0" cy="5166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/>
          <p:nvPr/>
        </p:nvCxnSpPr>
        <p:spPr>
          <a:xfrm>
            <a:off x="5010332" y="2440893"/>
            <a:ext cx="0" cy="5166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/>
          <p:nvPr/>
        </p:nvCxnSpPr>
        <p:spPr>
          <a:xfrm>
            <a:off x="6087570" y="2440893"/>
            <a:ext cx="0" cy="5166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Прямоугольник 123"/>
          <p:cNvSpPr/>
          <p:nvPr/>
        </p:nvSpPr>
        <p:spPr>
          <a:xfrm>
            <a:off x="7327647" y="1920936"/>
            <a:ext cx="16785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Схема:</a:t>
            </a:r>
            <a:endParaRPr lang="ru-RU" sz="32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6869177" y="2967376"/>
            <a:ext cx="20418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Підказка:</a:t>
            </a:r>
            <a:endParaRPr lang="ru-RU" sz="32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9218771" y="1937007"/>
            <a:ext cx="1027520" cy="5687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10246291" y="1937007"/>
            <a:ext cx="644959" cy="568704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" name="Правая фигурная скобка 127"/>
          <p:cNvSpPr/>
          <p:nvPr/>
        </p:nvSpPr>
        <p:spPr>
          <a:xfrm rot="5400000">
            <a:off x="9897047" y="2234175"/>
            <a:ext cx="406400" cy="1016000"/>
          </a:xfrm>
          <a:prstGeom prst="rightBrac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TextBox 128"/>
          <p:cNvSpPr txBox="1"/>
          <p:nvPr/>
        </p:nvSpPr>
        <p:spPr>
          <a:xfrm>
            <a:off x="9732531" y="2925166"/>
            <a:ext cx="756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" name="Овал 129"/>
          <p:cNvSpPr/>
          <p:nvPr/>
        </p:nvSpPr>
        <p:spPr>
          <a:xfrm>
            <a:off x="8823313" y="3049376"/>
            <a:ext cx="574900" cy="488344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="" xmlns:a16="http://schemas.microsoft.com/office/drawing/2014/main" id="{1D7E9838-3949-A5EE-6851-B7B31C87915D}"/>
              </a:ext>
            </a:extLst>
          </p:cNvPr>
          <p:cNvSpPr txBox="1"/>
          <p:nvPr/>
        </p:nvSpPr>
        <p:spPr>
          <a:xfrm>
            <a:off x="8847901" y="2650224"/>
            <a:ext cx="639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</a:rPr>
              <a:t>_</a:t>
            </a:r>
            <a:endParaRPr lang="x-none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301A43B7-4E80-F8F7-610F-CD98002FA565}"/>
              </a:ext>
            </a:extLst>
          </p:cNvPr>
          <p:cNvSpPr txBox="1"/>
          <p:nvPr/>
        </p:nvSpPr>
        <p:spPr>
          <a:xfrm>
            <a:off x="5891007" y="5115906"/>
            <a:ext cx="2873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– 6 = 4 </a:t>
            </a:r>
            <a:endParaRPr lang="uk-UA" sz="48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="" xmlns:a16="http://schemas.microsoft.com/office/drawing/2014/main" id="{898E1056-130E-30DC-AF15-1DE35A858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92" y="2650224"/>
            <a:ext cx="2153629" cy="408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98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TextBox 31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1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239DDE92-0FFF-053B-E110-9E72F9A46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06" y="3153995"/>
            <a:ext cx="1626989" cy="308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748118" y="476151"/>
            <a:ext cx="8732066" cy="7581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-1" y="5791200"/>
            <a:ext cx="1099458" cy="10667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22 </a:t>
            </a:r>
          </a:p>
        </p:txBody>
      </p:sp>
      <p:pic>
        <p:nvPicPr>
          <p:cNvPr id="2" name="Picture 2" descr="D:\1 клас\2 Матем\1 УРОКИ Листопад\6 Числа 21_100\№098 Числа 21 - 40 (продовження)\2024-03-12_0014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542" y="1234304"/>
            <a:ext cx="7007641" cy="533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50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TextBox 31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1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239DDE92-0FFF-053B-E110-9E72F9A46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06" y="3153995"/>
            <a:ext cx="1626989" cy="308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748118" y="476151"/>
            <a:ext cx="8732066" cy="7581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-1" y="5921829"/>
            <a:ext cx="981307" cy="93617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22</a:t>
            </a:r>
          </a:p>
        </p:txBody>
      </p:sp>
      <p:pic>
        <p:nvPicPr>
          <p:cNvPr id="2050" name="Picture 2" descr="D:\1 клас\2 Матем\1 УРОКИ Листопад\6 Числа 21_100\№098 Числа 21 - 40 (продовження)\2024-03-12_0016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079" y="1353180"/>
            <a:ext cx="6471105" cy="490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39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83391" y="1633585"/>
            <a:ext cx="4460684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На тарілці лежало п'ять яблук. </a:t>
            </a:r>
            <a:r>
              <a:rPr lang="uk-UA" sz="2800" b="1" dirty="0" smtClean="0">
                <a:solidFill>
                  <a:srgbClr val="7030A0"/>
                </a:solidFill>
              </a:rPr>
              <a:t>Одне </a:t>
            </a:r>
            <a:r>
              <a:rPr lang="uk-UA" sz="2800" b="1" dirty="0">
                <a:solidFill>
                  <a:srgbClr val="7030A0"/>
                </a:solidFill>
              </a:rPr>
              <a:t>розрізали.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</a:rPr>
              <a:t>Скільки яблук на тарілці?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445" r="3893" b="25333"/>
          <a:stretch/>
        </p:blipFill>
        <p:spPr>
          <a:xfrm>
            <a:off x="5520275" y="1692446"/>
            <a:ext cx="2760204" cy="1349084"/>
          </a:xfrm>
          <a:prstGeom prst="ellipse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09" t="9556" r="20317" b="26666"/>
          <a:stretch/>
        </p:blipFill>
        <p:spPr>
          <a:xfrm>
            <a:off x="5910598" y="1400241"/>
            <a:ext cx="777328" cy="9453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41" b="90000" l="9904" r="89989">
                        <a14:backgroundMark x1="43131" y1="67593" x2="59212" y2="68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85" t="8222" r="21885" b="30667"/>
          <a:stretch/>
        </p:blipFill>
        <p:spPr>
          <a:xfrm>
            <a:off x="6567382" y="1320361"/>
            <a:ext cx="771664" cy="10057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09" t="9556" r="20317" b="26666"/>
          <a:stretch/>
        </p:blipFill>
        <p:spPr>
          <a:xfrm>
            <a:off x="6085054" y="1830269"/>
            <a:ext cx="777328" cy="9453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41" b="90000" l="9904" r="89989">
                        <a14:backgroundMark x1="43131" y1="67593" x2="59212" y2="68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85" t="8222" r="21885" b="30667"/>
          <a:stretch/>
        </p:blipFill>
        <p:spPr>
          <a:xfrm>
            <a:off x="7259902" y="1493547"/>
            <a:ext cx="771664" cy="10057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445" r="3893" b="25333"/>
          <a:stretch/>
        </p:blipFill>
        <p:spPr>
          <a:xfrm>
            <a:off x="8616542" y="1710517"/>
            <a:ext cx="2760204" cy="1349084"/>
          </a:xfrm>
          <a:prstGeom prst="ellipse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09" t="9556" r="20317" b="26666"/>
          <a:stretch/>
        </p:blipFill>
        <p:spPr>
          <a:xfrm>
            <a:off x="9479947" y="1386280"/>
            <a:ext cx="777328" cy="9453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41" b="90000" l="9904" r="89989">
                        <a14:backgroundMark x1="43131" y1="67593" x2="59212" y2="68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85" t="8222" r="21885" b="30667"/>
          <a:stretch/>
        </p:blipFill>
        <p:spPr>
          <a:xfrm>
            <a:off x="10046708" y="1224488"/>
            <a:ext cx="771664" cy="100572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09" t="9556" r="20317" b="26666"/>
          <a:stretch/>
        </p:blipFill>
        <p:spPr>
          <a:xfrm>
            <a:off x="10432540" y="1553959"/>
            <a:ext cx="777328" cy="945311"/>
          </a:xfrm>
          <a:prstGeom prst="rect">
            <a:avLst/>
          </a:prstGeom>
        </p:spPr>
      </p:pic>
      <p:pic>
        <p:nvPicPr>
          <p:cNvPr id="16" name="Picture 2" descr="Разрезанное яблоко: стоковые картинки, бесплатные, роялти-фри фото  Разрезанное яблоко | Depositphoto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7667" r="96000">
                        <a14:backgroundMark x1="56500" y1="27500" x2="56500" y2="27500"/>
                        <a14:backgroundMark x1="60500" y1="33500" x2="60500" y2="33500"/>
                        <a14:backgroundMark x1="52500" y1="30750" x2="52500" y2="30750"/>
                        <a14:backgroundMark x1="50833" y1="41750" x2="50833" y2="41750"/>
                        <a14:backgroundMark x1="64167" y1="82250" x2="64167" y2="82250"/>
                        <a14:backgroundMark x1="55667" y1="32500" x2="55667" y2="3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46" t="25073"/>
          <a:stretch/>
        </p:blipFill>
        <p:spPr bwMode="auto">
          <a:xfrm rot="18911205">
            <a:off x="10065041" y="2165027"/>
            <a:ext cx="843619" cy="80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Разрезанное яблоко: стоковые картинки, бесплатные, роялти-фри фото  Разрезанное яблоко | Depositphotos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47667" r="96000">
                        <a14:backgroundMark x1="56500" y1="27500" x2="56500" y2="27500"/>
                        <a14:backgroundMark x1="60500" y1="33500" x2="60500" y2="33500"/>
                        <a14:backgroundMark x1="52500" y1="30750" x2="52500" y2="30750"/>
                        <a14:backgroundMark x1="50833" y1="41750" x2="50833" y2="41750"/>
                        <a14:backgroundMark x1="64167" y1="82250" x2="64167" y2="82250"/>
                        <a14:backgroundMark x1="55667" y1="32500" x2="55667" y2="3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46" t="25073"/>
          <a:stretch/>
        </p:blipFill>
        <p:spPr bwMode="auto">
          <a:xfrm rot="3697064" flipH="1">
            <a:off x="9274793" y="2095274"/>
            <a:ext cx="843619" cy="80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трелка вправо 17"/>
          <p:cNvSpPr/>
          <p:nvPr/>
        </p:nvSpPr>
        <p:spPr>
          <a:xfrm>
            <a:off x="8188529" y="2170076"/>
            <a:ext cx="428013" cy="2656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544565" y="494528"/>
            <a:ext cx="8732066" cy="87306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Логічні </a:t>
            </a:r>
            <a:r>
              <a:rPr lang="uk-UA" sz="4000" b="1" dirty="0">
                <a:solidFill>
                  <a:schemeClr val="bg1"/>
                </a:solidFill>
              </a:rPr>
              <a:t>завдання 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813D854E-69E4-55C0-6CAC-0C9CF1EBAE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09" t="9556" r="20317" b="26666"/>
          <a:stretch/>
        </p:blipFill>
        <p:spPr>
          <a:xfrm>
            <a:off x="6833291" y="1853428"/>
            <a:ext cx="777328" cy="94531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6981B49F-87AF-9573-27FF-8916CC63CD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09" t="9556" r="20317" b="26666"/>
          <a:stretch/>
        </p:blipFill>
        <p:spPr>
          <a:xfrm>
            <a:off x="8919274" y="1620756"/>
            <a:ext cx="777328" cy="945311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322860" y="3683381"/>
            <a:ext cx="2488181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11</a:t>
            </a:r>
            <a:r>
              <a:rPr lang="uk-UA" sz="4000" b="1" dirty="0">
                <a:solidFill>
                  <a:srgbClr val="FF0000"/>
                </a:solidFill>
              </a:rPr>
              <a:t>, 12, 13, </a:t>
            </a:r>
            <a:endParaRPr lang="uk-UA" sz="4000" b="1" dirty="0" smtClean="0">
              <a:solidFill>
                <a:srgbClr val="FF0000"/>
              </a:solidFill>
            </a:endParaRPr>
          </a:p>
          <a:p>
            <a:pPr algn="ctr"/>
            <a:r>
              <a:rPr lang="uk-UA" sz="4000" b="1" dirty="0" smtClean="0">
                <a:solidFill>
                  <a:srgbClr val="00B050"/>
                </a:solidFill>
              </a:rPr>
              <a:t>21</a:t>
            </a:r>
            <a:r>
              <a:rPr lang="uk-UA" sz="4000" b="1" dirty="0">
                <a:solidFill>
                  <a:srgbClr val="00B050"/>
                </a:solidFill>
              </a:rPr>
              <a:t>, </a:t>
            </a:r>
            <a:r>
              <a:rPr lang="uk-UA" sz="4000" b="1" dirty="0" smtClean="0">
                <a:solidFill>
                  <a:srgbClr val="00B050"/>
                </a:solidFill>
              </a:rPr>
              <a:t>22</a:t>
            </a:r>
            <a:r>
              <a:rPr lang="uk-UA" sz="4000" b="1" dirty="0">
                <a:solidFill>
                  <a:srgbClr val="00B050"/>
                </a:solidFill>
              </a:rPr>
              <a:t>, 23, </a:t>
            </a:r>
            <a:endParaRPr lang="uk-UA" sz="4000" b="1" dirty="0" smtClean="0">
              <a:solidFill>
                <a:srgbClr val="00B050"/>
              </a:solidFill>
            </a:endParaRPr>
          </a:p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31</a:t>
            </a:r>
            <a:r>
              <a:rPr lang="uk-UA" sz="4000" b="1" dirty="0">
                <a:solidFill>
                  <a:srgbClr val="002060"/>
                </a:solidFill>
              </a:rPr>
              <a:t>, 32, </a:t>
            </a:r>
            <a:r>
              <a:rPr lang="uk-UA" sz="4000" b="1" dirty="0" smtClean="0">
                <a:solidFill>
                  <a:srgbClr val="002060"/>
                </a:solidFill>
              </a:rPr>
              <a:t>33.</a:t>
            </a:r>
            <a:endParaRPr lang="uk-UA" sz="4000" b="1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11">
            <a:extLst>
              <a:ext uri="{FF2B5EF4-FFF2-40B4-BE49-F238E27FC236}">
                <a16:creationId xmlns="" xmlns:a16="http://schemas.microsoft.com/office/drawing/2014/main" id="{7A039DD5-B75A-4134-3C89-2ED97C0983D9}"/>
              </a:ext>
            </a:extLst>
          </p:cNvPr>
          <p:cNvSpPr/>
          <p:nvPr/>
        </p:nvSpPr>
        <p:spPr>
          <a:xfrm>
            <a:off x="5717340" y="3683381"/>
            <a:ext cx="5798404" cy="1241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err="1">
                <a:solidFill>
                  <a:srgbClr val="7030A0"/>
                </a:solidFill>
              </a:rPr>
              <a:t>Запиши</a:t>
            </a:r>
            <a:r>
              <a:rPr lang="uk-UA" sz="2800" b="1" dirty="0">
                <a:solidFill>
                  <a:srgbClr val="7030A0"/>
                </a:solidFill>
              </a:rPr>
              <a:t> всі можливі двоцифрові числа, використавши цифри </a:t>
            </a:r>
            <a:r>
              <a:rPr lang="uk-UA" sz="2800" b="1" i="1" u="sng" dirty="0" smtClean="0">
                <a:solidFill>
                  <a:srgbClr val="7030A0"/>
                </a:solidFill>
              </a:rPr>
              <a:t>1</a:t>
            </a:r>
            <a:r>
              <a:rPr lang="uk-UA" sz="2800" b="1" i="1" u="sng" dirty="0">
                <a:solidFill>
                  <a:srgbClr val="7030A0"/>
                </a:solidFill>
              </a:rPr>
              <a:t>, 2, 3</a:t>
            </a:r>
          </a:p>
        </p:txBody>
      </p:sp>
    </p:spTree>
    <p:extLst>
      <p:ext uri="{BB962C8B-B14F-4D97-AF65-F5344CB8AC3E}">
        <p14:creationId xmlns:p14="http://schemas.microsoft.com/office/powerpoint/2010/main" val="167145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Little Boy And Girl Stock Illustration - Download Image Now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4" r="7032"/>
          <a:stretch/>
        </p:blipFill>
        <p:spPr bwMode="auto">
          <a:xfrm>
            <a:off x="2188265" y="2729621"/>
            <a:ext cx="3422073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1,079 Funny Face Girl Illustrations &amp;amp; Clip Art - iStoc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891" y="2819515"/>
            <a:ext cx="3839947" cy="383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203346" y="1402624"/>
            <a:ext cx="7012091" cy="116485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Скільки пальців на руках і ногах у двох дітей; чотирьох дітей?</a:t>
            </a:r>
          </a:p>
        </p:txBody>
      </p:sp>
      <p:pic>
        <p:nvPicPr>
          <p:cNvPr id="8" name="Picture 2" descr="Картинки по запросу &quot;клипарт лампочка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75392" y="1179366"/>
            <a:ext cx="1904295" cy="238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21">
            <a:extLst>
              <a:ext uri="{FF2B5EF4-FFF2-40B4-BE49-F238E27FC236}">
                <a16:creationId xmlns="" xmlns:a16="http://schemas.microsoft.com/office/drawing/2014/main" id="{6A9E6EE0-E02A-CE1E-FDB3-62F9606D385C}"/>
              </a:ext>
            </a:extLst>
          </p:cNvPr>
          <p:cNvSpPr/>
          <p:nvPr/>
        </p:nvSpPr>
        <p:spPr>
          <a:xfrm>
            <a:off x="1643326" y="494529"/>
            <a:ext cx="8732066" cy="68483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Логічне завдання </a:t>
            </a:r>
          </a:p>
        </p:txBody>
      </p:sp>
    </p:spTree>
    <p:extLst>
      <p:ext uri="{BB962C8B-B14F-4D97-AF65-F5344CB8AC3E}">
        <p14:creationId xmlns:p14="http://schemas.microsoft.com/office/powerpoint/2010/main" val="261408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785120" y="541230"/>
            <a:ext cx="8732066" cy="75588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4000" b="1" dirty="0" smtClean="0">
                <a:solidFill>
                  <a:schemeClr val="bg1"/>
                </a:solidFill>
              </a:rPr>
              <a:t>Назви </a:t>
            </a:r>
            <a:r>
              <a:rPr lang="uk-UA" sz="4000" b="1" dirty="0">
                <a:solidFill>
                  <a:schemeClr val="bg1"/>
                </a:solidFill>
              </a:rPr>
              <a:t>пропущені </a:t>
            </a:r>
            <a:r>
              <a:rPr lang="uk-UA" sz="4000" b="1" dirty="0" smtClean="0">
                <a:solidFill>
                  <a:schemeClr val="bg1"/>
                </a:solidFill>
              </a:rPr>
              <a:t>числа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46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D3DED37C-3C6D-6632-8AEA-F3BE34FF17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528892" y="1489365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лилиния 3"/>
          <p:cNvSpPr/>
          <p:nvPr/>
        </p:nvSpPr>
        <p:spPr>
          <a:xfrm>
            <a:off x="2181175" y="1977471"/>
            <a:ext cx="9742969" cy="4193691"/>
          </a:xfrm>
          <a:custGeom>
            <a:avLst/>
            <a:gdLst>
              <a:gd name="connsiteX0" fmla="*/ 2954242 w 9261990"/>
              <a:gd name="connsiteY0" fmla="*/ 664129 h 4193691"/>
              <a:gd name="connsiteX1" fmla="*/ 3046606 w 9261990"/>
              <a:gd name="connsiteY1" fmla="*/ 174602 h 4193691"/>
              <a:gd name="connsiteX2" fmla="*/ 5494242 w 9261990"/>
              <a:gd name="connsiteY2" fmla="*/ 682602 h 4193691"/>
              <a:gd name="connsiteX3" fmla="*/ 8154315 w 9261990"/>
              <a:gd name="connsiteY3" fmla="*/ 26820 h 4193691"/>
              <a:gd name="connsiteX4" fmla="*/ 9216497 w 9261990"/>
              <a:gd name="connsiteY4" fmla="*/ 1781729 h 4193691"/>
              <a:gd name="connsiteX5" fmla="*/ 8948642 w 9261990"/>
              <a:gd name="connsiteY5" fmla="*/ 3047111 h 4193691"/>
              <a:gd name="connsiteX6" fmla="*/ 7877224 w 9261990"/>
              <a:gd name="connsiteY6" fmla="*/ 2853147 h 4193691"/>
              <a:gd name="connsiteX7" fmla="*/ 7396933 w 9261990"/>
              <a:gd name="connsiteY7" fmla="*/ 3832202 h 4193691"/>
              <a:gd name="connsiteX8" fmla="*/ 5900642 w 9261990"/>
              <a:gd name="connsiteY8" fmla="*/ 3407329 h 4193691"/>
              <a:gd name="connsiteX9" fmla="*/ 4542897 w 9261990"/>
              <a:gd name="connsiteY9" fmla="*/ 3924565 h 4193691"/>
              <a:gd name="connsiteX10" fmla="*/ 3277515 w 9261990"/>
              <a:gd name="connsiteY10" fmla="*/ 3324202 h 4193691"/>
              <a:gd name="connsiteX11" fmla="*/ 2252279 w 9261990"/>
              <a:gd name="connsiteY11" fmla="*/ 4183184 h 4193691"/>
              <a:gd name="connsiteX12" fmla="*/ 1116206 w 9261990"/>
              <a:gd name="connsiteY12" fmla="*/ 3758311 h 4193691"/>
              <a:gd name="connsiteX13" fmla="*/ 26315 w 9261990"/>
              <a:gd name="connsiteY13" fmla="*/ 3111765 h 4193691"/>
              <a:gd name="connsiteX14" fmla="*/ 377297 w 9261990"/>
              <a:gd name="connsiteY14" fmla="*/ 2733074 h 4193691"/>
              <a:gd name="connsiteX15" fmla="*/ 820642 w 9261990"/>
              <a:gd name="connsiteY15" fmla="*/ 2068056 h 4193691"/>
              <a:gd name="connsiteX16" fmla="*/ 1670388 w 9261990"/>
              <a:gd name="connsiteY16" fmla="*/ 1957220 h 4193691"/>
              <a:gd name="connsiteX17" fmla="*/ 1808933 w 9261990"/>
              <a:gd name="connsiteY17" fmla="*/ 1098238 h 4193691"/>
              <a:gd name="connsiteX18" fmla="*/ 2769515 w 9261990"/>
              <a:gd name="connsiteY18" fmla="*/ 1098238 h 4193691"/>
              <a:gd name="connsiteX19" fmla="*/ 2954242 w 9261990"/>
              <a:gd name="connsiteY19" fmla="*/ 664129 h 419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261990" h="4193691">
                <a:moveTo>
                  <a:pt x="2954242" y="664129"/>
                </a:moveTo>
                <a:cubicBezTo>
                  <a:pt x="3000424" y="510190"/>
                  <a:pt x="2623273" y="171523"/>
                  <a:pt x="3046606" y="174602"/>
                </a:cubicBezTo>
                <a:cubicBezTo>
                  <a:pt x="3469939" y="177681"/>
                  <a:pt x="4642957" y="707232"/>
                  <a:pt x="5494242" y="682602"/>
                </a:cubicBezTo>
                <a:cubicBezTo>
                  <a:pt x="6345527" y="657972"/>
                  <a:pt x="7533939" y="-156368"/>
                  <a:pt x="8154315" y="26820"/>
                </a:cubicBezTo>
                <a:cubicBezTo>
                  <a:pt x="8774691" y="210008"/>
                  <a:pt x="9084109" y="1278347"/>
                  <a:pt x="9216497" y="1781729"/>
                </a:cubicBezTo>
                <a:cubicBezTo>
                  <a:pt x="9348885" y="2285111"/>
                  <a:pt x="9171854" y="2868541"/>
                  <a:pt x="8948642" y="3047111"/>
                </a:cubicBezTo>
                <a:cubicBezTo>
                  <a:pt x="8725430" y="3225681"/>
                  <a:pt x="8135842" y="2722299"/>
                  <a:pt x="7877224" y="2853147"/>
                </a:cubicBezTo>
                <a:cubicBezTo>
                  <a:pt x="7618606" y="2983995"/>
                  <a:pt x="7726363" y="3739838"/>
                  <a:pt x="7396933" y="3832202"/>
                </a:cubicBezTo>
                <a:cubicBezTo>
                  <a:pt x="7067503" y="3924566"/>
                  <a:pt x="6376315" y="3391935"/>
                  <a:pt x="5900642" y="3407329"/>
                </a:cubicBezTo>
                <a:cubicBezTo>
                  <a:pt x="5424969" y="3422723"/>
                  <a:pt x="4980085" y="3938419"/>
                  <a:pt x="4542897" y="3924565"/>
                </a:cubicBezTo>
                <a:cubicBezTo>
                  <a:pt x="4105709" y="3910711"/>
                  <a:pt x="3659285" y="3281099"/>
                  <a:pt x="3277515" y="3324202"/>
                </a:cubicBezTo>
                <a:cubicBezTo>
                  <a:pt x="2895745" y="3367305"/>
                  <a:pt x="2612497" y="4110833"/>
                  <a:pt x="2252279" y="4183184"/>
                </a:cubicBezTo>
                <a:cubicBezTo>
                  <a:pt x="1892061" y="4255536"/>
                  <a:pt x="1487200" y="3936881"/>
                  <a:pt x="1116206" y="3758311"/>
                </a:cubicBezTo>
                <a:cubicBezTo>
                  <a:pt x="745212" y="3579741"/>
                  <a:pt x="149466" y="3282638"/>
                  <a:pt x="26315" y="3111765"/>
                </a:cubicBezTo>
                <a:cubicBezTo>
                  <a:pt x="-96836" y="2940892"/>
                  <a:pt x="244909" y="2907026"/>
                  <a:pt x="377297" y="2733074"/>
                </a:cubicBezTo>
                <a:cubicBezTo>
                  <a:pt x="509685" y="2559123"/>
                  <a:pt x="605127" y="2197365"/>
                  <a:pt x="820642" y="2068056"/>
                </a:cubicBezTo>
                <a:cubicBezTo>
                  <a:pt x="1036157" y="1938747"/>
                  <a:pt x="1505673" y="2118856"/>
                  <a:pt x="1670388" y="1957220"/>
                </a:cubicBezTo>
                <a:cubicBezTo>
                  <a:pt x="1835103" y="1795584"/>
                  <a:pt x="1625745" y="1241402"/>
                  <a:pt x="1808933" y="1098238"/>
                </a:cubicBezTo>
                <a:cubicBezTo>
                  <a:pt x="1992121" y="955074"/>
                  <a:pt x="2581709" y="1178286"/>
                  <a:pt x="2769515" y="1098238"/>
                </a:cubicBezTo>
                <a:cubicBezTo>
                  <a:pt x="2957321" y="1018190"/>
                  <a:pt x="2908060" y="818068"/>
                  <a:pt x="2954242" y="66412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754" y="4487640"/>
            <a:ext cx="1643860" cy="112403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614" y="4074316"/>
            <a:ext cx="1694933" cy="115895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14" y="2728224"/>
            <a:ext cx="1694933" cy="115895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85" y="2328493"/>
            <a:ext cx="1694933" cy="115895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215" y="4712726"/>
            <a:ext cx="1694933" cy="115895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219" y="3423295"/>
            <a:ext cx="1694933" cy="115895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16" y="4609336"/>
            <a:ext cx="1694933" cy="115895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562" y="3307700"/>
            <a:ext cx="1694933" cy="115895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630" y="1805946"/>
            <a:ext cx="1694933" cy="115895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253" y="1977347"/>
            <a:ext cx="1694933" cy="115895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049" y="3196631"/>
            <a:ext cx="1694933" cy="1158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6532" y="4726489"/>
            <a:ext cx="95134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uk-UA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4716495" y="4382837"/>
            <a:ext cx="95134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uk-UA" sz="3600" dirty="0"/>
          </a:p>
        </p:txBody>
      </p:sp>
      <p:sp>
        <p:nvSpPr>
          <p:cNvPr id="32" name="TextBox 31"/>
          <p:cNvSpPr txBox="1"/>
          <p:nvPr/>
        </p:nvSpPr>
        <p:spPr>
          <a:xfrm>
            <a:off x="5160817" y="3032069"/>
            <a:ext cx="95134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uk-UA" sz="3600" dirty="0"/>
          </a:p>
        </p:txBody>
      </p:sp>
      <p:sp>
        <p:nvSpPr>
          <p:cNvPr id="33" name="TextBox 32"/>
          <p:cNvSpPr txBox="1"/>
          <p:nvPr/>
        </p:nvSpPr>
        <p:spPr>
          <a:xfrm>
            <a:off x="7067818" y="2552729"/>
            <a:ext cx="95134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uk-UA" sz="3600" dirty="0"/>
          </a:p>
        </p:txBody>
      </p:sp>
      <p:sp>
        <p:nvSpPr>
          <p:cNvPr id="34" name="TextBox 33"/>
          <p:cNvSpPr txBox="1"/>
          <p:nvPr/>
        </p:nvSpPr>
        <p:spPr>
          <a:xfrm>
            <a:off x="8661286" y="5037834"/>
            <a:ext cx="95134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uk-UA" sz="3600" dirty="0"/>
          </a:p>
        </p:txBody>
      </p:sp>
      <p:sp>
        <p:nvSpPr>
          <p:cNvPr id="35" name="TextBox 34"/>
          <p:cNvSpPr txBox="1"/>
          <p:nvPr/>
        </p:nvSpPr>
        <p:spPr>
          <a:xfrm>
            <a:off x="7221268" y="3762518"/>
            <a:ext cx="95134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uk-UA" sz="3600" dirty="0"/>
          </a:p>
        </p:txBody>
      </p:sp>
      <p:sp>
        <p:nvSpPr>
          <p:cNvPr id="36" name="TextBox 35"/>
          <p:cNvSpPr txBox="1"/>
          <p:nvPr/>
        </p:nvSpPr>
        <p:spPr>
          <a:xfrm>
            <a:off x="6695960" y="5078552"/>
            <a:ext cx="95134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uk-UA" sz="3600" dirty="0"/>
          </a:p>
        </p:txBody>
      </p:sp>
      <p:sp>
        <p:nvSpPr>
          <p:cNvPr id="37" name="TextBox 36"/>
          <p:cNvSpPr txBox="1"/>
          <p:nvPr/>
        </p:nvSpPr>
        <p:spPr>
          <a:xfrm>
            <a:off x="10686994" y="2141372"/>
            <a:ext cx="95134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uk-UA" sz="3600" dirty="0"/>
          </a:p>
        </p:txBody>
      </p:sp>
      <p:sp>
        <p:nvSpPr>
          <p:cNvPr id="38" name="TextBox 37"/>
          <p:cNvSpPr txBox="1"/>
          <p:nvPr/>
        </p:nvSpPr>
        <p:spPr>
          <a:xfrm>
            <a:off x="9051960" y="3649798"/>
            <a:ext cx="95134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uk-UA" sz="3600" dirty="0"/>
          </a:p>
        </p:txBody>
      </p:sp>
      <p:sp>
        <p:nvSpPr>
          <p:cNvPr id="39" name="TextBox 38"/>
          <p:cNvSpPr txBox="1"/>
          <p:nvPr/>
        </p:nvSpPr>
        <p:spPr>
          <a:xfrm>
            <a:off x="9157896" y="2312391"/>
            <a:ext cx="95134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uk-UA" sz="3600" dirty="0"/>
          </a:p>
        </p:txBody>
      </p:sp>
      <p:sp>
        <p:nvSpPr>
          <p:cNvPr id="40" name="TextBox 39"/>
          <p:cNvSpPr txBox="1"/>
          <p:nvPr/>
        </p:nvSpPr>
        <p:spPr>
          <a:xfrm>
            <a:off x="10873487" y="3564010"/>
            <a:ext cx="95134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uk-UA" sz="3600" dirty="0"/>
          </a:p>
        </p:txBody>
      </p:sp>
      <p:sp>
        <p:nvSpPr>
          <p:cNvPr id="41" name="TextBox 40"/>
          <p:cNvSpPr txBox="1"/>
          <p:nvPr/>
        </p:nvSpPr>
        <p:spPr>
          <a:xfrm>
            <a:off x="4507342" y="4247555"/>
            <a:ext cx="1348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354B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uk-UA" sz="4800" b="1" dirty="0">
              <a:solidFill>
                <a:srgbClr val="354B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86538" y="2925191"/>
            <a:ext cx="1348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354B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uk-UA" sz="4800" b="1" dirty="0">
              <a:solidFill>
                <a:srgbClr val="354B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00440" y="5000897"/>
            <a:ext cx="1348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354B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uk-UA" sz="4800" b="1" dirty="0">
              <a:solidFill>
                <a:srgbClr val="354B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833815" y="3551840"/>
            <a:ext cx="1348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354B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  <a:endParaRPr lang="uk-UA" sz="4800" b="1" dirty="0">
              <a:solidFill>
                <a:srgbClr val="354B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698290" y="3450355"/>
            <a:ext cx="1348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354B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uk-UA" sz="4800" b="1" dirty="0">
              <a:solidFill>
                <a:srgbClr val="354B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6024" flipH="1">
            <a:off x="10053872" y="3153048"/>
            <a:ext cx="1411751" cy="708131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803100" y="4656095"/>
            <a:ext cx="1348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354B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uk-UA" sz="4800" b="1" dirty="0">
              <a:solidFill>
                <a:srgbClr val="354B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904680" y="2457292"/>
            <a:ext cx="1348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354B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uk-UA" sz="4800" b="1" dirty="0">
              <a:solidFill>
                <a:srgbClr val="354B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03054" y="3692576"/>
            <a:ext cx="1348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354B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uk-UA" sz="4800" b="1" dirty="0">
              <a:solidFill>
                <a:srgbClr val="354B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462703" y="4945500"/>
            <a:ext cx="1348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354B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uk-UA" sz="4800" b="1" dirty="0">
              <a:solidFill>
                <a:srgbClr val="354B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946272" y="2207053"/>
            <a:ext cx="1348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354B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uk-UA" sz="4800" b="1" dirty="0">
              <a:solidFill>
                <a:srgbClr val="354B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506405" y="2035159"/>
            <a:ext cx="1348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354B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  <a:endParaRPr lang="uk-UA" sz="4800" b="1" dirty="0">
              <a:solidFill>
                <a:srgbClr val="354B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742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2019921" y="439107"/>
            <a:ext cx="8811364" cy="9006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 smtClean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275490" y="1870364"/>
            <a:ext cx="2598052" cy="4538966"/>
          </a:xfrm>
          <a:prstGeom prst="rect">
            <a:avLst/>
          </a:prstGeom>
        </p:spPr>
      </p:pic>
      <p:pic>
        <p:nvPicPr>
          <p:cNvPr id="10" name="Рисунок 9">
            <a:hlinkClick r:id="rId5"/>
            <a:extLst>
              <a:ext uri="{FF2B5EF4-FFF2-40B4-BE49-F238E27FC236}">
                <a16:creationId xmlns="" xmlns:a16="http://schemas.microsoft.com/office/drawing/2014/main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65326" y="2201620"/>
            <a:ext cx="1136783" cy="112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64590" y="2028891"/>
            <a:ext cx="2320765" cy="1120369"/>
          </a:xfrm>
          <a:prstGeom prst="roundRect">
            <a:avLst/>
          </a:prstGeom>
        </p:spPr>
      </p:pic>
      <p:sp>
        <p:nvSpPr>
          <p:cNvPr id="18" name="Стрелка вправо 17"/>
          <p:cNvSpPr/>
          <p:nvPr/>
        </p:nvSpPr>
        <p:spPr>
          <a:xfrm>
            <a:off x="1423088" y="2339693"/>
            <a:ext cx="372823" cy="498764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705755" y="2081243"/>
            <a:ext cx="1177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096685" y="2028891"/>
            <a:ext cx="2320765" cy="1120369"/>
          </a:xfrm>
          <a:prstGeom prst="roundRect">
            <a:avLst/>
          </a:prstGeom>
        </p:spPr>
      </p:pic>
      <p:sp>
        <p:nvSpPr>
          <p:cNvPr id="21" name="Стрелка вправо 20"/>
          <p:cNvSpPr/>
          <p:nvPr/>
        </p:nvSpPr>
        <p:spPr>
          <a:xfrm>
            <a:off x="3784363" y="2339693"/>
            <a:ext cx="372823" cy="498764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067030" y="2081243"/>
            <a:ext cx="1177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457959" y="2028891"/>
            <a:ext cx="2320765" cy="1120369"/>
          </a:xfrm>
          <a:prstGeom prst="roundRect">
            <a:avLst/>
          </a:prstGeom>
        </p:spPr>
      </p:pic>
      <p:sp>
        <p:nvSpPr>
          <p:cNvPr id="24" name="Стрелка вправо 23"/>
          <p:cNvSpPr/>
          <p:nvPr/>
        </p:nvSpPr>
        <p:spPr>
          <a:xfrm>
            <a:off x="6145637" y="2339693"/>
            <a:ext cx="372823" cy="498764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428304" y="2081243"/>
            <a:ext cx="1177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819233" y="2028891"/>
            <a:ext cx="2320765" cy="1120369"/>
          </a:xfrm>
          <a:prstGeom prst="roundRect">
            <a:avLst/>
          </a:prstGeom>
        </p:spPr>
      </p:pic>
      <p:sp>
        <p:nvSpPr>
          <p:cNvPr id="27" name="Стрелка вправо 26"/>
          <p:cNvSpPr/>
          <p:nvPr/>
        </p:nvSpPr>
        <p:spPr>
          <a:xfrm>
            <a:off x="8506911" y="2339693"/>
            <a:ext cx="372823" cy="498764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8789578" y="2081243"/>
            <a:ext cx="1177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180507" y="2028891"/>
            <a:ext cx="2320765" cy="1120369"/>
          </a:xfrm>
          <a:prstGeom prst="roundRect">
            <a:avLst/>
          </a:prstGeom>
        </p:spPr>
      </p:pic>
      <p:sp>
        <p:nvSpPr>
          <p:cNvPr id="30" name="Стрелка вправо 29"/>
          <p:cNvSpPr/>
          <p:nvPr/>
        </p:nvSpPr>
        <p:spPr>
          <a:xfrm>
            <a:off x="10868185" y="2339693"/>
            <a:ext cx="372823" cy="498764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1150852" y="2081243"/>
            <a:ext cx="1177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499069" y="4608104"/>
            <a:ext cx="2320765" cy="1120369"/>
          </a:xfrm>
          <a:prstGeom prst="roundRect">
            <a:avLst/>
          </a:prstGeom>
        </p:spPr>
      </p:pic>
      <p:sp>
        <p:nvSpPr>
          <p:cNvPr id="33" name="Стрелка вправо 32"/>
          <p:cNvSpPr/>
          <p:nvPr/>
        </p:nvSpPr>
        <p:spPr>
          <a:xfrm>
            <a:off x="1188609" y="4918906"/>
            <a:ext cx="372823" cy="498764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471276" y="4660456"/>
            <a:ext cx="1177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62206" y="4608104"/>
            <a:ext cx="2320765" cy="1120369"/>
          </a:xfrm>
          <a:prstGeom prst="roundRect">
            <a:avLst/>
          </a:prstGeom>
        </p:spPr>
      </p:pic>
      <p:sp>
        <p:nvSpPr>
          <p:cNvPr id="36" name="Стрелка вправо 35"/>
          <p:cNvSpPr/>
          <p:nvPr/>
        </p:nvSpPr>
        <p:spPr>
          <a:xfrm>
            <a:off x="3549884" y="4918906"/>
            <a:ext cx="372823" cy="498764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3832551" y="4660456"/>
            <a:ext cx="1177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223480" y="4608104"/>
            <a:ext cx="2320765" cy="1120369"/>
          </a:xfrm>
          <a:prstGeom prst="roundRect">
            <a:avLst/>
          </a:prstGeom>
        </p:spPr>
      </p:pic>
      <p:sp>
        <p:nvSpPr>
          <p:cNvPr id="39" name="Стрелка вправо 38"/>
          <p:cNvSpPr/>
          <p:nvPr/>
        </p:nvSpPr>
        <p:spPr>
          <a:xfrm>
            <a:off x="5911158" y="4918906"/>
            <a:ext cx="372823" cy="498764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6193825" y="4660456"/>
            <a:ext cx="1177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584754" y="4608104"/>
            <a:ext cx="2320765" cy="1120369"/>
          </a:xfrm>
          <a:prstGeom prst="roundRect">
            <a:avLst/>
          </a:prstGeom>
        </p:spPr>
      </p:pic>
      <p:sp>
        <p:nvSpPr>
          <p:cNvPr id="42" name="Стрелка вправо 41"/>
          <p:cNvSpPr/>
          <p:nvPr/>
        </p:nvSpPr>
        <p:spPr>
          <a:xfrm>
            <a:off x="8272432" y="4918906"/>
            <a:ext cx="372823" cy="498764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8555099" y="4660456"/>
            <a:ext cx="1177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946028" y="4608104"/>
            <a:ext cx="2320765" cy="1120369"/>
          </a:xfrm>
          <a:prstGeom prst="roundRect">
            <a:avLst/>
          </a:prstGeom>
        </p:spPr>
      </p:pic>
      <p:sp>
        <p:nvSpPr>
          <p:cNvPr id="45" name="Стрелка вправо 44"/>
          <p:cNvSpPr/>
          <p:nvPr/>
        </p:nvSpPr>
        <p:spPr>
          <a:xfrm>
            <a:off x="10633706" y="4918906"/>
            <a:ext cx="372823" cy="498764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0860701" y="4660456"/>
            <a:ext cx="1412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795911" y="576245"/>
            <a:ext cx="9072274" cy="76269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Лічба десятками </a:t>
            </a:r>
          </a:p>
        </p:txBody>
      </p:sp>
    </p:spTree>
    <p:extLst>
      <p:ext uri="{BB962C8B-B14F-4D97-AF65-F5344CB8AC3E}">
        <p14:creationId xmlns:p14="http://schemas.microsoft.com/office/powerpoint/2010/main" val="353543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/>
          <p:cNvSpPr/>
          <p:nvPr/>
        </p:nvSpPr>
        <p:spPr>
          <a:xfrm>
            <a:off x="1867400" y="472755"/>
            <a:ext cx="8732066" cy="75732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«Рюкзачок»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64349" y="1402587"/>
            <a:ext cx="340529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Які зернятко мудрості ви покладете у свій рюкзачок?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360221" y="4932581"/>
            <a:ext cx="611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360221" y="5855074"/>
            <a:ext cx="611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9420" y="3227908"/>
            <a:ext cx="3076600" cy="339234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5205" y="3088699"/>
            <a:ext cx="3112099" cy="3572244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6708" y="3194791"/>
            <a:ext cx="3194931" cy="3546545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3486" y="2083859"/>
            <a:ext cx="793469" cy="1406977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2915" y="1832837"/>
            <a:ext cx="828037" cy="1622618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11162" y="2002752"/>
            <a:ext cx="640215" cy="1317223"/>
          </a:xfrm>
          <a:prstGeom prst="rect">
            <a:avLst/>
          </a:prstGeom>
        </p:spPr>
      </p:pic>
      <p:sp>
        <p:nvSpPr>
          <p:cNvPr id="68" name="Скругленный прямоугольник 67"/>
          <p:cNvSpPr/>
          <p:nvPr/>
        </p:nvSpPr>
        <p:spPr>
          <a:xfrm>
            <a:off x="3482195" y="5194191"/>
            <a:ext cx="1678118" cy="929315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6483196" y="5215453"/>
            <a:ext cx="1843940" cy="929315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9439893" y="5215453"/>
            <a:ext cx="1825515" cy="929315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3434429" y="5264611"/>
            <a:ext cx="1771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просто!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455564" y="5264611"/>
            <a:ext cx="1771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цікаво!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9455330" y="5264611"/>
            <a:ext cx="1771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Нічого не зрозумів!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4" name="Picture 2" descr="Рюкзак рисунки детские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12" y="3542054"/>
            <a:ext cx="2417215" cy="272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69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1">
            <a:extLst>
              <a:ext uri="{FF2B5EF4-FFF2-40B4-BE49-F238E27FC236}">
                <a16:creationId xmlns="" xmlns:a16="http://schemas.microsoft.com/office/drawing/2014/main" id="{32BC328D-661B-34F1-AB74-583A76F94E62}"/>
              </a:ext>
            </a:extLst>
          </p:cNvPr>
          <p:cNvSpPr/>
          <p:nvPr/>
        </p:nvSpPr>
        <p:spPr>
          <a:xfrm>
            <a:off x="999314" y="450925"/>
            <a:ext cx="10112041" cy="9078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«</a:t>
            </a:r>
            <a:r>
              <a:rPr lang="uk-UA" sz="3600" b="1" dirty="0" smtClean="0">
                <a:solidFill>
                  <a:schemeClr val="bg1"/>
                </a:solidFill>
              </a:rPr>
              <a:t>Намистинки». Виконай арифметичні дії 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6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="" xmlns:a16="http://schemas.microsoft.com/office/drawing/2014/main" id="{03B08700-C30B-8A77-DBF9-D7BD73614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68064" y="1222442"/>
            <a:ext cx="1606720" cy="304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1052945" y="1607128"/>
            <a:ext cx="1708728" cy="148705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solidFill>
                  <a:schemeClr val="tx1"/>
                </a:solidFill>
              </a:rPr>
              <a:t>15</a:t>
            </a:r>
            <a:endParaRPr lang="uk-UA" sz="5400" b="1" dirty="0">
              <a:solidFill>
                <a:schemeClr val="tx1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3506461" y="1347115"/>
            <a:ext cx="1708728" cy="148705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Овал 36"/>
          <p:cNvSpPr/>
          <p:nvPr/>
        </p:nvSpPr>
        <p:spPr>
          <a:xfrm>
            <a:off x="6309697" y="1320801"/>
            <a:ext cx="1708728" cy="148705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Овал 37"/>
          <p:cNvSpPr/>
          <p:nvPr/>
        </p:nvSpPr>
        <p:spPr>
          <a:xfrm>
            <a:off x="7551988" y="3094182"/>
            <a:ext cx="1708728" cy="148705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Овал 38"/>
          <p:cNvSpPr/>
          <p:nvPr/>
        </p:nvSpPr>
        <p:spPr>
          <a:xfrm>
            <a:off x="4988897" y="3337825"/>
            <a:ext cx="1708728" cy="148705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Овал 39"/>
          <p:cNvSpPr/>
          <p:nvPr/>
        </p:nvSpPr>
        <p:spPr>
          <a:xfrm>
            <a:off x="2647479" y="4673600"/>
            <a:ext cx="1708728" cy="148705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Овал 40"/>
          <p:cNvSpPr/>
          <p:nvPr/>
        </p:nvSpPr>
        <p:spPr>
          <a:xfrm>
            <a:off x="5718570" y="5204691"/>
            <a:ext cx="1708728" cy="148705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Овал 42"/>
          <p:cNvSpPr/>
          <p:nvPr/>
        </p:nvSpPr>
        <p:spPr>
          <a:xfrm>
            <a:off x="8300133" y="5097352"/>
            <a:ext cx="1708728" cy="148705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Овал 43"/>
          <p:cNvSpPr/>
          <p:nvPr/>
        </p:nvSpPr>
        <p:spPr>
          <a:xfrm>
            <a:off x="10308839" y="4824879"/>
            <a:ext cx="1708728" cy="148705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5" name="Прямая со стрелкой 4"/>
          <p:cNvCxnSpPr>
            <a:stCxn id="2" idx="6"/>
            <a:endCxn id="36" idx="2"/>
          </p:cNvCxnSpPr>
          <p:nvPr/>
        </p:nvCxnSpPr>
        <p:spPr>
          <a:xfrm flipV="1">
            <a:off x="2761673" y="2090642"/>
            <a:ext cx="744788" cy="2600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36" idx="6"/>
            <a:endCxn id="37" idx="2"/>
          </p:cNvCxnSpPr>
          <p:nvPr/>
        </p:nvCxnSpPr>
        <p:spPr>
          <a:xfrm flipV="1">
            <a:off x="5215189" y="2064328"/>
            <a:ext cx="1094508" cy="263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37" idx="5"/>
            <a:endCxn id="38" idx="1"/>
          </p:cNvCxnSpPr>
          <p:nvPr/>
        </p:nvCxnSpPr>
        <p:spPr>
          <a:xfrm>
            <a:off x="7768188" y="2590081"/>
            <a:ext cx="34037" cy="7218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38" idx="2"/>
            <a:endCxn id="39" idx="6"/>
          </p:cNvCxnSpPr>
          <p:nvPr/>
        </p:nvCxnSpPr>
        <p:spPr>
          <a:xfrm flipH="1">
            <a:off x="6697625" y="3837709"/>
            <a:ext cx="854363" cy="2436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39" idx="3"/>
            <a:endCxn id="40" idx="7"/>
          </p:cNvCxnSpPr>
          <p:nvPr/>
        </p:nvCxnSpPr>
        <p:spPr>
          <a:xfrm flipH="1">
            <a:off x="4105970" y="4607105"/>
            <a:ext cx="1133164" cy="2842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40" idx="5"/>
            <a:endCxn id="41" idx="2"/>
          </p:cNvCxnSpPr>
          <p:nvPr/>
        </p:nvCxnSpPr>
        <p:spPr>
          <a:xfrm>
            <a:off x="4105970" y="5942880"/>
            <a:ext cx="1612600" cy="53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41" idx="6"/>
            <a:endCxn id="43" idx="2"/>
          </p:cNvCxnSpPr>
          <p:nvPr/>
        </p:nvCxnSpPr>
        <p:spPr>
          <a:xfrm flipV="1">
            <a:off x="7427298" y="5840879"/>
            <a:ext cx="872835" cy="1073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endCxn id="44" idx="2"/>
          </p:cNvCxnSpPr>
          <p:nvPr/>
        </p:nvCxnSpPr>
        <p:spPr>
          <a:xfrm flipV="1">
            <a:off x="10008861" y="5568406"/>
            <a:ext cx="299978" cy="1073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655594" y="142429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+2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314554" y="1350613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+3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800129" y="245431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-3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743806" y="3258994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-10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00549" y="408882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+</a:t>
            </a:r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552553" y="5291610"/>
            <a:ext cx="1016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+10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364464" y="5291610"/>
            <a:ext cx="1016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-2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518844" y="4862820"/>
            <a:ext cx="1016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-3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733912" y="1656110"/>
            <a:ext cx="1237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/>
              <a:t>17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506214" y="1577881"/>
            <a:ext cx="1237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/>
              <a:t>20</a:t>
            </a:r>
            <a:endParaRPr lang="uk-UA" sz="54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7772237" y="3323550"/>
            <a:ext cx="1237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/>
              <a:t>17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209146" y="3627160"/>
            <a:ext cx="1237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/>
              <a:t>7</a:t>
            </a:r>
            <a:endParaRPr lang="uk-UA" sz="54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2816776" y="4952179"/>
            <a:ext cx="1237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/>
              <a:t>1</a:t>
            </a:r>
            <a:r>
              <a:rPr lang="en-US" sz="5400" b="1" dirty="0"/>
              <a:t>0</a:t>
            </a:r>
            <a:endParaRPr lang="uk-UA" sz="54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5947762" y="5481215"/>
            <a:ext cx="1237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/>
              <a:t>2</a:t>
            </a:r>
            <a:r>
              <a:rPr lang="en-US" sz="5400" b="1" dirty="0" smtClean="0"/>
              <a:t>0</a:t>
            </a:r>
            <a:endParaRPr lang="uk-UA" sz="54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8551021" y="5341289"/>
            <a:ext cx="1237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18</a:t>
            </a:r>
            <a:endParaRPr lang="uk-UA" sz="54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10578200" y="5097352"/>
            <a:ext cx="1237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/>
              <a:t>1</a:t>
            </a:r>
            <a:r>
              <a:rPr lang="en-US" sz="5400" b="1" dirty="0" smtClean="0"/>
              <a:t>5</a:t>
            </a:r>
            <a:endParaRPr lang="uk-UA" sz="5400" b="1" dirty="0"/>
          </a:p>
        </p:txBody>
      </p:sp>
      <p:pic>
        <p:nvPicPr>
          <p:cNvPr id="76" name="Picture 6" descr="Mr Peabody Stickers | Redbubble">
            <a:extLst>
              <a:ext uri="{FF2B5EF4-FFF2-40B4-BE49-F238E27FC236}">
                <a16:creationId xmlns="" xmlns:a16="http://schemas.microsoft.com/office/drawing/2014/main" id="{D6C5A2C5-C9EE-DB83-598C-4DA7C8FC64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20711" y="3557376"/>
            <a:ext cx="2349500" cy="34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3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TextBox 22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295400" y="596383"/>
            <a:ext cx="9612086" cy="76860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</a:t>
            </a:r>
            <a:r>
              <a:rPr lang="uk-UA" sz="4000" b="1" dirty="0">
                <a:solidFill>
                  <a:schemeClr val="bg1"/>
                </a:solidFill>
              </a:rPr>
              <a:t>«Вантажник»</a:t>
            </a:r>
          </a:p>
        </p:txBody>
      </p:sp>
      <p:pic>
        <p:nvPicPr>
          <p:cNvPr id="28" name="Picture 2" descr="грузовая машина рисунок - bagno.site">
            <a:extLst>
              <a:ext uri="{FF2B5EF4-FFF2-40B4-BE49-F238E27FC236}">
                <a16:creationId xmlns:a16="http://schemas.microsoft.com/office/drawing/2014/main" xmlns="" id="{CF286593-363F-64F6-4F11-197BA429C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816" y="1551864"/>
            <a:ext cx="7533236" cy="490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" name="Таблиця 6">
            <a:extLst>
              <a:ext uri="{FF2B5EF4-FFF2-40B4-BE49-F238E27FC236}">
                <a16:creationId xmlns:a16="http://schemas.microsoft.com/office/drawing/2014/main" xmlns="" id="{74246541-68AE-8A14-30F4-44ECE2E0C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086248"/>
              </p:ext>
            </p:extLst>
          </p:nvPr>
        </p:nvGraphicFramePr>
        <p:xfrm>
          <a:off x="5104434" y="1831754"/>
          <a:ext cx="4208241" cy="2782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2747">
                  <a:extLst>
                    <a:ext uri="{9D8B030D-6E8A-4147-A177-3AD203B41FA5}">
                      <a16:colId xmlns:a16="http://schemas.microsoft.com/office/drawing/2014/main" xmlns="" val="3574638320"/>
                    </a:ext>
                  </a:extLst>
                </a:gridCol>
                <a:gridCol w="1402747">
                  <a:extLst>
                    <a:ext uri="{9D8B030D-6E8A-4147-A177-3AD203B41FA5}">
                      <a16:colId xmlns:a16="http://schemas.microsoft.com/office/drawing/2014/main" xmlns="" val="1925758220"/>
                    </a:ext>
                  </a:extLst>
                </a:gridCol>
                <a:gridCol w="1402747">
                  <a:extLst>
                    <a:ext uri="{9D8B030D-6E8A-4147-A177-3AD203B41FA5}">
                      <a16:colId xmlns:a16="http://schemas.microsoft.com/office/drawing/2014/main" xmlns="" val="4067835540"/>
                    </a:ext>
                  </a:extLst>
                </a:gridCol>
              </a:tblGrid>
              <a:tr h="463722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2291397"/>
                  </a:ext>
                </a:extLst>
              </a:tr>
              <a:tr h="463722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7803847"/>
                  </a:ext>
                </a:extLst>
              </a:tr>
              <a:tr h="463722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1198375"/>
                  </a:ext>
                </a:extLst>
              </a:tr>
              <a:tr h="463722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8253455"/>
                  </a:ext>
                </a:extLst>
              </a:tr>
              <a:tr h="463722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4722810"/>
                  </a:ext>
                </a:extLst>
              </a:tr>
              <a:tr h="463722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9266004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28C68F3-0709-897F-EC3A-A04B6911AB57}"/>
              </a:ext>
            </a:extLst>
          </p:cNvPr>
          <p:cNvSpPr txBox="1"/>
          <p:nvPr/>
        </p:nvSpPr>
        <p:spPr>
          <a:xfrm>
            <a:off x="5475597" y="2200422"/>
            <a:ext cx="88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x-non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5535FF4-0156-A5F3-BF1A-8E413D98A747}"/>
              </a:ext>
            </a:extLst>
          </p:cNvPr>
          <p:cNvSpPr txBox="1"/>
          <p:nvPr/>
        </p:nvSpPr>
        <p:spPr>
          <a:xfrm>
            <a:off x="5289166" y="1829645"/>
            <a:ext cx="1093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</a:t>
            </a:r>
            <a:endParaRPr lang="x-non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2210D21-CF11-0D4B-6803-A5D24A104EF2}"/>
              </a:ext>
            </a:extLst>
          </p:cNvPr>
          <p:cNvSpPr txBox="1"/>
          <p:nvPr/>
        </p:nvSpPr>
        <p:spPr>
          <a:xfrm>
            <a:off x="6488659" y="1837283"/>
            <a:ext cx="1439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Десятки</a:t>
            </a:r>
            <a:endParaRPr lang="x-non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34A7618-D933-8F28-99B5-E975099B0DDB}"/>
              </a:ext>
            </a:extLst>
          </p:cNvPr>
          <p:cNvSpPr txBox="1"/>
          <p:nvPr/>
        </p:nvSpPr>
        <p:spPr>
          <a:xfrm>
            <a:off x="7925692" y="1837283"/>
            <a:ext cx="1439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Одиниці</a:t>
            </a:r>
            <a:endParaRPr lang="x-non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620B8D5-30C9-6EC5-5388-55C7E63A8DC7}"/>
              </a:ext>
            </a:extLst>
          </p:cNvPr>
          <p:cNvSpPr txBox="1"/>
          <p:nvPr/>
        </p:nvSpPr>
        <p:spPr>
          <a:xfrm>
            <a:off x="5475597" y="2659978"/>
            <a:ext cx="88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</a:t>
            </a:r>
            <a:endParaRPr lang="x-non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835557A-F483-711E-B93C-1D3654CB50DF}"/>
              </a:ext>
            </a:extLst>
          </p:cNvPr>
          <p:cNvSpPr txBox="1"/>
          <p:nvPr/>
        </p:nvSpPr>
        <p:spPr>
          <a:xfrm>
            <a:off x="5475597" y="3177476"/>
            <a:ext cx="88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92</a:t>
            </a:r>
            <a:endParaRPr lang="x-non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6C4C653-D196-80FE-4843-FCF58D5DF0C1}"/>
              </a:ext>
            </a:extLst>
          </p:cNvPr>
          <p:cNvSpPr txBox="1"/>
          <p:nvPr/>
        </p:nvSpPr>
        <p:spPr>
          <a:xfrm>
            <a:off x="5475597" y="3637032"/>
            <a:ext cx="88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x-non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5043643-E9F1-6CF1-1C05-B7749E594C54}"/>
              </a:ext>
            </a:extLst>
          </p:cNvPr>
          <p:cNvSpPr txBox="1"/>
          <p:nvPr/>
        </p:nvSpPr>
        <p:spPr>
          <a:xfrm>
            <a:off x="5475597" y="4119658"/>
            <a:ext cx="88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</a:t>
            </a:r>
            <a:endParaRPr lang="x-non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3892F3E-5C94-8071-0DBD-21BF875B18B3}"/>
              </a:ext>
            </a:extLst>
          </p:cNvPr>
          <p:cNvSpPr txBox="1"/>
          <p:nvPr/>
        </p:nvSpPr>
        <p:spPr>
          <a:xfrm>
            <a:off x="6954130" y="2218565"/>
            <a:ext cx="88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26EE61A-6EB1-5C8F-B032-AC0D5288C3A4}"/>
              </a:ext>
            </a:extLst>
          </p:cNvPr>
          <p:cNvSpPr txBox="1"/>
          <p:nvPr/>
        </p:nvSpPr>
        <p:spPr>
          <a:xfrm>
            <a:off x="8358653" y="2200421"/>
            <a:ext cx="88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C15A3943-F271-6D75-BB30-CECEAB0FBB59}"/>
              </a:ext>
            </a:extLst>
          </p:cNvPr>
          <p:cNvSpPr txBox="1"/>
          <p:nvPr/>
        </p:nvSpPr>
        <p:spPr>
          <a:xfrm>
            <a:off x="6954130" y="2698374"/>
            <a:ext cx="88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B45BFE6F-57C5-4534-EB57-7FD3815269DD}"/>
              </a:ext>
            </a:extLst>
          </p:cNvPr>
          <p:cNvSpPr txBox="1"/>
          <p:nvPr/>
        </p:nvSpPr>
        <p:spPr>
          <a:xfrm>
            <a:off x="8358653" y="2680230"/>
            <a:ext cx="88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46CA6D2-B60A-BF18-A075-E300AB27BE04}"/>
              </a:ext>
            </a:extLst>
          </p:cNvPr>
          <p:cNvSpPr txBox="1"/>
          <p:nvPr/>
        </p:nvSpPr>
        <p:spPr>
          <a:xfrm>
            <a:off x="6954130" y="3157804"/>
            <a:ext cx="88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88C2472-68A6-0D27-56AC-38CD7FAF6747}"/>
              </a:ext>
            </a:extLst>
          </p:cNvPr>
          <p:cNvSpPr txBox="1"/>
          <p:nvPr/>
        </p:nvSpPr>
        <p:spPr>
          <a:xfrm>
            <a:off x="8358653" y="3139660"/>
            <a:ext cx="88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CA87B20A-2C51-2C07-FFF1-8AB23FFDAB29}"/>
              </a:ext>
            </a:extLst>
          </p:cNvPr>
          <p:cNvSpPr txBox="1"/>
          <p:nvPr/>
        </p:nvSpPr>
        <p:spPr>
          <a:xfrm>
            <a:off x="6954130" y="3578666"/>
            <a:ext cx="88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AA5CE822-9587-8CF8-9F93-1EF1F6343047}"/>
              </a:ext>
            </a:extLst>
          </p:cNvPr>
          <p:cNvSpPr txBox="1"/>
          <p:nvPr/>
        </p:nvSpPr>
        <p:spPr>
          <a:xfrm>
            <a:off x="8358653" y="3560522"/>
            <a:ext cx="88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x-non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D1E9F124-A092-F112-4DD8-0476D67C0296}"/>
              </a:ext>
            </a:extLst>
          </p:cNvPr>
          <p:cNvSpPr txBox="1"/>
          <p:nvPr/>
        </p:nvSpPr>
        <p:spPr>
          <a:xfrm>
            <a:off x="6954130" y="4040422"/>
            <a:ext cx="88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D9CDD83F-45CA-1908-1BAD-2B6212CC9715}"/>
              </a:ext>
            </a:extLst>
          </p:cNvPr>
          <p:cNvSpPr txBox="1"/>
          <p:nvPr/>
        </p:nvSpPr>
        <p:spPr>
          <a:xfrm>
            <a:off x="8376490" y="4040421"/>
            <a:ext cx="88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697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8" grpId="0"/>
      <p:bldP spid="49" grpId="0"/>
      <p:bldP spid="50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426029" y="422211"/>
            <a:ext cx="9259420" cy="81875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Постав запитання і </a:t>
            </a:r>
            <a:r>
              <a:rPr lang="uk-UA" sz="4000" b="1" dirty="0" err="1" smtClean="0"/>
              <a:t>розв</a:t>
            </a:r>
            <a:r>
              <a:rPr lang="en-US" sz="4000" b="1" dirty="0" smtClean="0"/>
              <a:t>’</a:t>
            </a:r>
            <a:r>
              <a:rPr lang="uk-UA" sz="4000" b="1" dirty="0" err="1" smtClean="0"/>
              <a:t>яжи</a:t>
            </a:r>
            <a:r>
              <a:rPr lang="uk-UA" sz="4000" b="1" dirty="0" smtClean="0"/>
              <a:t> задачу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29000" y="1593029"/>
            <a:ext cx="7256449" cy="145497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Маринка нанизала на нитку 16 червоних намистин і 4 блакитні.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30F4117-E38A-2C52-D028-C496F769FE69}"/>
              </a:ext>
            </a:extLst>
          </p:cNvPr>
          <p:cNvSpPr txBox="1"/>
          <p:nvPr/>
        </p:nvSpPr>
        <p:spPr>
          <a:xfrm>
            <a:off x="6602618" y="3887566"/>
            <a:ext cx="2971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</a:t>
            </a:r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+ 4 </a:t>
            </a: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20 </a:t>
            </a:r>
            <a:endParaRPr lang="uk-U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30F4117-E38A-2C52-D028-C496F769FE69}"/>
              </a:ext>
            </a:extLst>
          </p:cNvPr>
          <p:cNvSpPr txBox="1"/>
          <p:nvPr/>
        </p:nvSpPr>
        <p:spPr>
          <a:xfrm>
            <a:off x="6602618" y="5228332"/>
            <a:ext cx="2971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– 4 = 12 </a:t>
            </a:r>
            <a:endParaRPr lang="uk-U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Vector gratuito lindo niño sonriente feliz aislado sobre fondo blanc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63" y="1593029"/>
            <a:ext cx="2683240" cy="418879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ector gratuito cuentas redondas en azul y naranja ilustració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078" y="3218086"/>
            <a:ext cx="2822338" cy="215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504644" y="3250743"/>
            <a:ext cx="4082831" cy="61368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Скільки всього …?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27188" y="4602849"/>
            <a:ext cx="4500813" cy="60280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На скільки менше …?</a:t>
            </a:r>
            <a:endParaRPr lang="uk-UA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0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TextBox 24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9" name="Прямоугольник 11">
            <a:extLst>
              <a:ext uri="{FF2B5EF4-FFF2-40B4-BE49-F238E27FC236}">
                <a16:creationId xmlns="" xmlns:a16="http://schemas.microsoft.com/office/drawing/2014/main" id="{5218CE5B-6837-9594-B41C-2E5B884656FB}"/>
              </a:ext>
            </a:extLst>
          </p:cNvPr>
          <p:cNvSpPr/>
          <p:nvPr/>
        </p:nvSpPr>
        <p:spPr>
          <a:xfrm>
            <a:off x="1594791" y="490150"/>
            <a:ext cx="8732066" cy="84461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Усне опитування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0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="" xmlns:a16="http://schemas.microsoft.com/office/drawing/2014/main" id="{6857EFA8-7D48-F37F-9D2C-A889E419F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70" y="2284653"/>
            <a:ext cx="2008622" cy="381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Проекционные экраны: Проекционный экран, настенно-потолочный, 120&amp;quot;, 240см х  180см">
            <a:extLst>
              <a:ext uri="{FF2B5EF4-FFF2-40B4-BE49-F238E27FC236}">
                <a16:creationId xmlns="" xmlns:a16="http://schemas.microsoft.com/office/drawing/2014/main" id="{6E5CAD31-7206-6781-FD7A-31FE62F06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0" t="9134" r="4646" b="6240"/>
          <a:stretch/>
        </p:blipFill>
        <p:spPr bwMode="auto">
          <a:xfrm>
            <a:off x="2633476" y="1316731"/>
            <a:ext cx="9079553" cy="510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30C0B744-B0A6-C238-AEFD-CAEB871946DB}"/>
              </a:ext>
            </a:extLst>
          </p:cNvPr>
          <p:cNvSpPr txBox="1"/>
          <p:nvPr/>
        </p:nvSpPr>
        <p:spPr>
          <a:xfrm>
            <a:off x="2940637" y="1957618"/>
            <a:ext cx="836962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Назвіть числа до 20 у порядку зростання. На скільки наступне число в цьому ряді більше за попереднє? На скільки попереднє число менше, ніж наступне?  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Назвіть </a:t>
            </a:r>
            <a:r>
              <a:rPr lang="uk-UA" sz="2400" b="1" dirty="0">
                <a:solidFill>
                  <a:srgbClr val="7030A0"/>
                </a:solidFill>
              </a:rPr>
              <a:t>наступне число до числа 17 (11,19, 6, 9,14...). 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Назвіть </a:t>
            </a:r>
            <a:r>
              <a:rPr lang="uk-UA" sz="2400" b="1" dirty="0">
                <a:solidFill>
                  <a:srgbClr val="7030A0"/>
                </a:solidFill>
              </a:rPr>
              <a:t>попереднє число до числа 12 (16,14,10,18...). 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Що </a:t>
            </a:r>
            <a:r>
              <a:rPr lang="uk-UA" sz="2400" b="1" dirty="0">
                <a:solidFill>
                  <a:srgbClr val="7030A0"/>
                </a:solidFill>
              </a:rPr>
              <a:t>означає додати 1? відняти 1?  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На </a:t>
            </a:r>
            <a:r>
              <a:rPr lang="uk-UA" sz="2400" b="1" dirty="0">
                <a:solidFill>
                  <a:srgbClr val="7030A0"/>
                </a:solidFill>
              </a:rPr>
              <a:t>скільки наступне число більше за попереднє? 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На </a:t>
            </a:r>
            <a:r>
              <a:rPr lang="uk-UA" sz="2400" b="1" dirty="0">
                <a:solidFill>
                  <a:srgbClr val="7030A0"/>
                </a:solidFill>
              </a:rPr>
              <a:t>скільки попереднє менше число менше, ніж наступне?  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Назвіть </a:t>
            </a:r>
            <a:r>
              <a:rPr lang="uk-UA" sz="2400" b="1" dirty="0">
                <a:solidFill>
                  <a:srgbClr val="7030A0"/>
                </a:solidFill>
              </a:rPr>
              <a:t>числа, більші за 26, але менші ніж 35. 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Назвіть </a:t>
            </a:r>
            <a:r>
              <a:rPr lang="uk-UA" sz="2400" b="1" dirty="0">
                <a:solidFill>
                  <a:srgbClr val="7030A0"/>
                </a:solidFill>
              </a:rPr>
              <a:t>круглі числа у порядку зростання (спадання). </a:t>
            </a:r>
          </a:p>
        </p:txBody>
      </p:sp>
    </p:spTree>
    <p:extLst>
      <p:ext uri="{BB962C8B-B14F-4D97-AF65-F5344CB8AC3E}">
        <p14:creationId xmlns:p14="http://schemas.microsoft.com/office/powerpoint/2010/main" val="398034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62"/>
          <p:cNvSpPr/>
          <p:nvPr/>
        </p:nvSpPr>
        <p:spPr>
          <a:xfrm>
            <a:off x="1631114" y="444383"/>
            <a:ext cx="8732066" cy="67926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Назви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всі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парні</a:t>
            </a:r>
            <a:r>
              <a:rPr lang="ru-RU" sz="4000" b="1" dirty="0">
                <a:solidFill>
                  <a:schemeClr val="bg1"/>
                </a:solidFill>
              </a:rPr>
              <a:t> числа до 20.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Vector gratuito colección de números con anima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0" t="63754" r="9822" b="9137"/>
          <a:stretch/>
        </p:blipFill>
        <p:spPr bwMode="auto">
          <a:xfrm>
            <a:off x="10486788" y="3628359"/>
            <a:ext cx="1441958" cy="167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ector gratuito colección de números con anima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9" t="7803" r="53814" b="63385"/>
          <a:stretch/>
        </p:blipFill>
        <p:spPr bwMode="auto">
          <a:xfrm>
            <a:off x="817984" y="1500883"/>
            <a:ext cx="1256145" cy="171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ector gratuito colección de números con anima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3" t="8021" r="8272" b="65336"/>
          <a:stretch/>
        </p:blipFill>
        <p:spPr bwMode="auto">
          <a:xfrm>
            <a:off x="3132457" y="1630192"/>
            <a:ext cx="1403927" cy="158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ector gratuito colección de números con anima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5" t="35035" r="40672" b="36462"/>
          <a:stretch/>
        </p:blipFill>
        <p:spPr bwMode="auto">
          <a:xfrm>
            <a:off x="5618811" y="1625482"/>
            <a:ext cx="1117600" cy="169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ector gratuito colección de números con anima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t="63569" r="63012" b="9942"/>
          <a:stretch/>
        </p:blipFill>
        <p:spPr bwMode="auto">
          <a:xfrm>
            <a:off x="7606497" y="1620531"/>
            <a:ext cx="1265383" cy="157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ector gratuito colección de números con anima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6564" r="77979" b="63230"/>
          <a:stretch/>
        </p:blipFill>
        <p:spPr bwMode="auto">
          <a:xfrm>
            <a:off x="9606508" y="1620531"/>
            <a:ext cx="756672" cy="163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Vector gratuito colección de números con anima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0" t="63754" r="9822" b="9137"/>
          <a:stretch/>
        </p:blipFill>
        <p:spPr bwMode="auto">
          <a:xfrm>
            <a:off x="10363180" y="1625482"/>
            <a:ext cx="1436934" cy="160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Vector gratuito colección de números con anima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9" t="7803" r="53814" b="63385"/>
          <a:stretch/>
        </p:blipFill>
        <p:spPr bwMode="auto">
          <a:xfrm>
            <a:off x="9356771" y="3628359"/>
            <a:ext cx="1256145" cy="171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Vector gratuito colección de números con anima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9" t="7803" r="53814" b="63385"/>
          <a:stretch/>
        </p:blipFill>
        <p:spPr bwMode="auto">
          <a:xfrm>
            <a:off x="1164751" y="3633000"/>
            <a:ext cx="1256145" cy="171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Vector gratuito colección de números con anima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6564" r="77979" b="63230"/>
          <a:stretch/>
        </p:blipFill>
        <p:spPr bwMode="auto">
          <a:xfrm>
            <a:off x="408079" y="3649558"/>
            <a:ext cx="756672" cy="163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Vector gratuito colección de números con anima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6564" r="77979" b="63230"/>
          <a:stretch/>
        </p:blipFill>
        <p:spPr bwMode="auto">
          <a:xfrm>
            <a:off x="2754121" y="3631684"/>
            <a:ext cx="756672" cy="163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Vector gratuito colección de números con anima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3" t="8021" r="8272" b="65336"/>
          <a:stretch/>
        </p:blipFill>
        <p:spPr bwMode="auto">
          <a:xfrm>
            <a:off x="3453415" y="3670401"/>
            <a:ext cx="1403927" cy="158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Vector gratuito colección de números con anima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6564" r="77979" b="63230"/>
          <a:stretch/>
        </p:blipFill>
        <p:spPr bwMode="auto">
          <a:xfrm>
            <a:off x="5240475" y="3714686"/>
            <a:ext cx="756672" cy="163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Vector gratuito colección de números con anima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6564" r="77979" b="63230"/>
          <a:stretch/>
        </p:blipFill>
        <p:spPr bwMode="auto">
          <a:xfrm>
            <a:off x="7228161" y="3633000"/>
            <a:ext cx="756672" cy="163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Vector gratuito colección de números con anima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5" t="35035" r="40672" b="36462"/>
          <a:stretch/>
        </p:blipFill>
        <p:spPr bwMode="auto">
          <a:xfrm>
            <a:off x="5997147" y="3670401"/>
            <a:ext cx="1117600" cy="169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Vector gratuito colección de números con anima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t="63569" r="63012" b="9942"/>
          <a:stretch/>
        </p:blipFill>
        <p:spPr bwMode="auto">
          <a:xfrm>
            <a:off x="7984833" y="3628359"/>
            <a:ext cx="1265383" cy="157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132456" y="5411995"/>
            <a:ext cx="6852387" cy="60492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парні числа в порядку спадання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92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83905" y="581614"/>
            <a:ext cx="8964352" cy="93149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14733" y="1962775"/>
            <a:ext cx="5462078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ми будемо утворювати попереднє і наступне </a:t>
            </a:r>
            <a:r>
              <a:rPr lang="uk-UA" sz="2800" b="1" dirty="0" smtClean="0">
                <a:solidFill>
                  <a:schemeClr val="bg1"/>
                </a:solidFill>
              </a:rPr>
              <a:t>до чисел від 20 до 40.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Розв'язуватимемо </a:t>
            </a:r>
            <a:r>
              <a:rPr lang="uk-UA" sz="2800" b="1" dirty="0">
                <a:solidFill>
                  <a:schemeClr val="bg1"/>
                </a:solidFill>
              </a:rPr>
              <a:t>задачі на знаходження невідомого доданка.</a:t>
            </a: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038067" y="1962775"/>
            <a:ext cx="2566103" cy="397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323"/>
            <a:ext cx="1912734" cy="422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751624" y="531320"/>
            <a:ext cx="8732066" cy="92258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Наступне й попереднє числа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1CB99C4B-4A14-3299-DF47-F5A495C56EF0}"/>
              </a:ext>
            </a:extLst>
          </p:cNvPr>
          <p:cNvSpPr/>
          <p:nvPr/>
        </p:nvSpPr>
        <p:spPr>
          <a:xfrm>
            <a:off x="2003919" y="1540469"/>
            <a:ext cx="4378858" cy="157713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2400" b="1" dirty="0" smtClean="0">
                <a:solidFill>
                  <a:srgbClr val="FF0000"/>
                </a:solidFill>
              </a:rPr>
              <a:t>Наступне </a:t>
            </a:r>
            <a:r>
              <a:rPr lang="uk-UA" sz="2400" b="1" dirty="0" smtClean="0">
                <a:solidFill>
                  <a:srgbClr val="7030A0"/>
                </a:solidFill>
              </a:rPr>
              <a:t>число утворюється </a:t>
            </a:r>
            <a:r>
              <a:rPr lang="uk-UA" sz="2400" b="1" dirty="0" smtClean="0">
                <a:solidFill>
                  <a:srgbClr val="FF0000"/>
                </a:solidFill>
              </a:rPr>
              <a:t>прилічуванням</a:t>
            </a:r>
            <a:r>
              <a:rPr lang="uk-UA" sz="2400" b="1" dirty="0" smtClean="0">
                <a:solidFill>
                  <a:srgbClr val="7030A0"/>
                </a:solidFill>
              </a:rPr>
              <a:t> одиниці, </a:t>
            </a:r>
            <a:r>
              <a:rPr lang="uk-UA" sz="2400" b="1" dirty="0" smtClean="0">
                <a:solidFill>
                  <a:srgbClr val="FF0000"/>
                </a:solidFill>
              </a:rPr>
              <a:t>попереднє – відлічуванням</a:t>
            </a:r>
            <a:r>
              <a:rPr lang="uk-UA" sz="2400" b="1" dirty="0" smtClean="0">
                <a:solidFill>
                  <a:srgbClr val="7030A0"/>
                </a:solidFill>
              </a:rPr>
              <a:t> одиниці.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46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D3DED37C-3C6D-6632-8AEA-F3BE34FF17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473684" y="3118713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Стрілка: вигнута вгору 13">
            <a:extLst>
              <a:ext uri="{FF2B5EF4-FFF2-40B4-BE49-F238E27FC236}">
                <a16:creationId xmlns="" xmlns:a16="http://schemas.microsoft.com/office/drawing/2014/main" id="{4E66588F-81AC-DB91-7147-1A2712D2A4F3}"/>
              </a:ext>
            </a:extLst>
          </p:cNvPr>
          <p:cNvSpPr/>
          <p:nvPr/>
        </p:nvSpPr>
        <p:spPr>
          <a:xfrm rot="10800000">
            <a:off x="7158812" y="2034305"/>
            <a:ext cx="778531" cy="338217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32" name="Прямокутник: округлені кути 5">
            <a:extLst>
              <a:ext uri="{FF2B5EF4-FFF2-40B4-BE49-F238E27FC236}">
                <a16:creationId xmlns="" xmlns:a16="http://schemas.microsoft.com/office/drawing/2014/main" id="{C0A499DE-8D1D-9688-EB9F-E28FDAE95937}"/>
              </a:ext>
            </a:extLst>
          </p:cNvPr>
          <p:cNvSpPr/>
          <p:nvPr/>
        </p:nvSpPr>
        <p:spPr>
          <a:xfrm>
            <a:off x="6678417" y="1559715"/>
            <a:ext cx="2322604" cy="145762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33" name="Пряма сполучна лінія 7">
            <a:extLst>
              <a:ext uri="{FF2B5EF4-FFF2-40B4-BE49-F238E27FC236}">
                <a16:creationId xmlns="" xmlns:a16="http://schemas.microsoft.com/office/drawing/2014/main" id="{89831574-06FA-9CD4-1A33-237DC40839EF}"/>
              </a:ext>
            </a:extLst>
          </p:cNvPr>
          <p:cNvCxnSpPr/>
          <p:nvPr/>
        </p:nvCxnSpPr>
        <p:spPr>
          <a:xfrm>
            <a:off x="6976424" y="2502212"/>
            <a:ext cx="1796417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2F70D93F-59C9-E4BB-F620-90160B78606F}"/>
              </a:ext>
            </a:extLst>
          </p:cNvPr>
          <p:cNvSpPr/>
          <p:nvPr/>
        </p:nvSpPr>
        <p:spPr>
          <a:xfrm>
            <a:off x="7166687" y="2445535"/>
            <a:ext cx="106501" cy="126503"/>
          </a:xfrm>
          <a:prstGeom prst="ellipse">
            <a:avLst/>
          </a:prstGeom>
          <a:solidFill>
            <a:schemeClr val="tx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Овал 35">
            <a:extLst>
              <a:ext uri="{FF2B5EF4-FFF2-40B4-BE49-F238E27FC236}">
                <a16:creationId xmlns="" xmlns:a16="http://schemas.microsoft.com/office/drawing/2014/main" id="{A77F1A02-34ED-836C-A068-90017C5326A2}"/>
              </a:ext>
            </a:extLst>
          </p:cNvPr>
          <p:cNvSpPr/>
          <p:nvPr/>
        </p:nvSpPr>
        <p:spPr>
          <a:xfrm>
            <a:off x="7849391" y="2439340"/>
            <a:ext cx="106501" cy="126503"/>
          </a:xfrm>
          <a:prstGeom prst="ellipse">
            <a:avLst/>
          </a:prstGeom>
          <a:solidFill>
            <a:schemeClr val="tx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Овал 36">
            <a:extLst>
              <a:ext uri="{FF2B5EF4-FFF2-40B4-BE49-F238E27FC236}">
                <a16:creationId xmlns="" xmlns:a16="http://schemas.microsoft.com/office/drawing/2014/main" id="{F3196608-61FA-1383-FC57-A072D5A5D252}"/>
              </a:ext>
            </a:extLst>
          </p:cNvPr>
          <p:cNvSpPr/>
          <p:nvPr/>
        </p:nvSpPr>
        <p:spPr>
          <a:xfrm>
            <a:off x="8525375" y="2439340"/>
            <a:ext cx="106501" cy="126503"/>
          </a:xfrm>
          <a:prstGeom prst="ellipse">
            <a:avLst/>
          </a:prstGeom>
          <a:solidFill>
            <a:schemeClr val="tx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E2DD920F-E6C2-C80C-FB47-7EA53AD2CEF1}"/>
              </a:ext>
            </a:extLst>
          </p:cNvPr>
          <p:cNvSpPr txBox="1"/>
          <p:nvPr/>
        </p:nvSpPr>
        <p:spPr>
          <a:xfrm>
            <a:off x="6913317" y="2457502"/>
            <a:ext cx="699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x-none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BE95FBDB-78C4-859E-AB21-A78AA4F18D94}"/>
              </a:ext>
            </a:extLst>
          </p:cNvPr>
          <p:cNvSpPr txBox="1"/>
          <p:nvPr/>
        </p:nvSpPr>
        <p:spPr>
          <a:xfrm>
            <a:off x="7598400" y="2457502"/>
            <a:ext cx="699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x-none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BE581A60-BE40-9D09-A197-3CCBC5B2866E}"/>
              </a:ext>
            </a:extLst>
          </p:cNvPr>
          <p:cNvSpPr txBox="1"/>
          <p:nvPr/>
        </p:nvSpPr>
        <p:spPr>
          <a:xfrm>
            <a:off x="8283484" y="2457502"/>
            <a:ext cx="699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x-none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Стрілка: вигнута вгору 113">
            <a:extLst>
              <a:ext uri="{FF2B5EF4-FFF2-40B4-BE49-F238E27FC236}">
                <a16:creationId xmlns="" xmlns:a16="http://schemas.microsoft.com/office/drawing/2014/main" id="{F72C9B94-B904-C774-392A-2938C2491950}"/>
              </a:ext>
            </a:extLst>
          </p:cNvPr>
          <p:cNvSpPr/>
          <p:nvPr/>
        </p:nvSpPr>
        <p:spPr>
          <a:xfrm rot="11026671" flipH="1">
            <a:off x="7892146" y="2045299"/>
            <a:ext cx="805727" cy="340801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BC34F3B9-3906-5B2B-57B0-77C70F83E26C}"/>
              </a:ext>
            </a:extLst>
          </p:cNvPr>
          <p:cNvSpPr txBox="1"/>
          <p:nvPr/>
        </p:nvSpPr>
        <p:spPr>
          <a:xfrm>
            <a:off x="7176144" y="1543104"/>
            <a:ext cx="699191" cy="54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319835D3-3540-A9C7-F575-A824108F3BCF}"/>
              </a:ext>
            </a:extLst>
          </p:cNvPr>
          <p:cNvSpPr txBox="1"/>
          <p:nvPr/>
        </p:nvSpPr>
        <p:spPr>
          <a:xfrm>
            <a:off x="7907937" y="1543104"/>
            <a:ext cx="699191" cy="54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1" name="Пряма сполучна лінія 7">
            <a:extLst>
              <a:ext uri="{FF2B5EF4-FFF2-40B4-BE49-F238E27FC236}">
                <a16:creationId xmlns="" xmlns:a16="http://schemas.microsoft.com/office/drawing/2014/main" id="{89831574-06FA-9CD4-1A33-237DC40839EF}"/>
              </a:ext>
            </a:extLst>
          </p:cNvPr>
          <p:cNvCxnSpPr/>
          <p:nvPr/>
        </p:nvCxnSpPr>
        <p:spPr>
          <a:xfrm>
            <a:off x="3738671" y="4590917"/>
            <a:ext cx="7926856" cy="37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Овал 71">
            <a:extLst>
              <a:ext uri="{FF2B5EF4-FFF2-40B4-BE49-F238E27FC236}">
                <a16:creationId xmlns="" xmlns:a16="http://schemas.microsoft.com/office/drawing/2014/main" id="{2F70D93F-59C9-E4BB-F620-90160B78606F}"/>
              </a:ext>
            </a:extLst>
          </p:cNvPr>
          <p:cNvSpPr/>
          <p:nvPr/>
        </p:nvSpPr>
        <p:spPr>
          <a:xfrm>
            <a:off x="3928934" y="4534240"/>
            <a:ext cx="106501" cy="126503"/>
          </a:xfrm>
          <a:prstGeom prst="ellipse">
            <a:avLst/>
          </a:prstGeom>
          <a:solidFill>
            <a:schemeClr val="tx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3" name="Овал 72">
            <a:extLst>
              <a:ext uri="{FF2B5EF4-FFF2-40B4-BE49-F238E27FC236}">
                <a16:creationId xmlns="" xmlns:a16="http://schemas.microsoft.com/office/drawing/2014/main" id="{A77F1A02-34ED-836C-A068-90017C5326A2}"/>
              </a:ext>
            </a:extLst>
          </p:cNvPr>
          <p:cNvSpPr/>
          <p:nvPr/>
        </p:nvSpPr>
        <p:spPr>
          <a:xfrm>
            <a:off x="4611638" y="4528045"/>
            <a:ext cx="106501" cy="126503"/>
          </a:xfrm>
          <a:prstGeom prst="ellipse">
            <a:avLst/>
          </a:prstGeom>
          <a:solidFill>
            <a:schemeClr val="tx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Овал 73">
            <a:extLst>
              <a:ext uri="{FF2B5EF4-FFF2-40B4-BE49-F238E27FC236}">
                <a16:creationId xmlns="" xmlns:a16="http://schemas.microsoft.com/office/drawing/2014/main" id="{F3196608-61FA-1383-FC57-A072D5A5D252}"/>
              </a:ext>
            </a:extLst>
          </p:cNvPr>
          <p:cNvSpPr/>
          <p:nvPr/>
        </p:nvSpPr>
        <p:spPr>
          <a:xfrm>
            <a:off x="5287622" y="4528045"/>
            <a:ext cx="106501" cy="126503"/>
          </a:xfrm>
          <a:prstGeom prst="ellipse">
            <a:avLst/>
          </a:prstGeom>
          <a:solidFill>
            <a:schemeClr val="tx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E2DD920F-E6C2-C80C-FB47-7EA53AD2CEF1}"/>
              </a:ext>
            </a:extLst>
          </p:cNvPr>
          <p:cNvSpPr txBox="1"/>
          <p:nvPr/>
        </p:nvSpPr>
        <p:spPr>
          <a:xfrm>
            <a:off x="3675564" y="4546207"/>
            <a:ext cx="699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x-none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BE95FBDB-78C4-859E-AB21-A78AA4F18D94}"/>
              </a:ext>
            </a:extLst>
          </p:cNvPr>
          <p:cNvSpPr txBox="1"/>
          <p:nvPr/>
        </p:nvSpPr>
        <p:spPr>
          <a:xfrm>
            <a:off x="4360647" y="4546207"/>
            <a:ext cx="699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x-none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BE581A60-BE40-9D09-A197-3CCBC5B2866E}"/>
              </a:ext>
            </a:extLst>
          </p:cNvPr>
          <p:cNvSpPr txBox="1"/>
          <p:nvPr/>
        </p:nvSpPr>
        <p:spPr>
          <a:xfrm>
            <a:off x="5019779" y="4564369"/>
            <a:ext cx="699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x-none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Стрілка: вигнута вгору 113">
            <a:extLst>
              <a:ext uri="{FF2B5EF4-FFF2-40B4-BE49-F238E27FC236}">
                <a16:creationId xmlns="" xmlns:a16="http://schemas.microsoft.com/office/drawing/2014/main" id="{F72C9B94-B904-C774-392A-2938C2491950}"/>
              </a:ext>
            </a:extLst>
          </p:cNvPr>
          <p:cNvSpPr/>
          <p:nvPr/>
        </p:nvSpPr>
        <p:spPr>
          <a:xfrm rot="11026671" flipH="1">
            <a:off x="4654393" y="4134004"/>
            <a:ext cx="805727" cy="340801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319835D3-3540-A9C7-F575-A824108F3BCF}"/>
              </a:ext>
            </a:extLst>
          </p:cNvPr>
          <p:cNvSpPr txBox="1"/>
          <p:nvPr/>
        </p:nvSpPr>
        <p:spPr>
          <a:xfrm>
            <a:off x="4670184" y="3631809"/>
            <a:ext cx="699191" cy="54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Стрілка: вигнута вгору 113">
            <a:extLst>
              <a:ext uri="{FF2B5EF4-FFF2-40B4-BE49-F238E27FC236}">
                <a16:creationId xmlns="" xmlns:a16="http://schemas.microsoft.com/office/drawing/2014/main" id="{F72C9B94-B904-C774-392A-2938C2491950}"/>
              </a:ext>
            </a:extLst>
          </p:cNvPr>
          <p:cNvSpPr/>
          <p:nvPr/>
        </p:nvSpPr>
        <p:spPr>
          <a:xfrm rot="11026671" flipH="1">
            <a:off x="3827962" y="4101120"/>
            <a:ext cx="805727" cy="340801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319835D3-3540-A9C7-F575-A824108F3BCF}"/>
              </a:ext>
            </a:extLst>
          </p:cNvPr>
          <p:cNvSpPr txBox="1"/>
          <p:nvPr/>
        </p:nvSpPr>
        <p:spPr>
          <a:xfrm>
            <a:off x="3843753" y="3598925"/>
            <a:ext cx="699191" cy="54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Овал 83">
            <a:extLst>
              <a:ext uri="{FF2B5EF4-FFF2-40B4-BE49-F238E27FC236}">
                <a16:creationId xmlns="" xmlns:a16="http://schemas.microsoft.com/office/drawing/2014/main" id="{2F70D93F-59C9-E4BB-F620-90160B78606F}"/>
              </a:ext>
            </a:extLst>
          </p:cNvPr>
          <p:cNvSpPr/>
          <p:nvPr/>
        </p:nvSpPr>
        <p:spPr>
          <a:xfrm>
            <a:off x="6064407" y="4534240"/>
            <a:ext cx="106501" cy="126503"/>
          </a:xfrm>
          <a:prstGeom prst="ellipse">
            <a:avLst/>
          </a:prstGeom>
          <a:solidFill>
            <a:schemeClr val="tx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Овал 84">
            <a:extLst>
              <a:ext uri="{FF2B5EF4-FFF2-40B4-BE49-F238E27FC236}">
                <a16:creationId xmlns="" xmlns:a16="http://schemas.microsoft.com/office/drawing/2014/main" id="{A77F1A02-34ED-836C-A068-90017C5326A2}"/>
              </a:ext>
            </a:extLst>
          </p:cNvPr>
          <p:cNvSpPr/>
          <p:nvPr/>
        </p:nvSpPr>
        <p:spPr>
          <a:xfrm>
            <a:off x="6747111" y="4528045"/>
            <a:ext cx="106501" cy="126503"/>
          </a:xfrm>
          <a:prstGeom prst="ellipse">
            <a:avLst/>
          </a:prstGeom>
          <a:solidFill>
            <a:schemeClr val="tx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6" name="Овал 85">
            <a:extLst>
              <a:ext uri="{FF2B5EF4-FFF2-40B4-BE49-F238E27FC236}">
                <a16:creationId xmlns="" xmlns:a16="http://schemas.microsoft.com/office/drawing/2014/main" id="{F3196608-61FA-1383-FC57-A072D5A5D252}"/>
              </a:ext>
            </a:extLst>
          </p:cNvPr>
          <p:cNvSpPr/>
          <p:nvPr/>
        </p:nvSpPr>
        <p:spPr>
          <a:xfrm>
            <a:off x="7423095" y="4528045"/>
            <a:ext cx="106501" cy="126503"/>
          </a:xfrm>
          <a:prstGeom prst="ellipse">
            <a:avLst/>
          </a:prstGeom>
          <a:solidFill>
            <a:schemeClr val="tx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E2DD920F-E6C2-C80C-FB47-7EA53AD2CEF1}"/>
              </a:ext>
            </a:extLst>
          </p:cNvPr>
          <p:cNvSpPr txBox="1"/>
          <p:nvPr/>
        </p:nvSpPr>
        <p:spPr>
          <a:xfrm>
            <a:off x="5811037" y="4546207"/>
            <a:ext cx="699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x-none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BE95FBDB-78C4-859E-AB21-A78AA4F18D94}"/>
              </a:ext>
            </a:extLst>
          </p:cNvPr>
          <p:cNvSpPr txBox="1"/>
          <p:nvPr/>
        </p:nvSpPr>
        <p:spPr>
          <a:xfrm>
            <a:off x="6496120" y="4546207"/>
            <a:ext cx="699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x-none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BE581A60-BE40-9D09-A197-3CCBC5B2866E}"/>
              </a:ext>
            </a:extLst>
          </p:cNvPr>
          <p:cNvSpPr txBox="1"/>
          <p:nvPr/>
        </p:nvSpPr>
        <p:spPr>
          <a:xfrm>
            <a:off x="7155252" y="4564369"/>
            <a:ext cx="699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x-none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Стрілка: вигнута вгору 113">
            <a:extLst>
              <a:ext uri="{FF2B5EF4-FFF2-40B4-BE49-F238E27FC236}">
                <a16:creationId xmlns="" xmlns:a16="http://schemas.microsoft.com/office/drawing/2014/main" id="{F72C9B94-B904-C774-392A-2938C2491950}"/>
              </a:ext>
            </a:extLst>
          </p:cNvPr>
          <p:cNvSpPr/>
          <p:nvPr/>
        </p:nvSpPr>
        <p:spPr>
          <a:xfrm rot="11026671" flipH="1">
            <a:off x="6791112" y="4087890"/>
            <a:ext cx="805727" cy="340801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319835D3-3540-A9C7-F575-A824108F3BCF}"/>
              </a:ext>
            </a:extLst>
          </p:cNvPr>
          <p:cNvSpPr txBox="1"/>
          <p:nvPr/>
        </p:nvSpPr>
        <p:spPr>
          <a:xfrm>
            <a:off x="6805657" y="3631809"/>
            <a:ext cx="699191" cy="54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Стрілка: вигнута вгору 113">
            <a:extLst>
              <a:ext uri="{FF2B5EF4-FFF2-40B4-BE49-F238E27FC236}">
                <a16:creationId xmlns="" xmlns:a16="http://schemas.microsoft.com/office/drawing/2014/main" id="{F72C9B94-B904-C774-392A-2938C2491950}"/>
              </a:ext>
            </a:extLst>
          </p:cNvPr>
          <p:cNvSpPr/>
          <p:nvPr/>
        </p:nvSpPr>
        <p:spPr>
          <a:xfrm rot="11026671" flipH="1">
            <a:off x="6044190" y="4101120"/>
            <a:ext cx="805727" cy="340801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319835D3-3540-A9C7-F575-A824108F3BCF}"/>
              </a:ext>
            </a:extLst>
          </p:cNvPr>
          <p:cNvSpPr txBox="1"/>
          <p:nvPr/>
        </p:nvSpPr>
        <p:spPr>
          <a:xfrm>
            <a:off x="5979226" y="3598925"/>
            <a:ext cx="699191" cy="54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Стрілка: вигнута вгору 113">
            <a:extLst>
              <a:ext uri="{FF2B5EF4-FFF2-40B4-BE49-F238E27FC236}">
                <a16:creationId xmlns="" xmlns:a16="http://schemas.microsoft.com/office/drawing/2014/main" id="{F72C9B94-B904-C774-392A-2938C2491950}"/>
              </a:ext>
            </a:extLst>
          </p:cNvPr>
          <p:cNvSpPr/>
          <p:nvPr/>
        </p:nvSpPr>
        <p:spPr>
          <a:xfrm rot="11026671" flipH="1">
            <a:off x="5354830" y="4120797"/>
            <a:ext cx="805727" cy="340801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319835D3-3540-A9C7-F575-A824108F3BCF}"/>
              </a:ext>
            </a:extLst>
          </p:cNvPr>
          <p:cNvSpPr txBox="1"/>
          <p:nvPr/>
        </p:nvSpPr>
        <p:spPr>
          <a:xfrm>
            <a:off x="5436694" y="3618075"/>
            <a:ext cx="699191" cy="54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Овал 95">
            <a:extLst>
              <a:ext uri="{FF2B5EF4-FFF2-40B4-BE49-F238E27FC236}">
                <a16:creationId xmlns="" xmlns:a16="http://schemas.microsoft.com/office/drawing/2014/main" id="{2F70D93F-59C9-E4BB-F620-90160B78606F}"/>
              </a:ext>
            </a:extLst>
          </p:cNvPr>
          <p:cNvSpPr/>
          <p:nvPr/>
        </p:nvSpPr>
        <p:spPr>
          <a:xfrm>
            <a:off x="8059857" y="4534240"/>
            <a:ext cx="106501" cy="126503"/>
          </a:xfrm>
          <a:prstGeom prst="ellipse">
            <a:avLst/>
          </a:prstGeom>
          <a:solidFill>
            <a:schemeClr val="tx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7" name="Овал 96">
            <a:extLst>
              <a:ext uri="{FF2B5EF4-FFF2-40B4-BE49-F238E27FC236}">
                <a16:creationId xmlns="" xmlns:a16="http://schemas.microsoft.com/office/drawing/2014/main" id="{A77F1A02-34ED-836C-A068-90017C5326A2}"/>
              </a:ext>
            </a:extLst>
          </p:cNvPr>
          <p:cNvSpPr/>
          <p:nvPr/>
        </p:nvSpPr>
        <p:spPr>
          <a:xfrm>
            <a:off x="8742561" y="4528045"/>
            <a:ext cx="106501" cy="126503"/>
          </a:xfrm>
          <a:prstGeom prst="ellipse">
            <a:avLst/>
          </a:prstGeom>
          <a:solidFill>
            <a:schemeClr val="tx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8" name="Овал 97">
            <a:extLst>
              <a:ext uri="{FF2B5EF4-FFF2-40B4-BE49-F238E27FC236}">
                <a16:creationId xmlns="" xmlns:a16="http://schemas.microsoft.com/office/drawing/2014/main" id="{F3196608-61FA-1383-FC57-A072D5A5D252}"/>
              </a:ext>
            </a:extLst>
          </p:cNvPr>
          <p:cNvSpPr/>
          <p:nvPr/>
        </p:nvSpPr>
        <p:spPr>
          <a:xfrm>
            <a:off x="9418545" y="4528045"/>
            <a:ext cx="106501" cy="126503"/>
          </a:xfrm>
          <a:prstGeom prst="ellipse">
            <a:avLst/>
          </a:prstGeom>
          <a:solidFill>
            <a:schemeClr val="tx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E2DD920F-E6C2-C80C-FB47-7EA53AD2CEF1}"/>
              </a:ext>
            </a:extLst>
          </p:cNvPr>
          <p:cNvSpPr txBox="1"/>
          <p:nvPr/>
        </p:nvSpPr>
        <p:spPr>
          <a:xfrm>
            <a:off x="7806487" y="4546207"/>
            <a:ext cx="699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x-none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BE95FBDB-78C4-859E-AB21-A78AA4F18D94}"/>
              </a:ext>
            </a:extLst>
          </p:cNvPr>
          <p:cNvSpPr txBox="1"/>
          <p:nvPr/>
        </p:nvSpPr>
        <p:spPr>
          <a:xfrm>
            <a:off x="8491570" y="4546207"/>
            <a:ext cx="699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x-none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BE581A60-BE40-9D09-A197-3CCBC5B2866E}"/>
              </a:ext>
            </a:extLst>
          </p:cNvPr>
          <p:cNvSpPr txBox="1"/>
          <p:nvPr/>
        </p:nvSpPr>
        <p:spPr>
          <a:xfrm>
            <a:off x="9150702" y="4564369"/>
            <a:ext cx="699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  <a:endParaRPr lang="x-none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" name="Стрілка: вигнута вгору 113">
            <a:extLst>
              <a:ext uri="{FF2B5EF4-FFF2-40B4-BE49-F238E27FC236}">
                <a16:creationId xmlns="" xmlns:a16="http://schemas.microsoft.com/office/drawing/2014/main" id="{F72C9B94-B904-C774-392A-2938C2491950}"/>
              </a:ext>
            </a:extLst>
          </p:cNvPr>
          <p:cNvSpPr/>
          <p:nvPr/>
        </p:nvSpPr>
        <p:spPr>
          <a:xfrm rot="11026671" flipH="1">
            <a:off x="8785316" y="4134004"/>
            <a:ext cx="805727" cy="340801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319835D3-3540-A9C7-F575-A824108F3BCF}"/>
              </a:ext>
            </a:extLst>
          </p:cNvPr>
          <p:cNvSpPr txBox="1"/>
          <p:nvPr/>
        </p:nvSpPr>
        <p:spPr>
          <a:xfrm>
            <a:off x="8801107" y="3631809"/>
            <a:ext cx="699191" cy="54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Стрілка: вигнута вгору 113">
            <a:extLst>
              <a:ext uri="{FF2B5EF4-FFF2-40B4-BE49-F238E27FC236}">
                <a16:creationId xmlns="" xmlns:a16="http://schemas.microsoft.com/office/drawing/2014/main" id="{F72C9B94-B904-C774-392A-2938C2491950}"/>
              </a:ext>
            </a:extLst>
          </p:cNvPr>
          <p:cNvSpPr/>
          <p:nvPr/>
        </p:nvSpPr>
        <p:spPr>
          <a:xfrm rot="11026671" flipH="1">
            <a:off x="7549710" y="4143113"/>
            <a:ext cx="678330" cy="332476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319835D3-3540-A9C7-F575-A824108F3BCF}"/>
              </a:ext>
            </a:extLst>
          </p:cNvPr>
          <p:cNvSpPr txBox="1"/>
          <p:nvPr/>
        </p:nvSpPr>
        <p:spPr>
          <a:xfrm>
            <a:off x="7579122" y="3626739"/>
            <a:ext cx="699191" cy="54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Овал 105">
            <a:extLst>
              <a:ext uri="{FF2B5EF4-FFF2-40B4-BE49-F238E27FC236}">
                <a16:creationId xmlns="" xmlns:a16="http://schemas.microsoft.com/office/drawing/2014/main" id="{2F70D93F-59C9-E4BB-F620-90160B78606F}"/>
              </a:ext>
            </a:extLst>
          </p:cNvPr>
          <p:cNvSpPr/>
          <p:nvPr/>
        </p:nvSpPr>
        <p:spPr>
          <a:xfrm>
            <a:off x="10195330" y="4534240"/>
            <a:ext cx="106501" cy="126503"/>
          </a:xfrm>
          <a:prstGeom prst="ellipse">
            <a:avLst/>
          </a:prstGeom>
          <a:solidFill>
            <a:schemeClr val="tx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7" name="Овал 106">
            <a:extLst>
              <a:ext uri="{FF2B5EF4-FFF2-40B4-BE49-F238E27FC236}">
                <a16:creationId xmlns="" xmlns:a16="http://schemas.microsoft.com/office/drawing/2014/main" id="{A77F1A02-34ED-836C-A068-90017C5326A2}"/>
              </a:ext>
            </a:extLst>
          </p:cNvPr>
          <p:cNvSpPr/>
          <p:nvPr/>
        </p:nvSpPr>
        <p:spPr>
          <a:xfrm>
            <a:off x="10878034" y="4528045"/>
            <a:ext cx="106501" cy="126503"/>
          </a:xfrm>
          <a:prstGeom prst="ellipse">
            <a:avLst/>
          </a:prstGeom>
          <a:solidFill>
            <a:schemeClr val="tx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8" name="Овал 107">
            <a:extLst>
              <a:ext uri="{FF2B5EF4-FFF2-40B4-BE49-F238E27FC236}">
                <a16:creationId xmlns="" xmlns:a16="http://schemas.microsoft.com/office/drawing/2014/main" id="{F3196608-61FA-1383-FC57-A072D5A5D252}"/>
              </a:ext>
            </a:extLst>
          </p:cNvPr>
          <p:cNvSpPr/>
          <p:nvPr/>
        </p:nvSpPr>
        <p:spPr>
          <a:xfrm>
            <a:off x="11554018" y="4528045"/>
            <a:ext cx="106501" cy="126503"/>
          </a:xfrm>
          <a:prstGeom prst="ellipse">
            <a:avLst/>
          </a:prstGeom>
          <a:solidFill>
            <a:schemeClr val="tx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E2DD920F-E6C2-C80C-FB47-7EA53AD2CEF1}"/>
              </a:ext>
            </a:extLst>
          </p:cNvPr>
          <p:cNvSpPr txBox="1"/>
          <p:nvPr/>
        </p:nvSpPr>
        <p:spPr>
          <a:xfrm>
            <a:off x="9941960" y="4546207"/>
            <a:ext cx="699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x-none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BE95FBDB-78C4-859E-AB21-A78AA4F18D94}"/>
              </a:ext>
            </a:extLst>
          </p:cNvPr>
          <p:cNvSpPr txBox="1"/>
          <p:nvPr/>
        </p:nvSpPr>
        <p:spPr>
          <a:xfrm>
            <a:off x="10627043" y="4546207"/>
            <a:ext cx="699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  <a:endParaRPr lang="x-none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BE581A60-BE40-9D09-A197-3CCBC5B2866E}"/>
              </a:ext>
            </a:extLst>
          </p:cNvPr>
          <p:cNvSpPr txBox="1"/>
          <p:nvPr/>
        </p:nvSpPr>
        <p:spPr>
          <a:xfrm>
            <a:off x="11286175" y="4564369"/>
            <a:ext cx="699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x-none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" name="Стрілка: вигнута вгору 113">
            <a:extLst>
              <a:ext uri="{FF2B5EF4-FFF2-40B4-BE49-F238E27FC236}">
                <a16:creationId xmlns="" xmlns:a16="http://schemas.microsoft.com/office/drawing/2014/main" id="{F72C9B94-B904-C774-392A-2938C2491950}"/>
              </a:ext>
            </a:extLst>
          </p:cNvPr>
          <p:cNvSpPr/>
          <p:nvPr/>
        </p:nvSpPr>
        <p:spPr>
          <a:xfrm rot="11026671" flipH="1">
            <a:off x="10922035" y="4087890"/>
            <a:ext cx="805727" cy="340801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319835D3-3540-A9C7-F575-A824108F3BCF}"/>
              </a:ext>
            </a:extLst>
          </p:cNvPr>
          <p:cNvSpPr txBox="1"/>
          <p:nvPr/>
        </p:nvSpPr>
        <p:spPr>
          <a:xfrm>
            <a:off x="10936580" y="3631809"/>
            <a:ext cx="699191" cy="54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Стрілка: вигнута вгору 113">
            <a:extLst>
              <a:ext uri="{FF2B5EF4-FFF2-40B4-BE49-F238E27FC236}">
                <a16:creationId xmlns="" xmlns:a16="http://schemas.microsoft.com/office/drawing/2014/main" id="{F72C9B94-B904-C774-392A-2938C2491950}"/>
              </a:ext>
            </a:extLst>
          </p:cNvPr>
          <p:cNvSpPr/>
          <p:nvPr/>
        </p:nvSpPr>
        <p:spPr>
          <a:xfrm rot="11026671" flipH="1">
            <a:off x="10175113" y="4101120"/>
            <a:ext cx="805727" cy="340801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319835D3-3540-A9C7-F575-A824108F3BCF}"/>
              </a:ext>
            </a:extLst>
          </p:cNvPr>
          <p:cNvSpPr txBox="1"/>
          <p:nvPr/>
        </p:nvSpPr>
        <p:spPr>
          <a:xfrm>
            <a:off x="10110149" y="3598925"/>
            <a:ext cx="699191" cy="54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Стрілка: вигнута вгору 113">
            <a:extLst>
              <a:ext uri="{FF2B5EF4-FFF2-40B4-BE49-F238E27FC236}">
                <a16:creationId xmlns="" xmlns:a16="http://schemas.microsoft.com/office/drawing/2014/main" id="{F72C9B94-B904-C774-392A-2938C2491950}"/>
              </a:ext>
            </a:extLst>
          </p:cNvPr>
          <p:cNvSpPr/>
          <p:nvPr/>
        </p:nvSpPr>
        <p:spPr>
          <a:xfrm rot="11026671" flipH="1">
            <a:off x="9485753" y="4120797"/>
            <a:ext cx="805727" cy="340801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319835D3-3540-A9C7-F575-A824108F3BCF}"/>
              </a:ext>
            </a:extLst>
          </p:cNvPr>
          <p:cNvSpPr txBox="1"/>
          <p:nvPr/>
        </p:nvSpPr>
        <p:spPr>
          <a:xfrm>
            <a:off x="9567617" y="3618075"/>
            <a:ext cx="699191" cy="54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" name="Стрілка: вигнута вгору 113">
            <a:extLst>
              <a:ext uri="{FF2B5EF4-FFF2-40B4-BE49-F238E27FC236}">
                <a16:creationId xmlns="" xmlns:a16="http://schemas.microsoft.com/office/drawing/2014/main" id="{F72C9B94-B904-C774-392A-2938C2491950}"/>
              </a:ext>
            </a:extLst>
          </p:cNvPr>
          <p:cNvSpPr/>
          <p:nvPr/>
        </p:nvSpPr>
        <p:spPr>
          <a:xfrm rot="11026671" flipH="1">
            <a:off x="8183098" y="4092052"/>
            <a:ext cx="678330" cy="332476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319835D3-3540-A9C7-F575-A824108F3BCF}"/>
              </a:ext>
            </a:extLst>
          </p:cNvPr>
          <p:cNvSpPr txBox="1"/>
          <p:nvPr/>
        </p:nvSpPr>
        <p:spPr>
          <a:xfrm>
            <a:off x="8172881" y="3621909"/>
            <a:ext cx="699191" cy="54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92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00043" y="5465020"/>
            <a:ext cx="756072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Назвіть числа четвертого десятка. Що в них спільного? 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11554</TotalTime>
  <Words>715</Words>
  <Application>Microsoft Office PowerPoint</Application>
  <PresentationFormat>Произвольный</PresentationFormat>
  <Paragraphs>220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1231</cp:revision>
  <dcterms:created xsi:type="dcterms:W3CDTF">2018-01-05T16:38:53Z</dcterms:created>
  <dcterms:modified xsi:type="dcterms:W3CDTF">2024-03-12T08:14:38Z</dcterms:modified>
</cp:coreProperties>
</file>