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69" r:id="rId3"/>
    <p:sldId id="1156" r:id="rId4"/>
    <p:sldId id="1167" r:id="rId5"/>
    <p:sldId id="1090" r:id="rId6"/>
    <p:sldId id="1120" r:id="rId7"/>
    <p:sldId id="1137" r:id="rId8"/>
    <p:sldId id="1158" r:id="rId9"/>
    <p:sldId id="1151" r:id="rId10"/>
    <p:sldId id="1163" r:id="rId11"/>
    <p:sldId id="1164" r:id="rId12"/>
    <p:sldId id="1075" r:id="rId13"/>
    <p:sldId id="352" r:id="rId14"/>
    <p:sldId id="11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r6rccwnv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ильный пятиугольник 1"/>
          <p:cNvSpPr/>
          <p:nvPr/>
        </p:nvSpPr>
        <p:spPr>
          <a:xfrm>
            <a:off x="963943" y="352952"/>
            <a:ext cx="4620428" cy="3433012"/>
          </a:xfrm>
          <a:prstGeom prst="pentag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40723" y="4688175"/>
            <a:ext cx="9254403" cy="78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Слова з </a:t>
            </a:r>
            <a:r>
              <a:rPr lang="ru-RU" sz="4500" b="1" dirty="0" smtClean="0">
                <a:solidFill>
                  <a:schemeClr val="bg1"/>
                </a:solidFill>
              </a:rPr>
              <a:t>апострофом</a:t>
            </a:r>
            <a:endParaRPr lang="ru-RU" sz="4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М'ясорубка ITO Fleischwolf MGA 180】 купити за низькою ціною в Україні |  Берлін-Маркет (Арт.000019123) Berlin Mark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9751"/>
          <a:stretch/>
        </p:blipFill>
        <p:spPr bwMode="auto">
          <a:xfrm rot="21246629">
            <a:off x="1510224" y="1404989"/>
            <a:ext cx="1307532" cy="14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ультура м'ята. Особливості вирощування, догляд, зберігання, обробіток  грунту, захист від шкідників | ІАС &quot;Аграрії разом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86" y="2474935"/>
            <a:ext cx="1170970" cy="111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Ручне в'язання: 45+ порад початківц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606">
            <a:off x="3747265" y="1550927"/>
            <a:ext cx="1464139" cy="9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Що значить цифра 5 в нумерології? - Корисні порад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14793"/>
          <a:stretch/>
        </p:blipFill>
        <p:spPr bwMode="auto">
          <a:xfrm>
            <a:off x="2807816" y="717420"/>
            <a:ext cx="932682" cy="11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189" r="34442" b="74957"/>
          <a:stretch/>
        </p:blipFill>
        <p:spPr>
          <a:xfrm>
            <a:off x="2623996" y="1658986"/>
            <a:ext cx="8839200" cy="9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371599" y="492701"/>
            <a:ext cx="9193877" cy="9877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Позмагайся з </a:t>
            </a:r>
            <a:r>
              <a:rPr lang="ru-RU" sz="3200" b="1" dirty="0" err="1">
                <a:solidFill>
                  <a:schemeClr val="bg1"/>
                </a:solidFill>
              </a:rPr>
              <a:t>друзями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хто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більше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пригадає</a:t>
            </a:r>
            <a:r>
              <a:rPr lang="ru-RU" sz="3200" b="1" dirty="0">
                <a:solidFill>
                  <a:schemeClr val="bg1"/>
                </a:solidFill>
              </a:rPr>
              <a:t> й </a:t>
            </a:r>
            <a:r>
              <a:rPr lang="ru-RU" sz="3200" b="1" dirty="0" err="1">
                <a:solidFill>
                  <a:schemeClr val="bg1"/>
                </a:solidFill>
              </a:rPr>
              <a:t>запише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слів</a:t>
            </a:r>
            <a:r>
              <a:rPr lang="ru-RU" sz="3200" b="1" dirty="0" smtClean="0">
                <a:solidFill>
                  <a:schemeClr val="bg1"/>
                </a:solidFill>
              </a:rPr>
              <a:t> з </a:t>
            </a:r>
            <a:r>
              <a:rPr lang="ru-RU" sz="3200" b="1" dirty="0">
                <a:solidFill>
                  <a:schemeClr val="bg1"/>
                </a:solidFill>
              </a:rPr>
              <a:t>апострофом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8" t="18886" r="32789" b="75587"/>
          <a:stretch/>
        </p:blipFill>
        <p:spPr>
          <a:xfrm>
            <a:off x="7043596" y="3844464"/>
            <a:ext cx="2160000" cy="68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22130" y="3832101"/>
            <a:ext cx="1610809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сім'я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563" y="3779537"/>
            <a:ext cx="1624949" cy="10156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CC00CC"/>
                </a:solidFill>
              </a:rPr>
              <a:t>7Я</a:t>
            </a:r>
            <a:endParaRPr lang="ru-RU" sz="6000" b="1" dirty="0">
              <a:solidFill>
                <a:srgbClr val="CC00CC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53" t="24124" r="61344" b="64908"/>
          <a:stretch/>
        </p:blipFill>
        <p:spPr>
          <a:xfrm>
            <a:off x="7358766" y="3805330"/>
            <a:ext cx="1530626" cy="7098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23996" y="2721894"/>
            <a:ext cx="8839200" cy="9528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Розгадай ребус </a:t>
            </a:r>
            <a:r>
              <a:rPr lang="uk-UA" sz="2400" b="1" dirty="0" smtClean="0">
                <a:solidFill>
                  <a:schemeClr val="bg1"/>
                </a:solidFill>
              </a:rPr>
              <a:t>Родзинки.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і запиши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словом-</a:t>
            </a:r>
            <a:r>
              <a:rPr lang="ru-RU" sz="2400" b="1" dirty="0" err="1" smtClean="0">
                <a:solidFill>
                  <a:schemeClr val="bg1"/>
                </a:solidFill>
              </a:rPr>
              <a:t>відгадкою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r="9681"/>
          <a:stretch/>
        </p:blipFill>
        <p:spPr>
          <a:xfrm>
            <a:off x="231064" y="1658987"/>
            <a:ext cx="2113960" cy="313621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189" r="36365" b="73793"/>
          <a:stretch/>
        </p:blipFill>
        <p:spPr>
          <a:xfrm>
            <a:off x="1371599" y="4928384"/>
            <a:ext cx="10080000" cy="111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87" t="22040" r="37590" b="64292"/>
          <a:stretch/>
        </p:blipFill>
        <p:spPr>
          <a:xfrm>
            <a:off x="1520059" y="4928384"/>
            <a:ext cx="2800872" cy="9232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33" t="37637" r="31809" b="44148"/>
          <a:stretch/>
        </p:blipFill>
        <p:spPr>
          <a:xfrm>
            <a:off x="4320931" y="4894434"/>
            <a:ext cx="5194853" cy="12303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52" t="55294" r="58573" b="31038"/>
          <a:stretch/>
        </p:blipFill>
        <p:spPr>
          <a:xfrm>
            <a:off x="9756708" y="5023390"/>
            <a:ext cx="1891325" cy="8772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39346" r="44792" b="43791"/>
          <a:stretch/>
        </p:blipFill>
        <p:spPr>
          <a:xfrm>
            <a:off x="2500010" y="1557666"/>
            <a:ext cx="5536102" cy="12222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1" t="39346" r="30957" b="43791"/>
          <a:stretch/>
        </p:blipFill>
        <p:spPr>
          <a:xfrm>
            <a:off x="9811665" y="1565934"/>
            <a:ext cx="1510013" cy="12222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 t="40392" r="47265" b="44183"/>
          <a:stretch/>
        </p:blipFill>
        <p:spPr>
          <a:xfrm>
            <a:off x="7862982" y="1567545"/>
            <a:ext cx="1967722" cy="12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6332" y="420162"/>
            <a:ext cx="9492231" cy="717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ru-RU" sz="3600" b="1" dirty="0" err="1" smtClean="0">
                <a:solidFill>
                  <a:schemeClr val="bg1"/>
                </a:solidFill>
              </a:rPr>
              <a:t>Послухай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вірш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Варвари</a:t>
            </a:r>
            <a:r>
              <a:rPr lang="ru-RU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cs typeface="Arial" panose="020B0604020202020204" pitchFamily="34" charset="0"/>
              </a:rPr>
              <a:t>Гринько</a:t>
            </a:r>
            <a:endParaRPr lang="uk-UA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70515" y="1137499"/>
            <a:ext cx="5399314" cy="422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uk-UA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FFFF00"/>
                </a:solidFill>
                <a:cs typeface="Arial" panose="020B0604020202020204" pitchFamily="34" charset="0"/>
              </a:rPr>
              <a:t>СІМ'Я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Мама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тато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дід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бабуся —</a:t>
            </a:r>
          </a:p>
          <a:p>
            <a:pPr lvl="0" algn="just" hangingPunct="0"/>
            <a:r>
              <a:rPr lang="ru-RU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Всіх</a:t>
            </a:r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назву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не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помилюся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Старший 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братик і сестричка —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нас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сімейка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 невеличка.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Не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спиняйте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бо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зіб'юся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Мама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тато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дід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, бабуся,</a:t>
            </a:r>
          </a:p>
          <a:p>
            <a:pPr lvl="0" algn="just" hangingPunct="0"/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Старший 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брат, сестра і я —</a:t>
            </a:r>
          </a:p>
          <a:p>
            <a:pPr lvl="0" algn="just" hangingPunct="0"/>
            <a:r>
              <a:rPr lang="ru-RU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Отака</a:t>
            </a:r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моя </a:t>
            </a:r>
            <a:r>
              <a:rPr lang="ru-RU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сім'я</a:t>
            </a:r>
            <a:r>
              <a:rPr lang="ru-R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ru-RU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>
          <a:xfrm>
            <a:off x="547021" y="1137498"/>
            <a:ext cx="2969065" cy="412593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8236462" y="1607979"/>
            <a:ext cx="3639851" cy="328748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1463" indent="-271463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</a:rPr>
              <a:t>Зі </a:t>
            </a:r>
            <a:r>
              <a:rPr lang="ru-RU" sz="2400" b="1" dirty="0" err="1">
                <a:solidFill>
                  <a:srgbClr val="0070C0"/>
                </a:solidFill>
              </a:rPr>
              <a:t>скількох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членів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складалася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сім'я</a:t>
            </a:r>
            <a:r>
              <a:rPr lang="ru-RU" sz="2400" b="1" dirty="0">
                <a:solidFill>
                  <a:srgbClr val="0070C0"/>
                </a:solidFill>
              </a:rPr>
              <a:t>?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271463" indent="-271463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</a:rPr>
              <a:t>Дай </a:t>
            </a:r>
            <a:r>
              <a:rPr lang="ru-RU" sz="2400" b="1" dirty="0" err="1">
                <a:solidFill>
                  <a:srgbClr val="0070C0"/>
                </a:solidFill>
              </a:rPr>
              <a:t>ім'я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хлопчикові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його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татові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дідусеві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271463" indent="-271463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</a:rPr>
              <a:t>Яке </a:t>
            </a:r>
            <a:r>
              <a:rPr lang="ru-RU" sz="2400" b="1" dirty="0">
                <a:solidFill>
                  <a:srgbClr val="0070C0"/>
                </a:solidFill>
              </a:rPr>
              <a:t>буде </a:t>
            </a:r>
            <a:r>
              <a:rPr lang="ru-RU" sz="2400" b="1" dirty="0" err="1">
                <a:solidFill>
                  <a:srgbClr val="0070C0"/>
                </a:solidFill>
              </a:rPr>
              <a:t>ім'я</a:t>
            </a:r>
            <a:r>
              <a:rPr lang="ru-RU" sz="2400" b="1" dirty="0">
                <a:solidFill>
                  <a:srgbClr val="0070C0"/>
                </a:solidFill>
              </a:rPr>
              <a:t> та по </a:t>
            </a:r>
            <a:r>
              <a:rPr lang="ru-RU" sz="2400" b="1" dirty="0" err="1">
                <a:solidFill>
                  <a:srgbClr val="0070C0"/>
                </a:solidFill>
              </a:rPr>
              <a:t>батькові</a:t>
            </a:r>
            <a:r>
              <a:rPr lang="ru-RU" sz="2400" b="1" dirty="0">
                <a:solidFill>
                  <a:srgbClr val="0070C0"/>
                </a:solidFill>
              </a:rPr>
              <a:t> хлопчика? </a:t>
            </a:r>
          </a:p>
          <a:p>
            <a:pPr marL="271463" indent="-271463">
              <a:buAutoNum type="arabicPeriod"/>
            </a:pPr>
            <a:r>
              <a:rPr lang="ru-RU" sz="2400" b="1" dirty="0" smtClean="0">
                <a:solidFill>
                  <a:srgbClr val="0070C0"/>
                </a:solidFill>
              </a:rPr>
              <a:t>Яке </a:t>
            </a:r>
            <a:r>
              <a:rPr lang="ru-RU" sz="2400" b="1" dirty="0">
                <a:solidFill>
                  <a:srgbClr val="0070C0"/>
                </a:solidFill>
              </a:rPr>
              <a:t>буде </a:t>
            </a:r>
            <a:r>
              <a:rPr lang="ru-RU" sz="2400" b="1" dirty="0" err="1">
                <a:solidFill>
                  <a:srgbClr val="0070C0"/>
                </a:solidFill>
              </a:rPr>
              <a:t>ім'я</a:t>
            </a:r>
            <a:r>
              <a:rPr lang="ru-RU" sz="2400" b="1" dirty="0">
                <a:solidFill>
                  <a:srgbClr val="0070C0"/>
                </a:solidFill>
              </a:rPr>
              <a:t> та по </a:t>
            </a:r>
            <a:r>
              <a:rPr lang="ru-RU" sz="2400" b="1" dirty="0" err="1">
                <a:solidFill>
                  <a:srgbClr val="0070C0"/>
                </a:solidFill>
              </a:rPr>
              <a:t>батькові</a:t>
            </a:r>
            <a:r>
              <a:rPr lang="ru-RU" sz="2400" b="1" dirty="0">
                <a:solidFill>
                  <a:srgbClr val="0070C0"/>
                </a:solidFill>
              </a:rPr>
              <a:t> батька?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0473" y="5233967"/>
            <a:ext cx="2376098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Івась, Петро, Микола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1623" y="5104335"/>
            <a:ext cx="364671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Іван Петрович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1624" y="5717487"/>
            <a:ext cx="364671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Петро Миколайович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1954" y="477638"/>
            <a:ext cx="8732066" cy="7089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5457" y="1484830"/>
            <a:ext cx="5061860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знаєш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апостроф?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слова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апострофом.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них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використовуєш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спілкуванні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82252" y="1626344"/>
            <a:ext cx="2758875" cy="332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345394" y="1484830"/>
            <a:ext cx="2504402" cy="3141579"/>
          </a:xfrm>
          <a:prstGeom prst="rect">
            <a:avLst/>
          </a:prstGeom>
        </p:spPr>
      </p:pic>
      <p:pic>
        <p:nvPicPr>
          <p:cNvPr id="6" name="Picture 2" descr="D:\ОПОРНІ КОНСПЕКТИ\Укр мова\Звуки\Апостроф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94" y="4180114"/>
            <a:ext cx="3148530" cy="231334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009036" y="505536"/>
            <a:ext cx="8811364" cy="834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2623" y="2186608"/>
            <a:ext cx="1272209" cy="12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1777167" y="1474977"/>
            <a:ext cx="5330665" cy="2368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сонце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привітне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небо </a:t>
            </a:r>
            <a:r>
              <a:rPr lang="ru-RU" sz="2400" b="1" dirty="0" err="1">
                <a:solidFill>
                  <a:schemeClr val="bg1"/>
                </a:solidFill>
              </a:rPr>
              <a:t>блакитне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в </a:t>
            </a:r>
            <a:r>
              <a:rPr lang="ru-RU" sz="2400" b="1" dirty="0" err="1">
                <a:solidFill>
                  <a:schemeClr val="bg1"/>
                </a:solidFill>
              </a:rPr>
              <a:t>небі</a:t>
            </a:r>
            <a:r>
              <a:rPr lang="ru-RU" sz="2400" b="1" dirty="0">
                <a:solidFill>
                  <a:schemeClr val="bg1"/>
                </a:solidFill>
              </a:rPr>
              <a:t> пташки!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зелені</a:t>
            </a:r>
            <a:r>
              <a:rPr lang="ru-RU" sz="2400" b="1" dirty="0">
                <a:solidFill>
                  <a:schemeClr val="bg1"/>
                </a:solidFill>
              </a:rPr>
              <a:t> дубки!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люди </a:t>
            </a:r>
            <a:r>
              <a:rPr lang="ru-RU" sz="2400" b="1" dirty="0" err="1">
                <a:solidFill>
                  <a:schemeClr val="bg1"/>
                </a:solidFill>
              </a:rPr>
              <a:t>привітні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Я </a:t>
            </a:r>
            <a:r>
              <a:rPr lang="ru-RU" sz="2400" b="1" dirty="0" err="1">
                <a:solidFill>
                  <a:schemeClr val="bg1"/>
                </a:solidFill>
              </a:rPr>
              <a:t>всім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бажаю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посмішки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квітли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77167" y="494529"/>
            <a:ext cx="8732066" cy="822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«Сонечко»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7D3D59-0B0E-4E15-BDFE-F3020735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7482769" y="1495492"/>
            <a:ext cx="2955442" cy="226007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27557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Ідеї на тему «Сонечко і хмарки» (43) | сонечко, малюнки, весе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66" y="3843915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5966" r="5264" b="6684"/>
          <a:stretch/>
        </p:blipFill>
        <p:spPr bwMode="auto">
          <a:xfrm>
            <a:off x="8074390" y="3843915"/>
            <a:ext cx="1772199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" r="7734" b="9290"/>
          <a:stretch/>
        </p:blipFill>
        <p:spPr bwMode="auto">
          <a:xfrm>
            <a:off x="5234950" y="2527559"/>
            <a:ext cx="2103436" cy="214312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863982" y="1495492"/>
            <a:ext cx="5157033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Яке сонечко ти вибираєш сьогодні на урок?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133" y="4761206"/>
            <a:ext cx="1403607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Цікаві знання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33896" y="4340812"/>
            <a:ext cx="1506990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Нові вміння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41239" y="4761206"/>
            <a:ext cx="214312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Приємне спілкування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1395" y="2812663"/>
            <a:ext cx="178606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Чекаю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 допомогу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5981" y="405926"/>
            <a:ext cx="7587648" cy="6976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казку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83465" y="1103594"/>
            <a:ext cx="8447621" cy="5079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uk-UA" sz="2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     </a:t>
            </a:r>
            <a:r>
              <a:rPr lang="uk-UA" sz="2800" b="1" dirty="0">
                <a:solidFill>
                  <a:srgbClr val="FFFF00"/>
                </a:solidFill>
                <a:cs typeface="Arial" panose="020B0604020202020204" pitchFamily="34" charset="0"/>
              </a:rPr>
              <a:t>СУМНО БУТИ ОДНОМУ</a:t>
            </a:r>
          </a:p>
          <a:p>
            <a:pPr lvl="0" algn="just" hangingPunct="0"/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   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Жив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на світі маленький знак Апостроф. Сумно йому було жити одному. Вирішив він одного разу помандрувати і пошукати справжніх друзів. Потрапив до чарівної країни Граматики. У головному палаці цієї країни жили мешканці — Літери. Скільки їх було? </a:t>
            </a:r>
            <a:endParaRPr lang="uk-UA" sz="2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algn="just" hangingPunct="0"/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 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багатьма спілкувався апостроф, але справжніми друзями для нього стали такі: Б, П, В, М, Ф, Р та Я, Ю, Є, Ї. Тепер він постійно з ними подорожує та запрошує і вас...</a:t>
            </a:r>
            <a:endParaRPr lang="ru-RU" sz="28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2" descr="D:\ОПОРНІ КОНСПЕКТИ\Укр мова\Звуки\Апостроф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10" y="4419598"/>
            <a:ext cx="2822585" cy="207385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425" t="1504" r="9826" b="9043"/>
          <a:stretch/>
        </p:blipFill>
        <p:spPr>
          <a:xfrm>
            <a:off x="9040410" y="297861"/>
            <a:ext cx="2857307" cy="250705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7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19600" y="1841178"/>
            <a:ext cx="4909457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написання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апострофом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Побудуємо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початком і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малюнком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звукові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поділимо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на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D:\ОПОРНІ КОНСПЕКТИ\Укр мова\Звуки\Апостроф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10" y="4419598"/>
            <a:ext cx="2822585" cy="207385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17189" r="38945" b="73939"/>
          <a:stretch/>
        </p:blipFill>
        <p:spPr>
          <a:xfrm>
            <a:off x="1238326" y="2094864"/>
            <a:ext cx="9648000" cy="109795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6" t="22703" r="64390" b="65951"/>
          <a:stretch/>
        </p:blipFill>
        <p:spPr>
          <a:xfrm>
            <a:off x="1320970" y="2127987"/>
            <a:ext cx="1282148" cy="7964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6" t="22703" r="64390" b="65951"/>
          <a:stretch/>
        </p:blipFill>
        <p:spPr>
          <a:xfrm>
            <a:off x="3062320" y="2127987"/>
            <a:ext cx="1282148" cy="7964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12" t="21995" r="57278" b="66659"/>
          <a:stretch/>
        </p:blipFill>
        <p:spPr>
          <a:xfrm>
            <a:off x="5015364" y="2094864"/>
            <a:ext cx="894347" cy="760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12" t="21995" r="57278" b="66659"/>
          <a:stretch/>
        </p:blipFill>
        <p:spPr>
          <a:xfrm>
            <a:off x="6310550" y="2094864"/>
            <a:ext cx="894347" cy="7600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74" t="24814" r="49516" b="63840"/>
          <a:stretch/>
        </p:blipFill>
        <p:spPr>
          <a:xfrm>
            <a:off x="7910708" y="2288358"/>
            <a:ext cx="887031" cy="7538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74" t="24814" r="49516" b="63840"/>
          <a:stretch/>
        </p:blipFill>
        <p:spPr>
          <a:xfrm>
            <a:off x="9475951" y="2288358"/>
            <a:ext cx="887031" cy="7538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3324" y="461605"/>
            <a:ext cx="9057482" cy="733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3324" y="1283547"/>
            <a:ext cx="905748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b" anchorCtr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Прочитай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буквосполучення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Пригадай</a:t>
            </a:r>
            <a:r>
              <a:rPr lang="ru-RU" sz="2000" b="1" dirty="0" smtClean="0">
                <a:solidFill>
                  <a:srgbClr val="0070C0"/>
                </a:solidFill>
              </a:rPr>
              <a:t>, коли </a:t>
            </a:r>
            <a:r>
              <a:rPr lang="ru-RU" sz="2000" b="1" dirty="0" err="1" smtClean="0">
                <a:solidFill>
                  <a:srgbClr val="0070C0"/>
                </a:solidFill>
              </a:rPr>
              <a:t>між</a:t>
            </a:r>
            <a:r>
              <a:rPr lang="ru-RU" sz="2000" b="1" dirty="0" smtClean="0">
                <a:solidFill>
                  <a:srgbClr val="0070C0"/>
                </a:solidFill>
              </a:rPr>
              <a:t> буквами </a:t>
            </a:r>
            <a:r>
              <a:rPr lang="ru-RU" sz="2000" b="1" dirty="0" err="1" smtClean="0">
                <a:solidFill>
                  <a:srgbClr val="0070C0"/>
                </a:solidFill>
              </a:rPr>
              <a:t>пишемо</a:t>
            </a:r>
            <a:r>
              <a:rPr lang="ru-RU" sz="2000" b="1" dirty="0" smtClean="0">
                <a:solidFill>
                  <a:srgbClr val="0070C0"/>
                </a:solidFill>
              </a:rPr>
              <a:t> апостроф. </a:t>
            </a:r>
            <a:r>
              <a:rPr lang="ru-RU" sz="2000" b="1" dirty="0" err="1" smtClean="0">
                <a:solidFill>
                  <a:srgbClr val="0070C0"/>
                </a:solidFill>
              </a:rPr>
              <a:t>Накресли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звукові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схеми</a:t>
            </a:r>
            <a:r>
              <a:rPr lang="ru-RU" sz="2000" b="1" dirty="0" smtClean="0">
                <a:solidFill>
                  <a:srgbClr val="0070C0"/>
                </a:solidFill>
              </a:rPr>
              <a:t> над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буквосполученнями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50804" y="1941450"/>
            <a:ext cx="1188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</a:t>
            </a:r>
            <a:endParaRPr lang="ru-RU" sz="3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01630" y="1890100"/>
            <a:ext cx="1281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 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</a:t>
            </a:r>
            <a:endParaRPr lang="ru-RU" sz="3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021407" y="2023017"/>
            <a:ext cx="1188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</a:t>
            </a:r>
            <a:endParaRPr lang="ru-RU" sz="3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560985" y="3298125"/>
            <a:ext cx="688128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b" anchorCtr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Пригадай</a:t>
            </a:r>
            <a:r>
              <a:rPr lang="ru-RU" sz="2400" b="1" dirty="0" smtClean="0">
                <a:solidFill>
                  <a:srgbClr val="0070C0"/>
                </a:solidFill>
              </a:rPr>
              <a:t>, в </a:t>
            </a:r>
            <a:r>
              <a:rPr lang="ru-RU" sz="2400" b="1" dirty="0" err="1" smtClean="0">
                <a:solidFill>
                  <a:srgbClr val="0070C0"/>
                </a:solidFill>
              </a:rPr>
              <a:t>яких</a:t>
            </a:r>
            <a:r>
              <a:rPr lang="ru-RU" sz="2400" b="1" dirty="0" smtClean="0">
                <a:solidFill>
                  <a:srgbClr val="0070C0"/>
                </a:solidFill>
              </a:rPr>
              <a:t> словах </a:t>
            </a:r>
            <a:r>
              <a:rPr lang="ru-RU" sz="2400" b="1" dirty="0" err="1" smtClean="0">
                <a:solidFill>
                  <a:srgbClr val="0070C0"/>
                </a:solidFill>
              </a:rPr>
              <a:t>зустрічаються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ці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склади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М'ясорубка ITO Fleischwolf MGA 180】 купити за низькою ціною в Україні |  Берлін-Маркет (Арт.000019123) Berlin Mar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9751"/>
          <a:stretch/>
        </p:blipFill>
        <p:spPr bwMode="auto">
          <a:xfrm>
            <a:off x="1750804" y="3831960"/>
            <a:ext cx="1947032" cy="21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ультура м'ята. Особливості вирощування, догляд, зберігання, обробіток  грунту, захист від шкідників | ІАС &quot;Аграрії разом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82" y="3870533"/>
            <a:ext cx="1735658" cy="16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одаток до уроку &quot;Буква ь (знак м'якшення). Загадка. Опис предмета.  Друкування букв, складів, слів, речень. 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8034" r="3623" b="10074"/>
          <a:stretch/>
        </p:blipFill>
        <p:spPr bwMode="auto">
          <a:xfrm>
            <a:off x="51783" y="3077046"/>
            <a:ext cx="1834811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Що значить цифра 5 в нумерології? - Корисні порад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14793"/>
          <a:stretch/>
        </p:blipFill>
        <p:spPr bwMode="auto">
          <a:xfrm>
            <a:off x="6239099" y="5171862"/>
            <a:ext cx="932682" cy="11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Стимулюють імунітет, зцілюють запалення… — Зоря Полтавщин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15" y="3298125"/>
            <a:ext cx="1670932" cy="16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асіння в'яза гладкого, або в'яза європейського / greenplants.com.u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23" y="3859837"/>
            <a:ext cx="1667698" cy="166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ильный пятиугольник 5"/>
          <p:cNvSpPr/>
          <p:nvPr/>
        </p:nvSpPr>
        <p:spPr>
          <a:xfrm>
            <a:off x="9484409" y="4688338"/>
            <a:ext cx="1454544" cy="1262848"/>
          </a:xfrm>
          <a:prstGeom prst="pen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2" name="Picture 18" descr="Ручне в'язання: 45+ порад початківцю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190" y="3870533"/>
            <a:ext cx="1929610" cy="12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47" t="22670" r="40432" b="10227"/>
          <a:stretch/>
        </p:blipFill>
        <p:spPr>
          <a:xfrm>
            <a:off x="1938128" y="1265275"/>
            <a:ext cx="7295323" cy="542907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9633" t="17894" r="29456" b="54496"/>
          <a:stretch/>
        </p:blipFill>
        <p:spPr>
          <a:xfrm>
            <a:off x="9565938" y="2111476"/>
            <a:ext cx="2117036" cy="301343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512365" y="2335696"/>
            <a:ext cx="3260035" cy="227606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70582" y="3104322"/>
            <a:ext cx="3617844" cy="771939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152035" y="2459820"/>
            <a:ext cx="3278582" cy="136882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170582" y="3144230"/>
            <a:ext cx="4601818" cy="145007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152035" y="5380383"/>
            <a:ext cx="4441461" cy="76200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380636" y="5402835"/>
            <a:ext cx="3845112" cy="695588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584492" y="393734"/>
            <a:ext cx="8920221" cy="10105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Ґаджик просить тебе </a:t>
            </a:r>
            <a:r>
              <a:rPr lang="ru-RU" sz="2800" b="1" dirty="0" err="1">
                <a:solidFill>
                  <a:schemeClr val="bg1"/>
                </a:solidFill>
              </a:rPr>
              <a:t>допомогти</a:t>
            </a:r>
            <a:r>
              <a:rPr lang="ru-RU" sz="2800" b="1" dirty="0">
                <a:solidFill>
                  <a:schemeClr val="bg1"/>
                </a:solidFill>
              </a:rPr>
              <a:t> апострофу </a:t>
            </a:r>
            <a:r>
              <a:rPr lang="ru-RU" sz="2800" b="1" dirty="0" err="1">
                <a:solidFill>
                  <a:schemeClr val="bg1"/>
                </a:solidFill>
              </a:rPr>
              <a:t>утворити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слова. </a:t>
            </a:r>
            <a:r>
              <a:rPr lang="ru-RU" sz="2800" b="1" dirty="0" err="1" smtClean="0">
                <a:solidFill>
                  <a:schemeClr val="bg1"/>
                </a:solidFill>
              </a:rPr>
              <a:t>З’єднай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стрілочками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розкидані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частини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189" r="35512" b="67685"/>
          <a:stretch/>
        </p:blipFill>
        <p:spPr>
          <a:xfrm>
            <a:off x="756000" y="1584475"/>
            <a:ext cx="10224000" cy="18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723031" y="492701"/>
            <a:ext cx="8732066" cy="10166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Запиши слова, </a:t>
            </a:r>
            <a:r>
              <a:rPr lang="ru-RU" sz="3200" b="1" dirty="0" err="1">
                <a:solidFill>
                  <a:schemeClr val="bg1"/>
                </a:solidFill>
              </a:rPr>
              <a:t>утворені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малюнку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Поділи</a:t>
            </a:r>
            <a:r>
              <a:rPr lang="ru-RU" sz="3200" b="1" dirty="0" smtClean="0">
                <a:solidFill>
                  <a:schemeClr val="bg1"/>
                </a:solidFill>
              </a:rPr>
              <a:t> слова на </a:t>
            </a:r>
            <a:r>
              <a:rPr lang="ru-RU" sz="3200" b="1" dirty="0" err="1" smtClean="0">
                <a:solidFill>
                  <a:schemeClr val="bg1"/>
                </a:solidFill>
              </a:rPr>
              <a:t>склади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79" t="22082" r="24757" b="61297"/>
          <a:stretch/>
        </p:blipFill>
        <p:spPr>
          <a:xfrm>
            <a:off x="861742" y="1604720"/>
            <a:ext cx="5816988" cy="1077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20" t="38484" r="39443" b="44895"/>
          <a:stretch/>
        </p:blipFill>
        <p:spPr>
          <a:xfrm>
            <a:off x="6678730" y="1636276"/>
            <a:ext cx="4154004" cy="10777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839" t="38484" r="25016" b="44895"/>
          <a:stretch/>
        </p:blipFill>
        <p:spPr>
          <a:xfrm>
            <a:off x="861742" y="2581791"/>
            <a:ext cx="1745811" cy="10777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96" t="54119" r="52204" b="29260"/>
          <a:stretch/>
        </p:blipFill>
        <p:spPr>
          <a:xfrm>
            <a:off x="2839312" y="2558559"/>
            <a:ext cx="2593561" cy="1077710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Дуга 15"/>
          <p:cNvSpPr/>
          <p:nvPr/>
        </p:nvSpPr>
        <p:spPr>
          <a:xfrm rot="9958858">
            <a:off x="904806" y="1735034"/>
            <a:ext cx="2078356" cy="6111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9433298">
            <a:off x="2633348" y="1814735"/>
            <a:ext cx="1094735" cy="50891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10187939">
            <a:off x="1969023" y="2056679"/>
            <a:ext cx="1341422" cy="23690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9790875">
            <a:off x="3381123" y="1485586"/>
            <a:ext cx="2726664" cy="8199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9433298">
            <a:off x="5524675" y="1780760"/>
            <a:ext cx="1368072" cy="54594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9380390">
            <a:off x="4755371" y="1652355"/>
            <a:ext cx="1377429" cy="66682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9790875">
            <a:off x="6746885" y="1623353"/>
            <a:ext cx="1786897" cy="73526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9433298">
            <a:off x="8369380" y="1748522"/>
            <a:ext cx="1683721" cy="59146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9380390">
            <a:off x="7713335" y="1735847"/>
            <a:ext cx="1270576" cy="62995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 rot="9460533">
            <a:off x="9547012" y="1583290"/>
            <a:ext cx="1875708" cy="7038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9958858">
            <a:off x="901311" y="2708866"/>
            <a:ext cx="1898427" cy="5601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595379">
            <a:off x="1915099" y="2781607"/>
            <a:ext cx="1164452" cy="4982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595379">
            <a:off x="2770259" y="2744185"/>
            <a:ext cx="1467987" cy="55538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790875">
            <a:off x="3529012" y="2336614"/>
            <a:ext cx="3458256" cy="89686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850524" y="3724558"/>
            <a:ext cx="8732066" cy="672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Постав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2800" b="1" dirty="0" smtClean="0">
                <a:solidFill>
                  <a:schemeClr val="bg1"/>
                </a:solidFill>
              </a:rPr>
              <a:t> до </a:t>
            </a:r>
            <a:r>
              <a:rPr lang="ru-RU" sz="2800" b="1" dirty="0" err="1" smtClean="0">
                <a:solidFill>
                  <a:schemeClr val="bg1"/>
                </a:solidFill>
              </a:rPr>
              <a:t>слів</a:t>
            </a:r>
            <a:r>
              <a:rPr lang="ru-RU" sz="2800" b="1" dirty="0" smtClean="0">
                <a:solidFill>
                  <a:schemeClr val="bg1"/>
                </a:solidFill>
              </a:rPr>
              <a:t>. Яке </a:t>
            </a:r>
            <a:r>
              <a:rPr lang="ru-RU" sz="2800" b="1" dirty="0" err="1" smtClean="0">
                <a:solidFill>
                  <a:schemeClr val="bg1"/>
                </a:solidFill>
              </a:rPr>
              <a:t>серед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слів</a:t>
            </a:r>
            <a:r>
              <a:rPr lang="ru-RU" sz="2800" b="1" dirty="0" smtClean="0">
                <a:solidFill>
                  <a:schemeClr val="bg1"/>
                </a:solidFill>
              </a:rPr>
              <a:t> «</a:t>
            </a:r>
            <a:r>
              <a:rPr lang="ru-RU" sz="2800" b="1" dirty="0" err="1" smtClean="0">
                <a:solidFill>
                  <a:schemeClr val="bg1"/>
                </a:solidFill>
              </a:rPr>
              <a:t>зайве</a:t>
            </a:r>
            <a:r>
              <a:rPr lang="ru-RU" sz="2800" b="1" dirty="0" smtClean="0">
                <a:solidFill>
                  <a:schemeClr val="bg1"/>
                </a:solidFill>
              </a:rPr>
              <a:t>»?  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2677" y="4525614"/>
            <a:ext cx="8732066" cy="672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Яке </a:t>
            </a:r>
            <a:r>
              <a:rPr lang="ru-RU" sz="2800" b="1" dirty="0" err="1" smtClean="0">
                <a:solidFill>
                  <a:schemeClr val="bg1"/>
                </a:solidFill>
              </a:rPr>
              <a:t>зі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слів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позначає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живий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об’єкт</a:t>
            </a:r>
            <a:r>
              <a:rPr lang="ru-RU" sz="2800" b="1" dirty="0" smtClean="0">
                <a:solidFill>
                  <a:schemeClr val="bg1"/>
                </a:solidFill>
              </a:rPr>
              <a:t>?  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84457" y="5350085"/>
            <a:ext cx="8732066" cy="8656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Від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якого</a:t>
            </a:r>
            <a:r>
              <a:rPr lang="ru-RU" sz="2800" b="1" dirty="0" smtClean="0">
                <a:solidFill>
                  <a:schemeClr val="bg1"/>
                </a:solidFill>
              </a:rPr>
              <a:t> слова </a:t>
            </a:r>
            <a:r>
              <a:rPr lang="ru-RU" sz="2800" b="1" dirty="0" err="1" smtClean="0">
                <a:solidFill>
                  <a:schemeClr val="bg1"/>
                </a:solidFill>
              </a:rPr>
              <a:t>утворене</a:t>
            </a:r>
            <a:r>
              <a:rPr lang="ru-RU" sz="2800" b="1" dirty="0" smtClean="0">
                <a:solidFill>
                  <a:schemeClr val="bg1"/>
                </a:solidFill>
              </a:rPr>
              <a:t> слово «</a:t>
            </a:r>
            <a:r>
              <a:rPr lang="ru-RU" sz="2800" b="1" dirty="0" err="1" smtClean="0">
                <a:solidFill>
                  <a:schemeClr val="bg1"/>
                </a:solidFill>
              </a:rPr>
              <a:t>п’ятниця</a:t>
            </a:r>
            <a:r>
              <a:rPr lang="ru-RU" sz="2800" b="1" dirty="0" smtClean="0">
                <a:solidFill>
                  <a:schemeClr val="bg1"/>
                </a:solidFill>
              </a:rPr>
              <a:t>», на твою думку?  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="" xmlns:a16="http://schemas.microsoft.com/office/drawing/2014/main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88" r="33165" b="65961"/>
          <a:stretch/>
        </p:blipFill>
        <p:spPr>
          <a:xfrm>
            <a:off x="732886" y="3192345"/>
            <a:ext cx="10620000" cy="208533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328057" y="492701"/>
            <a:ext cx="9677400" cy="8647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Спиши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. </a:t>
            </a:r>
            <a:r>
              <a:rPr lang="ru-RU" sz="4000" b="1" dirty="0" err="1">
                <a:solidFill>
                  <a:schemeClr val="bg1"/>
                </a:solidFill>
              </a:rPr>
              <a:t>Заміни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малюнки</a:t>
            </a:r>
            <a:r>
              <a:rPr lang="ru-RU" sz="4000" b="1" dirty="0">
                <a:solidFill>
                  <a:schemeClr val="bg1"/>
                </a:solidFill>
              </a:rPr>
              <a:t> словами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1050" y="1711801"/>
            <a:ext cx="6951979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1. У </a:t>
            </a:r>
            <a:r>
              <a:rPr lang="ru-RU" sz="3600" dirty="0" err="1">
                <a:solidFill>
                  <a:srgbClr val="0070C0"/>
                </a:solidFill>
              </a:rPr>
              <a:t>Мар’янки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новий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        .</a:t>
            </a:r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>
                <a:solidFill>
                  <a:srgbClr val="0070C0"/>
                </a:solidFill>
              </a:rPr>
              <a:t>2. </a:t>
            </a:r>
            <a:r>
              <a:rPr lang="ru-RU" sz="3600" dirty="0" err="1">
                <a:solidFill>
                  <a:srgbClr val="0070C0"/>
                </a:solidFill>
              </a:rPr>
              <a:t>Дем’янкові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подарували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              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30" y="1442804"/>
            <a:ext cx="880855" cy="869162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97" y="1969790"/>
            <a:ext cx="1082255" cy="904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22062" r="27353" b="62037"/>
          <a:stretch/>
        </p:blipFill>
        <p:spPr>
          <a:xfrm>
            <a:off x="931042" y="3192344"/>
            <a:ext cx="5891783" cy="11013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8" t="42008" r="61756" b="42091"/>
          <a:stretch/>
        </p:blipFill>
        <p:spPr>
          <a:xfrm>
            <a:off x="6982382" y="3453152"/>
            <a:ext cx="1685257" cy="11013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25" t="35981" r="31157" b="48118"/>
          <a:stretch/>
        </p:blipFill>
        <p:spPr>
          <a:xfrm>
            <a:off x="931042" y="3989114"/>
            <a:ext cx="3684104" cy="11013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8" t="54636" r="27595" b="29463"/>
          <a:stretch/>
        </p:blipFill>
        <p:spPr>
          <a:xfrm>
            <a:off x="4722638" y="4141409"/>
            <a:ext cx="5891783" cy="11013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73849" r="52624" b="16835"/>
          <a:stretch/>
        </p:blipFill>
        <p:spPr>
          <a:xfrm>
            <a:off x="8555020" y="4369437"/>
            <a:ext cx="2779929" cy="645302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45423</TotalTime>
  <Words>537</Words>
  <Application>Microsoft Office PowerPoint</Application>
  <PresentationFormat>Произвольный</PresentationFormat>
  <Paragraphs>87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3047</cp:revision>
  <dcterms:created xsi:type="dcterms:W3CDTF">2018-01-05T16:38:53Z</dcterms:created>
  <dcterms:modified xsi:type="dcterms:W3CDTF">2024-03-30T11:50:44Z</dcterms:modified>
</cp:coreProperties>
</file>