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4v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8" r:id="rId2"/>
    <p:sldId id="339" r:id="rId3"/>
    <p:sldId id="1723" r:id="rId4"/>
    <p:sldId id="1750" r:id="rId5"/>
    <p:sldId id="1818" r:id="rId6"/>
    <p:sldId id="1808" r:id="rId7"/>
    <p:sldId id="1762" r:id="rId8"/>
    <p:sldId id="1431" r:id="rId9"/>
    <p:sldId id="1688" r:id="rId10"/>
    <p:sldId id="1810" r:id="rId11"/>
    <p:sldId id="1771" r:id="rId12"/>
    <p:sldId id="1803" r:id="rId13"/>
    <p:sldId id="1711" r:id="rId14"/>
    <p:sldId id="1821" r:id="rId15"/>
    <p:sldId id="1528" r:id="rId16"/>
    <p:sldId id="1819" r:id="rId17"/>
    <p:sldId id="1820" r:id="rId18"/>
    <p:sldId id="1753" r:id="rId19"/>
    <p:sldId id="1440" r:id="rId20"/>
    <p:sldId id="1519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401168AD-DE70-4609-8084-6B013F293A82}">
          <p14:sldIdLst>
            <p14:sldId id="258"/>
            <p14:sldId id="339"/>
            <p14:sldId id="1723"/>
            <p14:sldId id="1750"/>
            <p14:sldId id="1818"/>
            <p14:sldId id="1808"/>
            <p14:sldId id="1762"/>
            <p14:sldId id="1431"/>
            <p14:sldId id="1688"/>
            <p14:sldId id="1810"/>
            <p14:sldId id="1771"/>
            <p14:sldId id="1803"/>
            <p14:sldId id="1711"/>
            <p14:sldId id="1821"/>
            <p14:sldId id="1528"/>
            <p14:sldId id="1819"/>
            <p14:sldId id="1820"/>
            <p14:sldId id="1753"/>
            <p14:sldId id="1440"/>
            <p14:sldId id="1519"/>
          </p14:sldIdLst>
        </p14:section>
      </p14:sectionLst>
    </p:ex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FF"/>
    <a:srgbClr val="FFB7FF"/>
    <a:srgbClr val="FF3300"/>
    <a:srgbClr val="354B80"/>
    <a:srgbClr val="FF3399"/>
    <a:srgbClr val="99FFCC"/>
    <a:srgbClr val="CCFF66"/>
    <a:srgbClr val="FF99FF"/>
    <a:srgbClr val="ECDAB2"/>
    <a:srgbClr val="E6CE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Без стилю та сітки таблиці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BDBED569-4797-4DF1-A0F4-6AAB3CD982D8}" styleName="Светлый стиль 3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E25E649-3F16-4E02-A733-19D2CDBF48F0}" styleName="Средний стиль 3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Средний стиль 3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6102" autoAdjust="0"/>
    <p:restoredTop sz="95274" autoAdjust="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400" d="100"/>
        <a:sy n="4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13.03.2024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C08AAFC-F45B-4763-9C1F-8029DFCE03F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4189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13.03.2024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13.03.2024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13.03.2024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13.03.2024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13.03.2024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2.png"/><Relationship Id="rId7" Type="http://schemas.microsoft.com/office/2007/relationships/hdphoto" Target="../media/hdphoto4.wdp"/><Relationship Id="rId2" Type="http://schemas.openxmlformats.org/officeDocument/2006/relationships/hyperlink" Target="https://learningapps.org/watch?v=pwycm90ca22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17A8A23-690A-E4F8-8ED3-AF0636624CB4}"/>
              </a:ext>
            </a:extLst>
          </p:cNvPr>
          <p:cNvSpPr txBox="1"/>
          <p:nvPr/>
        </p:nvSpPr>
        <p:spPr>
          <a:xfrm>
            <a:off x="1583393" y="4867489"/>
            <a:ext cx="8925018" cy="919401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</a:rPr>
              <a:t>Числа </a:t>
            </a:r>
            <a:r>
              <a:rPr lang="uk-UA" sz="4800" b="1" dirty="0" smtClean="0">
                <a:solidFill>
                  <a:schemeClr val="bg1"/>
                </a:solidFill>
              </a:rPr>
              <a:t>1-40. Порівняння чисел</a:t>
            </a:r>
            <a:endParaRPr lang="uk-UA" sz="4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Количество облигаций из пяти">
            <a:extLst>
              <a:ext uri="{FF2B5EF4-FFF2-40B4-BE49-F238E27FC236}">
                <a16:creationId xmlns:a16="http://schemas.microsoft.com/office/drawing/2014/main" xmlns="" id="{10B3FD54-C02F-0618-4A90-181E956778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72" t="19434" r="1710"/>
          <a:stretch/>
        </p:blipFill>
        <p:spPr bwMode="auto">
          <a:xfrm>
            <a:off x="1475910" y="1076144"/>
            <a:ext cx="3977833" cy="2998275"/>
          </a:xfrm>
          <a:prstGeom prst="round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7459090" y="1162128"/>
            <a:ext cx="3049321" cy="2826306"/>
          </a:xfrm>
          <a:prstGeom prst="round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Математика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1 клас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Розділ </a:t>
            </a:r>
            <a:r>
              <a:rPr lang="en-US" sz="3200" b="1" dirty="0" smtClean="0">
                <a:solidFill>
                  <a:schemeClr val="bg1"/>
                </a:solidFill>
              </a:rPr>
              <a:t>V</a:t>
            </a:r>
            <a:r>
              <a:rPr lang="uk-UA" sz="3200" b="1" dirty="0" smtClean="0">
                <a:solidFill>
                  <a:schemeClr val="bg1"/>
                </a:solidFill>
              </a:rPr>
              <a:t>І.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Числа 21-100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Урок 99</a:t>
            </a:r>
            <a:endParaRPr lang="uk-UA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" name="TextBox 2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060196" y="520434"/>
            <a:ext cx="8732066" cy="6480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>
                <a:solidFill>
                  <a:schemeClr val="bg1"/>
                </a:solidFill>
              </a:rPr>
              <a:t>Довідничок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4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898E1056-130E-30DC-AF15-1DE35A858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14" y="2366794"/>
            <a:ext cx="2153629" cy="408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720622" y="1589315"/>
            <a:ext cx="8556978" cy="459692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4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4">
                  <a:lumMod val="60000"/>
                  <a:lumOff val="40000"/>
                  <a:tint val="23500"/>
                  <a:satMod val="160000"/>
                </a:schemeClr>
              </a:gs>
            </a:gsLst>
            <a:lin ang="2700000" scaled="1"/>
            <a:tileRect/>
          </a:gradFill>
          <a:ln w="38100">
            <a:solidFill>
              <a:srgbClr val="FF00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7030A0"/>
                </a:solidFill>
              </a:rPr>
              <a:t>Читаю два числа.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7030A0"/>
                </a:solidFill>
              </a:rPr>
              <a:t>Визначаю кількість десятків у кожному числі.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7030A0"/>
                </a:solidFill>
              </a:rPr>
              <a:t>Порівнюю кількість десятків у кожному числі.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7030A0"/>
                </a:solidFill>
              </a:rPr>
              <a:t>Якщо кількість десятків різниться, визначаю знак порівняння. </a:t>
            </a:r>
          </a:p>
          <a:p>
            <a:pPr marL="514350" indent="-514350">
              <a:buFont typeface="+mj-lt"/>
              <a:buAutoNum type="arabicPeriod"/>
            </a:pPr>
            <a:r>
              <a:rPr lang="uk-UA" sz="2800" b="1" dirty="0">
                <a:solidFill>
                  <a:srgbClr val="7030A0"/>
                </a:solidFill>
              </a:rPr>
              <a:t>Якщо кількість десятків однакова, порівнюю кількість одиниць та визначаю знак порівняння.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78B2D1F1-DFAB-8411-61D0-3113D87137A5}"/>
              </a:ext>
            </a:extLst>
          </p:cNvPr>
          <p:cNvSpPr txBox="1"/>
          <p:nvPr/>
        </p:nvSpPr>
        <p:spPr>
          <a:xfrm>
            <a:off x="5636376" y="1589315"/>
            <a:ext cx="21675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</a:rPr>
              <a:t>ПАМ’ЯТКА</a:t>
            </a:r>
            <a:r>
              <a:rPr lang="ru-RU" dirty="0">
                <a:solidFill>
                  <a:srgbClr val="7030A0"/>
                </a:solidFill>
              </a:rPr>
              <a:t> </a:t>
            </a:r>
            <a:endParaRPr lang="x-none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072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562133" y="476895"/>
            <a:ext cx="8732066" cy="698762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Порівняй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6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D0EBA6B-E847-5C0A-9673-1F0273EEA5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-48831" y="2002042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2460607" y="1650836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>
                <a:solidFill>
                  <a:srgbClr val="7030A0"/>
                </a:solidFill>
              </a:rPr>
              <a:t>6        16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611894" y="1654194"/>
            <a:ext cx="36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60607" y="2652864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34</a:t>
            </a:r>
            <a:r>
              <a:rPr lang="uk-UA" sz="4000" dirty="0">
                <a:solidFill>
                  <a:srgbClr val="7030A0"/>
                </a:solidFill>
              </a:rPr>
              <a:t>      </a:t>
            </a:r>
            <a:r>
              <a:rPr lang="en-US" sz="4000" dirty="0">
                <a:solidFill>
                  <a:srgbClr val="7030A0"/>
                </a:solidFill>
              </a:rPr>
              <a:t>24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720960" y="2534589"/>
            <a:ext cx="45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&gt;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460607" y="3709308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33</a:t>
            </a:r>
            <a:r>
              <a:rPr lang="uk-UA" sz="4000" dirty="0">
                <a:solidFill>
                  <a:srgbClr val="7030A0"/>
                </a:solidFill>
              </a:rPr>
              <a:t>      </a:t>
            </a:r>
            <a:r>
              <a:rPr lang="en-US" sz="4000" dirty="0">
                <a:solidFill>
                  <a:srgbClr val="7030A0"/>
                </a:solidFill>
              </a:rPr>
              <a:t>29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759827" y="3741764"/>
            <a:ext cx="36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&gt;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93989" y="4819143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>
                <a:solidFill>
                  <a:srgbClr val="7030A0"/>
                </a:solidFill>
              </a:rPr>
              <a:t>27</a:t>
            </a:r>
            <a:r>
              <a:rPr lang="uk-UA" sz="4000" dirty="0">
                <a:solidFill>
                  <a:srgbClr val="7030A0"/>
                </a:solidFill>
              </a:rPr>
              <a:t>      </a:t>
            </a:r>
            <a:r>
              <a:rPr lang="en-US" sz="4000" dirty="0">
                <a:solidFill>
                  <a:srgbClr val="7030A0"/>
                </a:solidFill>
              </a:rPr>
              <a:t>22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1262" y="4851599"/>
            <a:ext cx="4508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&gt;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04007" y="1650836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8        17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04007" y="2652864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 smtClean="0">
                <a:solidFill>
                  <a:srgbClr val="7030A0"/>
                </a:solidFill>
              </a:rPr>
              <a:t>4</a:t>
            </a:r>
            <a:r>
              <a:rPr lang="uk-UA" sz="4000" dirty="0" smtClean="0">
                <a:solidFill>
                  <a:srgbClr val="7030A0"/>
                </a:solidFill>
              </a:rPr>
              <a:t>0      </a:t>
            </a:r>
            <a:r>
              <a:rPr lang="en-US" sz="4000" dirty="0" smtClean="0">
                <a:solidFill>
                  <a:srgbClr val="7030A0"/>
                </a:solidFill>
              </a:rPr>
              <a:t>4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04007" y="3709308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4000" dirty="0" smtClean="0">
                <a:solidFill>
                  <a:srgbClr val="7030A0"/>
                </a:solidFill>
              </a:rPr>
              <a:t>15      </a:t>
            </a:r>
            <a:r>
              <a:rPr lang="en-US" sz="4000" dirty="0" smtClean="0">
                <a:solidFill>
                  <a:srgbClr val="7030A0"/>
                </a:solidFill>
              </a:rPr>
              <a:t>2</a:t>
            </a:r>
            <a:r>
              <a:rPr lang="uk-UA" sz="4000" dirty="0" smtClean="0">
                <a:solidFill>
                  <a:srgbClr val="7030A0"/>
                </a:solidFill>
              </a:rPr>
              <a:t>3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37389" y="4819143"/>
            <a:ext cx="2892774" cy="711244"/>
          </a:xfrm>
          <a:prstGeom prst="round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4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4000" dirty="0" smtClean="0">
                <a:solidFill>
                  <a:srgbClr val="7030A0"/>
                </a:solidFill>
              </a:rPr>
              <a:t>2</a:t>
            </a:r>
            <a:r>
              <a:rPr lang="uk-UA" sz="4000" dirty="0" smtClean="0">
                <a:solidFill>
                  <a:srgbClr val="7030A0"/>
                </a:solidFill>
              </a:rPr>
              <a:t>2      1</a:t>
            </a:r>
            <a:r>
              <a:rPr lang="en-US" sz="4000" dirty="0" smtClean="0">
                <a:solidFill>
                  <a:srgbClr val="7030A0"/>
                </a:solidFill>
              </a:rPr>
              <a:t>2</a:t>
            </a:r>
            <a:endParaRPr lang="ru-RU" sz="4000" dirty="0">
              <a:solidFill>
                <a:srgbClr val="7030A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02623" y="1672487"/>
            <a:ext cx="36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136002" y="2654543"/>
            <a:ext cx="45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&gt;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990434" y="4819143"/>
            <a:ext cx="4578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&gt;</a:t>
            </a:r>
            <a:endParaRPr lang="uk-UA" sz="4000" b="1" dirty="0">
              <a:solidFill>
                <a:srgbClr val="FF00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069241" y="3738166"/>
            <a:ext cx="3623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&lt;</a:t>
            </a:r>
            <a:endParaRPr lang="uk-UA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084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33" grpId="0"/>
      <p:bldP spid="35" grpId="0"/>
      <p:bldP spid="37" grpId="0"/>
      <p:bldP spid="23" grpId="0"/>
      <p:bldP spid="30" grpId="0"/>
      <p:bldP spid="31" grpId="0"/>
      <p:bldP spid="3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587859" y="422211"/>
            <a:ext cx="8732066" cy="688131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Розвиток варіативного мислення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9" name="Picture 8" descr="Modelirowanie">
            <a:extLst>
              <a:ext uri="{FF2B5EF4-FFF2-40B4-BE49-F238E27FC236}">
                <a16:creationId xmlns:a16="http://schemas.microsoft.com/office/drawing/2014/main" xmlns="" id="{1E3B4A6E-AA64-8079-08CE-B7F7A1435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6288" y="3516600"/>
            <a:ext cx="2746121" cy="34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3">
            <a:extLst>
              <a:ext uri="{FF2B5EF4-FFF2-40B4-BE49-F238E27FC236}">
                <a16:creationId xmlns:a16="http://schemas.microsoft.com/office/drawing/2014/main" xmlns="" id="{67D3C9A4-C267-69FC-2417-1321931A73E2}"/>
              </a:ext>
            </a:extLst>
          </p:cNvPr>
          <p:cNvSpPr/>
          <p:nvPr/>
        </p:nvSpPr>
        <p:spPr>
          <a:xfrm>
            <a:off x="8229599" y="2130416"/>
            <a:ext cx="3159761" cy="2390784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A39A0C42-49FD-88CE-69ED-70F50308DAA1}"/>
              </a:ext>
            </a:extLst>
          </p:cNvPr>
          <p:cNvSpPr txBox="1"/>
          <p:nvPr/>
        </p:nvSpPr>
        <p:spPr>
          <a:xfrm>
            <a:off x="8540218" y="3420694"/>
            <a:ext cx="2746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   &lt;</a:t>
            </a:r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9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9DD0BAED-5991-F0EB-4429-FA527288180A}"/>
              </a:ext>
            </a:extLst>
          </p:cNvPr>
          <p:cNvSpPr txBox="1"/>
          <p:nvPr/>
        </p:nvSpPr>
        <p:spPr>
          <a:xfrm>
            <a:off x="8540218" y="2354053"/>
            <a:ext cx="35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7</a:t>
            </a:r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   2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Прямокутник 5">
            <a:extLst>
              <a:ext uri="{FF2B5EF4-FFF2-40B4-BE49-F238E27FC236}">
                <a16:creationId xmlns:a16="http://schemas.microsoft.com/office/drawing/2014/main" xmlns="" id="{9311F3F1-9AD0-6A3F-DC91-8915025CF29E}"/>
              </a:ext>
            </a:extLst>
          </p:cNvPr>
          <p:cNvSpPr/>
          <p:nvPr/>
        </p:nvSpPr>
        <p:spPr>
          <a:xfrm>
            <a:off x="8668937" y="2405681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8" name="Прямокутник 6">
            <a:extLst>
              <a:ext uri="{FF2B5EF4-FFF2-40B4-BE49-F238E27FC236}">
                <a16:creationId xmlns:a16="http://schemas.microsoft.com/office/drawing/2014/main" xmlns="" id="{C3AA05E9-08B0-404C-218D-8C13FBFECF56}"/>
              </a:ext>
            </a:extLst>
          </p:cNvPr>
          <p:cNvSpPr/>
          <p:nvPr/>
        </p:nvSpPr>
        <p:spPr>
          <a:xfrm>
            <a:off x="9988741" y="2405107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9" name="Прямокутник 9">
            <a:extLst>
              <a:ext uri="{FF2B5EF4-FFF2-40B4-BE49-F238E27FC236}">
                <a16:creationId xmlns:a16="http://schemas.microsoft.com/office/drawing/2014/main" xmlns="" id="{C38987FF-693A-4AEE-4AFA-0FCAF50CF9B6}"/>
              </a:ext>
            </a:extLst>
          </p:cNvPr>
          <p:cNvSpPr/>
          <p:nvPr/>
        </p:nvSpPr>
        <p:spPr>
          <a:xfrm>
            <a:off x="9184673" y="3468935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Прямокутник 10">
            <a:extLst>
              <a:ext uri="{FF2B5EF4-FFF2-40B4-BE49-F238E27FC236}">
                <a16:creationId xmlns:a16="http://schemas.microsoft.com/office/drawing/2014/main" xmlns="" id="{3A653EDF-D9A2-773C-BA4C-108AA4A495A3}"/>
              </a:ext>
            </a:extLst>
          </p:cNvPr>
          <p:cNvSpPr/>
          <p:nvPr/>
        </p:nvSpPr>
        <p:spPr>
          <a:xfrm>
            <a:off x="10139713" y="3468935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7B644E7-76CF-D57C-3321-E3A20E86685B}"/>
              </a:ext>
            </a:extLst>
          </p:cNvPr>
          <p:cNvSpPr txBox="1"/>
          <p:nvPr/>
        </p:nvSpPr>
        <p:spPr>
          <a:xfrm>
            <a:off x="8735675" y="2354053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E4B17EE0-BECC-9CB5-C679-643167335724}"/>
              </a:ext>
            </a:extLst>
          </p:cNvPr>
          <p:cNvSpPr txBox="1"/>
          <p:nvPr/>
        </p:nvSpPr>
        <p:spPr>
          <a:xfrm>
            <a:off x="10021911" y="2354053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71645233-5233-3372-2922-33433DE1187A}"/>
              </a:ext>
            </a:extLst>
          </p:cNvPr>
          <p:cNvSpPr txBox="1"/>
          <p:nvPr/>
        </p:nvSpPr>
        <p:spPr>
          <a:xfrm>
            <a:off x="9190518" y="3416732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872BF13B-EAA5-A6EC-E2D8-DCDD24CD78C9}"/>
              </a:ext>
            </a:extLst>
          </p:cNvPr>
          <p:cNvSpPr txBox="1"/>
          <p:nvPr/>
        </p:nvSpPr>
        <p:spPr>
          <a:xfrm>
            <a:off x="10161282" y="3397612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5" name="Picture 8" descr="Modelirowanie">
            <a:extLst>
              <a:ext uri="{FF2B5EF4-FFF2-40B4-BE49-F238E27FC236}">
                <a16:creationId xmlns:a16="http://schemas.microsoft.com/office/drawing/2014/main" xmlns="" id="{72723B25-DAB7-7DCC-7014-08887AC45D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599" y="3516600"/>
            <a:ext cx="2746121" cy="3406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кругленный прямоугольник 3">
            <a:extLst>
              <a:ext uri="{FF2B5EF4-FFF2-40B4-BE49-F238E27FC236}">
                <a16:creationId xmlns:a16="http://schemas.microsoft.com/office/drawing/2014/main" xmlns="" id="{494C905E-D668-2462-DDAD-BE72715F35EA}"/>
              </a:ext>
            </a:extLst>
          </p:cNvPr>
          <p:cNvSpPr/>
          <p:nvPr/>
        </p:nvSpPr>
        <p:spPr>
          <a:xfrm>
            <a:off x="2765933" y="2130416"/>
            <a:ext cx="3159761" cy="2390784"/>
          </a:xfrm>
          <a:prstGeom prst="roundRect">
            <a:avLst/>
          </a:prstGeom>
          <a:solidFill>
            <a:schemeClr val="bg2">
              <a:lumMod val="25000"/>
            </a:schemeClr>
          </a:solidFill>
          <a:ln w="57150">
            <a:solidFill>
              <a:srgbClr val="00FF0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E157620D-597E-EF49-0D8D-A95E69EC7823}"/>
              </a:ext>
            </a:extLst>
          </p:cNvPr>
          <p:cNvSpPr txBox="1"/>
          <p:nvPr/>
        </p:nvSpPr>
        <p:spPr>
          <a:xfrm>
            <a:off x="3076552" y="3420694"/>
            <a:ext cx="27461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    &lt;</a:t>
            </a:r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40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74D14EA-403E-7355-A55D-21F185C954D2}"/>
              </a:ext>
            </a:extLst>
          </p:cNvPr>
          <p:cNvSpPr txBox="1"/>
          <p:nvPr/>
        </p:nvSpPr>
        <p:spPr>
          <a:xfrm>
            <a:off x="3076552" y="2354053"/>
            <a:ext cx="35594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3</a:t>
            </a:r>
            <a:r>
              <a:rPr lang="uk-UA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23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Прямокутник 21">
            <a:extLst>
              <a:ext uri="{FF2B5EF4-FFF2-40B4-BE49-F238E27FC236}">
                <a16:creationId xmlns:a16="http://schemas.microsoft.com/office/drawing/2014/main" xmlns="" id="{70F3124C-7961-3280-81BE-B11DA903E315}"/>
              </a:ext>
            </a:extLst>
          </p:cNvPr>
          <p:cNvSpPr/>
          <p:nvPr/>
        </p:nvSpPr>
        <p:spPr>
          <a:xfrm>
            <a:off x="3205271" y="2405681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2" name="Прямокутник 34">
            <a:extLst>
              <a:ext uri="{FF2B5EF4-FFF2-40B4-BE49-F238E27FC236}">
                <a16:creationId xmlns:a16="http://schemas.microsoft.com/office/drawing/2014/main" xmlns="" id="{BBCA9738-DCE1-535E-4518-D26E3BC77EC1}"/>
              </a:ext>
            </a:extLst>
          </p:cNvPr>
          <p:cNvSpPr/>
          <p:nvPr/>
        </p:nvSpPr>
        <p:spPr>
          <a:xfrm>
            <a:off x="3721007" y="3468935"/>
            <a:ext cx="528320" cy="589280"/>
          </a:xfrm>
          <a:prstGeom prst="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816D242B-5547-91E6-4051-9FD0AB778148}"/>
              </a:ext>
            </a:extLst>
          </p:cNvPr>
          <p:cNvSpPr txBox="1"/>
          <p:nvPr/>
        </p:nvSpPr>
        <p:spPr>
          <a:xfrm>
            <a:off x="3272009" y="2354053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171260A6-6CC0-5A1B-2D9B-D0F7E39DF14D}"/>
              </a:ext>
            </a:extLst>
          </p:cNvPr>
          <p:cNvSpPr txBox="1"/>
          <p:nvPr/>
        </p:nvSpPr>
        <p:spPr>
          <a:xfrm>
            <a:off x="3726852" y="3416732"/>
            <a:ext cx="5021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0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4400" b="1" dirty="0">
              <a:solidFill>
                <a:srgbClr val="00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B1528277-8D2E-6F08-0236-E112C4437993}"/>
              </a:ext>
            </a:extLst>
          </p:cNvPr>
          <p:cNvSpPr txBox="1"/>
          <p:nvPr/>
        </p:nvSpPr>
        <p:spPr>
          <a:xfrm>
            <a:off x="1689418" y="1133437"/>
            <a:ext cx="8332493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Вставте пропущені цифри, щоб отримати</a:t>
            </a: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 правильні нерівності.</a:t>
            </a:r>
          </a:p>
        </p:txBody>
      </p:sp>
    </p:spTree>
    <p:extLst>
      <p:ext uri="{BB962C8B-B14F-4D97-AF65-F5344CB8AC3E}">
        <p14:creationId xmlns:p14="http://schemas.microsoft.com/office/powerpoint/2010/main" val="76293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/>
      <p:bldP spid="42" grpId="0"/>
      <p:bldP spid="43" grpId="0"/>
      <p:bldP spid="44" grpId="0"/>
      <p:bldP spid="50" grpId="0" animBg="1"/>
      <p:bldP spid="52" grpId="0" animBg="1"/>
      <p:bldP spid="53" grpId="0"/>
      <p:bldP spid="7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2025279" y="448865"/>
            <a:ext cx="8732066" cy="7159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Розв'язую </a:t>
            </a:r>
            <a:r>
              <a:rPr lang="uk-UA" sz="4000" b="1" dirty="0">
                <a:solidFill>
                  <a:schemeClr val="bg1"/>
                </a:solidFill>
              </a:rPr>
              <a:t>задачі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D983512C-AF78-9F91-E72E-0A52B91747E0}"/>
              </a:ext>
            </a:extLst>
          </p:cNvPr>
          <p:cNvSpPr txBox="1"/>
          <p:nvPr/>
        </p:nvSpPr>
        <p:spPr>
          <a:xfrm>
            <a:off x="6527543" y="1541000"/>
            <a:ext cx="4720357" cy="2246769"/>
          </a:xfrm>
          <a:prstGeom prst="rect">
            <a:avLst/>
          </a:prstGeom>
          <a:ln w="38100">
            <a:solidFill>
              <a:srgbClr val="7030A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>
                <a:solidFill>
                  <a:srgbClr val="7030A0"/>
                </a:solidFill>
              </a:rPr>
              <a:t>У Максимка </a:t>
            </a:r>
            <a:r>
              <a:rPr lang="uk-UA" sz="2800" b="1" dirty="0">
                <a:solidFill>
                  <a:srgbClr val="FF0000"/>
                </a:solidFill>
              </a:rPr>
              <a:t>9</a:t>
            </a:r>
            <a:r>
              <a:rPr lang="uk-UA" sz="2800" b="1" dirty="0">
                <a:solidFill>
                  <a:srgbClr val="7030A0"/>
                </a:solidFill>
              </a:rPr>
              <a:t> іграшкових </a:t>
            </a:r>
            <a:r>
              <a:rPr lang="uk-UA" sz="2800" b="1" dirty="0" smtClean="0">
                <a:solidFill>
                  <a:srgbClr val="FF0000"/>
                </a:solidFill>
              </a:rPr>
              <a:t>машинок.</a:t>
            </a:r>
            <a:r>
              <a:rPr lang="uk-UA" sz="2800" b="1" dirty="0" smtClean="0">
                <a:solidFill>
                  <a:srgbClr val="7030A0"/>
                </a:solidFill>
              </a:rPr>
              <a:t> </a:t>
            </a:r>
            <a:r>
              <a:rPr lang="uk-UA" sz="2800" b="1" dirty="0">
                <a:solidFill>
                  <a:srgbClr val="7030A0"/>
                </a:solidFill>
              </a:rPr>
              <a:t>З них </a:t>
            </a:r>
            <a:r>
              <a:rPr lang="uk-UA" sz="2800" b="1" dirty="0">
                <a:solidFill>
                  <a:srgbClr val="FF0000"/>
                </a:solidFill>
              </a:rPr>
              <a:t>4 легкові</a:t>
            </a:r>
            <a:r>
              <a:rPr lang="uk-UA" sz="2800" b="1" dirty="0">
                <a:solidFill>
                  <a:srgbClr val="7030A0"/>
                </a:solidFill>
              </a:rPr>
              <a:t>, 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а </a:t>
            </a:r>
            <a:r>
              <a:rPr lang="uk-UA" sz="2800" b="1" dirty="0">
                <a:solidFill>
                  <a:srgbClr val="FF0000"/>
                </a:solidFill>
              </a:rPr>
              <a:t>решта — вантажні</a:t>
            </a:r>
            <a:r>
              <a:rPr lang="uk-UA" sz="2800" b="1" dirty="0" smtClean="0">
                <a:solidFill>
                  <a:srgbClr val="7030A0"/>
                </a:solidFill>
              </a:rPr>
              <a:t>.</a:t>
            </a:r>
          </a:p>
          <a:p>
            <a:r>
              <a:rPr lang="uk-UA" sz="2800" b="1" dirty="0">
                <a:solidFill>
                  <a:srgbClr val="7030A0"/>
                </a:solidFill>
              </a:rPr>
              <a:t>Скільки </a:t>
            </a:r>
            <a:r>
              <a:rPr lang="uk-UA" sz="2800" b="1" dirty="0">
                <a:solidFill>
                  <a:srgbClr val="FF0000"/>
                </a:solidFill>
              </a:rPr>
              <a:t>вантажних</a:t>
            </a:r>
            <a:r>
              <a:rPr lang="uk-UA" sz="2800" b="1" dirty="0">
                <a:solidFill>
                  <a:srgbClr val="7030A0"/>
                </a:solidFill>
              </a:rPr>
              <a:t> </a:t>
            </a:r>
            <a:r>
              <a:rPr lang="uk-UA" sz="2800" b="1" dirty="0" smtClean="0">
                <a:solidFill>
                  <a:srgbClr val="7030A0"/>
                </a:solidFill>
              </a:rPr>
              <a:t>машинок </a:t>
            </a:r>
            <a:r>
              <a:rPr lang="uk-UA" sz="2800" b="1" dirty="0">
                <a:solidFill>
                  <a:srgbClr val="7030A0"/>
                </a:solidFill>
              </a:rPr>
              <a:t>у Максимка</a:t>
            </a:r>
            <a:r>
              <a:rPr lang="uk-UA" sz="2800" b="1" dirty="0" smtClean="0">
                <a:solidFill>
                  <a:srgbClr val="7030A0"/>
                </a:solidFill>
              </a:rPr>
              <a:t>?</a:t>
            </a:r>
            <a:endParaRPr lang="uk-UA" sz="2800" b="1" dirty="0">
              <a:solidFill>
                <a:srgbClr val="7030A0"/>
              </a:solidFill>
            </a:endParaRPr>
          </a:p>
        </p:txBody>
      </p:sp>
      <p:pic>
        <p:nvPicPr>
          <p:cNvPr id="31" name="Рисунок 30">
            <a:extLst>
              <a:ext uri="{FF2B5EF4-FFF2-40B4-BE49-F238E27FC236}">
                <a16:creationId xmlns:a16="http://schemas.microsoft.com/office/drawing/2014/main" xmlns="" id="{4AA2ED6E-013D-1B15-0C71-9638E0296C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85462" b="90901"/>
          <a:stretch/>
        </p:blipFill>
        <p:spPr>
          <a:xfrm>
            <a:off x="3000317" y="3824371"/>
            <a:ext cx="3481260" cy="1226694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F285CE31-CC49-9C22-F2EF-D5FDFB77C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2918"/>
          <a:stretch/>
        </p:blipFill>
        <p:spPr>
          <a:xfrm>
            <a:off x="4675707" y="4408137"/>
            <a:ext cx="336084" cy="22062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03E2E638-6470-AB29-8BEF-31EE268808C4}"/>
              </a:ext>
            </a:extLst>
          </p:cNvPr>
          <p:cNvSpPr txBox="1"/>
          <p:nvPr/>
        </p:nvSpPr>
        <p:spPr>
          <a:xfrm>
            <a:off x="3046000" y="5171378"/>
            <a:ext cx="736274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3200" b="1" i="1" dirty="0">
                <a:solidFill>
                  <a:srgbClr val="7030A0"/>
                </a:solidFill>
              </a:rPr>
              <a:t>Відповідь: </a:t>
            </a:r>
            <a:r>
              <a:rPr lang="uk-UA" sz="3200" dirty="0">
                <a:solidFill>
                  <a:srgbClr val="7030A0"/>
                </a:solidFill>
              </a:rPr>
              <a:t>5 вантажних </a:t>
            </a:r>
            <a:r>
              <a:rPr lang="uk-UA" sz="3200" dirty="0" smtClean="0">
                <a:solidFill>
                  <a:srgbClr val="7030A0"/>
                </a:solidFill>
              </a:rPr>
              <a:t>машинок. </a:t>
            </a:r>
            <a:endParaRPr lang="x-none" sz="3200" dirty="0">
              <a:solidFill>
                <a:srgbClr val="7030A0"/>
              </a:solidFill>
            </a:endParaRP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6E0493F3-3D4A-FA26-BA26-097168DB9E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05" t="12091" r="76995" b="85218"/>
          <a:stretch/>
        </p:blipFill>
        <p:spPr>
          <a:xfrm>
            <a:off x="3910196" y="4454224"/>
            <a:ext cx="336084" cy="11895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545704FE-9828-FE95-F23C-376A32B55E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19" t="-10239" r="46212" b="10239"/>
          <a:stretch/>
        </p:blipFill>
        <p:spPr>
          <a:xfrm>
            <a:off x="4982960" y="4064691"/>
            <a:ext cx="424330" cy="686891"/>
          </a:xfrm>
          <a:prstGeom prst="rect">
            <a:avLst/>
          </a:prstGeom>
        </p:spPr>
      </p:pic>
      <p:sp>
        <p:nvSpPr>
          <p:cNvPr id="42" name="Прямокутник: округлені кути 42">
            <a:extLst>
              <a:ext uri="{FF2B5EF4-FFF2-40B4-BE49-F238E27FC236}">
                <a16:creationId xmlns:a16="http://schemas.microsoft.com/office/drawing/2014/main" xmlns="" id="{64B4EEBB-F801-2980-EBEA-C8500609AC50}"/>
              </a:ext>
            </a:extLst>
          </p:cNvPr>
          <p:cNvSpPr/>
          <p:nvPr/>
        </p:nvSpPr>
        <p:spPr>
          <a:xfrm>
            <a:off x="3215656" y="2016115"/>
            <a:ext cx="2910623" cy="1450089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uk-UA" sz="3600" b="1" dirty="0" smtClean="0">
                <a:solidFill>
                  <a:srgbClr val="7030A0"/>
                </a:solidFill>
              </a:rPr>
              <a:t>Л </a:t>
            </a:r>
            <a:r>
              <a:rPr lang="uk-UA" sz="3600" b="1" dirty="0">
                <a:solidFill>
                  <a:srgbClr val="7030A0"/>
                </a:solidFill>
              </a:rPr>
              <a:t>– </a:t>
            </a:r>
            <a:r>
              <a:rPr lang="uk-UA" sz="3600" b="1" dirty="0" smtClean="0">
                <a:solidFill>
                  <a:srgbClr val="7030A0"/>
                </a:solidFill>
              </a:rPr>
              <a:t>4 м.</a:t>
            </a:r>
          </a:p>
          <a:p>
            <a:r>
              <a:rPr lang="uk-UA" sz="3600" b="1" dirty="0">
                <a:solidFill>
                  <a:srgbClr val="7030A0"/>
                </a:solidFill>
              </a:rPr>
              <a:t>В – ? м</a:t>
            </a:r>
            <a:r>
              <a:rPr lang="uk-UA" sz="3600" b="1" dirty="0" smtClean="0">
                <a:solidFill>
                  <a:srgbClr val="7030A0"/>
                </a:solidFill>
              </a:rPr>
              <a:t>.</a:t>
            </a:r>
            <a:endParaRPr lang="uk-UA" sz="3600" b="1" dirty="0">
              <a:solidFill>
                <a:srgbClr val="7030A0"/>
              </a:solidFill>
            </a:endParaRPr>
          </a:p>
        </p:txBody>
      </p:sp>
      <p:pic>
        <p:nvPicPr>
          <p:cNvPr id="43" name="Picture 2" descr="Child That Plays Stock Illustration 77131237 | Shutterstock">
            <a:extLst>
              <a:ext uri="{FF2B5EF4-FFF2-40B4-BE49-F238E27FC236}">
                <a16:creationId xmlns:a16="http://schemas.microsoft.com/office/drawing/2014/main" xmlns="" id="{45C5D7AA-FB42-A2BA-9B87-65E9C20C69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8"/>
          <a:stretch/>
        </p:blipFill>
        <p:spPr bwMode="auto">
          <a:xfrm>
            <a:off x="415931" y="1273338"/>
            <a:ext cx="2799725" cy="2552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" descr="Детские игрушки - купить Детские игрушки по низкой цене на ATL.ua |  Страница 9">
            <a:extLst>
              <a:ext uri="{FF2B5EF4-FFF2-40B4-BE49-F238E27FC236}">
                <a16:creationId xmlns:a16="http://schemas.microsoft.com/office/drawing/2014/main" xmlns="" id="{F96E2F10-8389-85A5-85BC-D7CB3F044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48"/>
          <a:stretch/>
        </p:blipFill>
        <p:spPr bwMode="auto">
          <a:xfrm>
            <a:off x="1509733" y="3576006"/>
            <a:ext cx="1183493" cy="772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Детские машинки в Черновцах от компании &quot;GOU.com.ua&quot;.">
            <a:extLst>
              <a:ext uri="{FF2B5EF4-FFF2-40B4-BE49-F238E27FC236}">
                <a16:creationId xmlns:a16="http://schemas.microsoft.com/office/drawing/2014/main" xmlns="" id="{5FA61884-5CFC-327E-F52C-865532820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33" y="3576006"/>
            <a:ext cx="1306334" cy="997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кутник: округлені кути 4">
            <a:extLst>
              <a:ext uri="{FF2B5EF4-FFF2-40B4-BE49-F238E27FC236}">
                <a16:creationId xmlns:a16="http://schemas.microsoft.com/office/drawing/2014/main" xmlns="" id="{A317C560-6FB3-8D2B-AA0C-19552DC6799D}"/>
              </a:ext>
            </a:extLst>
          </p:cNvPr>
          <p:cNvSpPr/>
          <p:nvPr/>
        </p:nvSpPr>
        <p:spPr>
          <a:xfrm>
            <a:off x="3215656" y="2590028"/>
            <a:ext cx="2328455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3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8" name="Рисунок 47">
            <a:extLst>
              <a:ext uri="{FF2B5EF4-FFF2-40B4-BE49-F238E27FC236}">
                <a16:creationId xmlns:a16="http://schemas.microsoft.com/office/drawing/2014/main" xmlns="" id="{6F647490-D4CC-2EFD-7EA5-D044A96FFD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07" r="55425"/>
          <a:stretch/>
        </p:blipFill>
        <p:spPr>
          <a:xfrm>
            <a:off x="4244402" y="4156768"/>
            <a:ext cx="424330" cy="686891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xmlns="" id="{8E5CA873-DD8B-0763-D7E9-537A7423970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09" r="3447"/>
          <a:stretch/>
        </p:blipFill>
        <p:spPr>
          <a:xfrm>
            <a:off x="3526350" y="4137921"/>
            <a:ext cx="387602" cy="686891"/>
          </a:xfrm>
          <a:prstGeom prst="rect">
            <a:avLst/>
          </a:prstGeom>
        </p:spPr>
      </p:pic>
      <p:sp>
        <p:nvSpPr>
          <p:cNvPr id="58" name="TextBox 57">
            <a:extLst>
              <a:ext uri="{FF2B5EF4-FFF2-40B4-BE49-F238E27FC236}">
                <a16:creationId xmlns:a16="http://schemas.microsoft.com/office/drawing/2014/main" xmlns="" id="{A384BD83-B836-C8CD-1DD4-DC4B55563F5E}"/>
              </a:ext>
            </a:extLst>
          </p:cNvPr>
          <p:cNvSpPr txBox="1"/>
          <p:nvPr/>
        </p:nvSpPr>
        <p:spPr>
          <a:xfrm>
            <a:off x="5347569" y="4221311"/>
            <a:ext cx="13798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i="1" dirty="0" smtClean="0">
                <a:solidFill>
                  <a:schemeClr val="tx2">
                    <a:lumMod val="75000"/>
                  </a:schemeClr>
                </a:solidFill>
              </a:rPr>
              <a:t>(м.) </a:t>
            </a:r>
            <a:endParaRPr lang="x-none" sz="3200" i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59" name="Picture 6" descr="Закрытый кронштейн PNG Pic | PNG Arts">
            <a:extLst>
              <a:ext uri="{FF2B5EF4-FFF2-40B4-BE49-F238E27FC236}">
                <a16:creationId xmlns:a16="http://schemas.microsoft.com/office/drawing/2014/main" xmlns="" id="{5CC74A5D-295A-69CA-9E8F-95A27419A7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59"/>
          <a:stretch/>
        </p:blipFill>
        <p:spPr bwMode="auto">
          <a:xfrm rot="10800000">
            <a:off x="4837488" y="2064013"/>
            <a:ext cx="518659" cy="140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Прямокутник: округлені кути 8">
            <a:extLst>
              <a:ext uri="{FF2B5EF4-FFF2-40B4-BE49-F238E27FC236}">
                <a16:creationId xmlns:a16="http://schemas.microsoft.com/office/drawing/2014/main" xmlns="" id="{A1C9B5A5-DC1E-F3AE-47E8-C5483E81D35D}"/>
              </a:ext>
            </a:extLst>
          </p:cNvPr>
          <p:cNvSpPr/>
          <p:nvPr/>
        </p:nvSpPr>
        <p:spPr>
          <a:xfrm>
            <a:off x="5222127" y="2435169"/>
            <a:ext cx="904152" cy="585926"/>
          </a:xfrm>
          <a:prstGeom prst="roundRect">
            <a:avLst/>
          </a:prstGeom>
          <a:noFill/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</a:rPr>
              <a:t>9м</a:t>
            </a:r>
            <a:endParaRPr lang="uk-UA" sz="2800" b="1" dirty="0">
              <a:solidFill>
                <a:srgbClr val="7030A0"/>
              </a:solidFill>
            </a:endParaRPr>
          </a:p>
        </p:txBody>
      </p:sp>
      <p:sp>
        <p:nvSpPr>
          <p:cNvPr id="3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44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2" grpId="0" animBg="1"/>
      <p:bldP spid="58" grpId="0"/>
      <p:bldP spid="6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11">
            <a:extLst>
              <a:ext uri="{FF2B5EF4-FFF2-40B4-BE49-F238E27FC236}">
                <a16:creationId xmlns="" xmlns:a16="http://schemas.microsoft.com/office/drawing/2014/main" id="{7A039DD5-B75A-4134-3C89-2ED97C0983D9}"/>
              </a:ext>
            </a:extLst>
          </p:cNvPr>
          <p:cNvSpPr/>
          <p:nvPr/>
        </p:nvSpPr>
        <p:spPr>
          <a:xfrm>
            <a:off x="1888812" y="448866"/>
            <a:ext cx="8732066" cy="71590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Будую відрізки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="" xmlns:a16="http://schemas.microsoft.com/office/drawing/2014/main" id="{12356F80-5634-0547-FB41-70FE404C566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9" b="525"/>
          <a:stretch/>
        </p:blipFill>
        <p:spPr>
          <a:xfrm flipH="1">
            <a:off x="886098" y="1465524"/>
            <a:ext cx="2431735" cy="3326645"/>
          </a:xfrm>
          <a:prstGeom prst="rect">
            <a:avLst/>
          </a:prstGeom>
        </p:spPr>
      </p:pic>
      <p:sp>
        <p:nvSpPr>
          <p:cNvPr id="78" name="Скругленная прямоугольная выноска 19">
            <a:extLst>
              <a:ext uri="{FF2B5EF4-FFF2-40B4-BE49-F238E27FC236}">
                <a16:creationId xmlns="" xmlns:a16="http://schemas.microsoft.com/office/drawing/2014/main" id="{DB94BB55-73BB-93C1-11DE-4D66FD9B33BB}"/>
              </a:ext>
            </a:extLst>
          </p:cNvPr>
          <p:cNvSpPr/>
          <p:nvPr/>
        </p:nvSpPr>
        <p:spPr>
          <a:xfrm>
            <a:off x="3582127" y="1324755"/>
            <a:ext cx="7038751" cy="98517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Побудуй два відрізки: перший – завдовжки 5 см, </a:t>
            </a:r>
          </a:p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а другий – на 3 см коротший.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5012075" y="3489901"/>
            <a:ext cx="277091" cy="27853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3" name="Овал 12"/>
          <p:cNvSpPr/>
          <p:nvPr/>
        </p:nvSpPr>
        <p:spPr>
          <a:xfrm>
            <a:off x="9699529" y="3489901"/>
            <a:ext cx="277091" cy="27853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6" name="Прямая соединительная линия 5"/>
          <p:cNvCxnSpPr>
            <a:stCxn id="4" idx="6"/>
            <a:endCxn id="13" idx="2"/>
          </p:cNvCxnSpPr>
          <p:nvPr/>
        </p:nvCxnSpPr>
        <p:spPr>
          <a:xfrm>
            <a:off x="5289166" y="3629169"/>
            <a:ext cx="4410363" cy="0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6594763" y="2974760"/>
            <a:ext cx="134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см 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012075" y="4068334"/>
            <a:ext cx="3441912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5 см – 3 см = 2 см  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5012075" y="5603710"/>
            <a:ext cx="277091" cy="2785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Овал 18"/>
          <p:cNvSpPr/>
          <p:nvPr/>
        </p:nvSpPr>
        <p:spPr>
          <a:xfrm>
            <a:off x="7202054" y="5603710"/>
            <a:ext cx="277091" cy="278536"/>
          </a:xfrm>
          <a:prstGeom prst="ellipse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cxnSp>
        <p:nvCxnSpPr>
          <p:cNvPr id="20" name="Прямая соединительная линия 19"/>
          <p:cNvCxnSpPr>
            <a:stCxn id="18" idx="6"/>
            <a:endCxn id="19" idx="2"/>
          </p:cNvCxnSpPr>
          <p:nvPr/>
        </p:nvCxnSpPr>
        <p:spPr>
          <a:xfrm>
            <a:off x="5289166" y="5742978"/>
            <a:ext cx="1912888" cy="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5580591" y="5106373"/>
            <a:ext cx="13485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solidFill>
                  <a:srgbClr val="7030A0"/>
                </a:solidFill>
              </a:rPr>
              <a:t>2 см </a:t>
            </a:r>
            <a:endParaRPr lang="uk-UA" sz="3200" b="1" dirty="0">
              <a:solidFill>
                <a:srgbClr val="7030A0"/>
              </a:solidFill>
            </a:endParaRPr>
          </a:p>
        </p:txBody>
      </p:sp>
      <p:sp>
        <p:nvSpPr>
          <p:cNvPr id="2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6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3" grpId="0" animBg="1"/>
      <p:bldP spid="7" grpId="0"/>
      <p:bldP spid="17" grpId="0" animBg="1"/>
      <p:bldP spid="18" grpId="0" animBg="1"/>
      <p:bldP spid="19" grpId="0" animBg="1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13.03.2024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Фізкультхвилинка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A9119B7A-EE3F-4C85-B067-F5C3A2066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29" y="1266380"/>
            <a:ext cx="11814711" cy="5328928"/>
          </a:xfrm>
          <a:prstGeom prst="rect">
            <a:avLst/>
          </a:prstGeom>
        </p:spPr>
      </p:pic>
      <p:pic>
        <p:nvPicPr>
          <p:cNvPr id="16" name="Фізкультхвилинка №1">
            <a:hlinkClick r:id="" action="ppaction://media"/>
            <a:extLst>
              <a:ext uri="{FF2B5EF4-FFF2-40B4-BE49-F238E27FC236}">
                <a16:creationId xmlns:a16="http://schemas.microsoft.com/office/drawing/2014/main" xmlns="" id="{CCE0E21E-8E7A-48DE-B77A-B6BD8B23886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2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13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7547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6" y="3153995"/>
            <a:ext cx="1626989" cy="3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791200"/>
            <a:ext cx="1099458" cy="10667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 </a:t>
            </a:r>
          </a:p>
        </p:txBody>
      </p:sp>
      <p:pic>
        <p:nvPicPr>
          <p:cNvPr id="1026" name="Picture 2" descr="D:\1 клас\2 Матем\1 УРОКИ Листопад\6 Числа 21_100\№099 Числа 1-40 порівняння\2024-03-12_2332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967" y="1364066"/>
            <a:ext cx="7117217" cy="5039759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241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TextBox 31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="" xmlns:a16="http://schemas.microsoft.com/office/drawing/2014/main" id="{239DDE92-0FFF-053B-E110-9E72F9A460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306" y="3153995"/>
            <a:ext cx="1626989" cy="3086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11">
            <a:extLst>
              <a:ext uri="{FF2B5EF4-FFF2-40B4-BE49-F238E27FC236}">
                <a16:creationId xmlns="" xmlns:a16="http://schemas.microsoft.com/office/drawing/2014/main" id="{F9011203-A234-6F26-F899-CF8175075345}"/>
              </a:ext>
            </a:extLst>
          </p:cNvPr>
          <p:cNvSpPr/>
          <p:nvPr/>
        </p:nvSpPr>
        <p:spPr>
          <a:xfrm>
            <a:off x="1748118" y="476151"/>
            <a:ext cx="8732066" cy="758153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xmlns="" id="{89C8695D-1288-E3A8-612E-2F79931E0DC5}"/>
              </a:ext>
            </a:extLst>
          </p:cNvPr>
          <p:cNvSpPr/>
          <p:nvPr/>
        </p:nvSpPr>
        <p:spPr>
          <a:xfrm>
            <a:off x="-1" y="5791200"/>
            <a:ext cx="1099458" cy="1066799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23 </a:t>
            </a:r>
          </a:p>
        </p:txBody>
      </p:sp>
      <p:pic>
        <p:nvPicPr>
          <p:cNvPr id="2050" name="Picture 2" descr="D:\1 клас\2 Матем\1 УРОКИ Листопад\6 Числа 21_100\№099 Числа 1-40 порівняння\2024-03-12_233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5978" y="1353179"/>
            <a:ext cx="6564206" cy="5232677"/>
          </a:xfrm>
          <a:prstGeom prst="rect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85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12" descr="Мультфильм счастливый школьник машет рукой | Премиум векторы">
            <a:extLst>
              <a:ext uri="{FF2B5EF4-FFF2-40B4-BE49-F238E27FC236}">
                <a16:creationId xmlns:a16="http://schemas.microsoft.com/office/drawing/2014/main" xmlns="" id="{234EFDD1-C1D3-BB77-686A-698E1FBF6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6064" y="3314626"/>
            <a:ext cx="1613973" cy="2380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603C034B-56CE-B8D7-A266-76F09B5C596A}"/>
              </a:ext>
            </a:extLst>
          </p:cNvPr>
          <p:cNvSpPr/>
          <p:nvPr/>
        </p:nvSpPr>
        <p:spPr>
          <a:xfrm>
            <a:off x="1740448" y="440781"/>
            <a:ext cx="8732066" cy="81107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Логічне завдання   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0" name="Скругленная прямоугольная выноска 13">
            <a:extLst>
              <a:ext uri="{FF2B5EF4-FFF2-40B4-BE49-F238E27FC236}">
                <a16:creationId xmlns:a16="http://schemas.microsoft.com/office/drawing/2014/main" xmlns="" id="{FBC45B7A-4986-AF89-478E-08D6807FDFA9}"/>
              </a:ext>
            </a:extLst>
          </p:cNvPr>
          <p:cNvSpPr/>
          <p:nvPr/>
        </p:nvSpPr>
        <p:spPr>
          <a:xfrm>
            <a:off x="3042613" y="1251857"/>
            <a:ext cx="5177493" cy="139440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У школу йшло 6 хлопчиків. 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Назустріч їм 4 хлопчики. </a:t>
            </a:r>
            <a:endParaRPr lang="en-US" sz="2400" b="1" dirty="0">
              <a:solidFill>
                <a:srgbClr val="7030A0"/>
              </a:solidFill>
            </a:endParaRPr>
          </a:p>
          <a:p>
            <a:pPr algn="ctr"/>
            <a:r>
              <a:rPr lang="uk-UA" sz="2400" b="1" dirty="0">
                <a:solidFill>
                  <a:srgbClr val="7030A0"/>
                </a:solidFill>
              </a:rPr>
              <a:t>Скільки дітей ішло до школи? </a:t>
            </a:r>
          </a:p>
        </p:txBody>
      </p:sp>
      <p:pic>
        <p:nvPicPr>
          <p:cNvPr id="31" name="Picture 2" descr="Картинки по запросу &quot;клипарт лампочка&quot;">
            <a:extLst>
              <a:ext uri="{FF2B5EF4-FFF2-40B4-BE49-F238E27FC236}">
                <a16:creationId xmlns:a16="http://schemas.microsoft.com/office/drawing/2014/main" xmlns="" id="{E8D77BE4-BC44-F433-086C-027D68E00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336695" y="587047"/>
            <a:ext cx="1855305" cy="23229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Мультяшный счастливый школьник, поднимающий руки | Премиум векторы">
            <a:extLst>
              <a:ext uri="{FF2B5EF4-FFF2-40B4-BE49-F238E27FC236}">
                <a16:creationId xmlns:a16="http://schemas.microsoft.com/office/drawing/2014/main" xmlns="" id="{DC1A1A79-5965-00B2-B433-35F9738117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2560" y="3201284"/>
            <a:ext cx="1337771" cy="2140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6" descr="Мультфильм счастливый школьник в форме | Премиум векторы">
            <a:extLst>
              <a:ext uri="{FF2B5EF4-FFF2-40B4-BE49-F238E27FC236}">
                <a16:creationId xmlns:a16="http://schemas.microsoft.com/office/drawing/2014/main" xmlns="" id="{51F7E157-944A-F0F2-15A1-CFD41D995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94" y="3971884"/>
            <a:ext cx="1581666" cy="2425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8" descr="Мультяшный счастливый школьник в форме дает большой палец | Премиум векторы">
            <a:extLst>
              <a:ext uri="{FF2B5EF4-FFF2-40B4-BE49-F238E27FC236}">
                <a16:creationId xmlns:a16="http://schemas.microsoft.com/office/drawing/2014/main" xmlns="" id="{16E45E17-D1B4-EE4C-CA09-2C000E936D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904" y="3289037"/>
            <a:ext cx="2337577" cy="2331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10" descr="Мультяшный школьник с рюкзаком машет рукой | Премиум векторы">
            <a:extLst>
              <a:ext uri="{FF2B5EF4-FFF2-40B4-BE49-F238E27FC236}">
                <a16:creationId xmlns:a16="http://schemas.microsoft.com/office/drawing/2014/main" xmlns="" id="{0D79FA45-B0B1-C25A-4A1A-C0493A261A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704" y="3971884"/>
            <a:ext cx="2215062" cy="23557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14" descr="Счастливый школьник | Премиум векторы">
            <a:extLst>
              <a:ext uri="{FF2B5EF4-FFF2-40B4-BE49-F238E27FC236}">
                <a16:creationId xmlns:a16="http://schemas.microsoft.com/office/drawing/2014/main" xmlns="" id="{B78C1B0F-12C7-DC22-BC71-0D1CB4D07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342" y="4074687"/>
            <a:ext cx="1659645" cy="2219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2D4EEC41-481E-888F-56C2-6011160447EE}"/>
              </a:ext>
            </a:extLst>
          </p:cNvPr>
          <p:cNvSpPr txBox="1"/>
          <p:nvPr/>
        </p:nvSpPr>
        <p:spPr>
          <a:xfrm>
            <a:off x="1924013" y="1395059"/>
            <a:ext cx="8409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x-none" sz="6600" b="1" dirty="0">
              <a:solidFill>
                <a:srgbClr val="33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26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hlinkClick r:id="rId2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131133" y="2201620"/>
            <a:ext cx="4265586" cy="4587906"/>
          </a:xfrm>
          <a:prstGeom prst="rect">
            <a:avLst/>
          </a:prstGeom>
        </p:spPr>
      </p:pic>
      <p:pic>
        <p:nvPicPr>
          <p:cNvPr id="6" name="Picture 2" descr="Дети с помощью планшета с иконками образования Бесплатные векторы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621" y="2515995"/>
            <a:ext cx="4530953" cy="3959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4"/>
          <p:cNvSpPr/>
          <p:nvPr/>
        </p:nvSpPr>
        <p:spPr>
          <a:xfrm>
            <a:off x="1519179" y="424085"/>
            <a:ext cx="8811364" cy="91564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uk-UA" sz="4000" b="1">
                <a:solidFill>
                  <a:schemeClr val="bg1"/>
                </a:solidFill>
              </a:rPr>
              <a:t>Online </a:t>
            </a:r>
            <a:r>
              <a:rPr lang="uk-UA" altLang="uk-UA" sz="4000" b="1">
                <a:solidFill>
                  <a:schemeClr val="bg1"/>
                </a:solidFill>
              </a:rPr>
              <a:t>завдання</a:t>
            </a:r>
            <a:endParaRPr lang="en-US" alt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A0166A2E-11B6-9924-13BC-3EA377A2E6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0"/>
          <a:stretch/>
        </p:blipFill>
        <p:spPr>
          <a:xfrm>
            <a:off x="9275490" y="1870364"/>
            <a:ext cx="2598052" cy="4538966"/>
          </a:xfrm>
          <a:prstGeom prst="rect">
            <a:avLst/>
          </a:prstGeom>
        </p:spPr>
      </p:pic>
      <p:sp>
        <p:nvSpPr>
          <p:cNvPr id="13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4972096" y="1339730"/>
            <a:ext cx="3912001" cy="1061268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78B64E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Відскануй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QR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-код або натисни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17528" y="2201619"/>
            <a:ext cx="1192170" cy="121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1967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1817458" y="705349"/>
            <a:ext cx="8732066" cy="72068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12" name="Picture 6" descr="Правила поведінки здобувачів освіти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7820" y="1587490"/>
            <a:ext cx="2488366" cy="4281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Imagen de tema de niña detrás del escritorio de la escuela 2 carteles para  la pared • pósters vector, vector, obras de arte | myloview.e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50488" y="1587489"/>
            <a:ext cx="4436117" cy="3515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5920865" y="2019400"/>
            <a:ext cx="25591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Добрий день!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562883" y="1828776"/>
            <a:ext cx="3073941" cy="2281476"/>
          </a:xfrm>
          <a:prstGeom prst="roundRect">
            <a:avLst/>
          </a:prstGeom>
          <a:gradFill flip="none" rotWithShape="1">
            <a:gsLst>
              <a:gs pos="0">
                <a:srgbClr val="00C563">
                  <a:tint val="66000"/>
                  <a:satMod val="160000"/>
                </a:srgbClr>
              </a:gs>
              <a:gs pos="50000">
                <a:srgbClr val="00C563">
                  <a:tint val="44500"/>
                  <a:satMod val="160000"/>
                </a:srgbClr>
              </a:gs>
              <a:gs pos="100000">
                <a:srgbClr val="00C5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C5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Усім, усім добрий день!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Геть з дороги, наша лінь!</a:t>
            </a:r>
          </a:p>
        </p:txBody>
      </p:sp>
      <p:sp>
        <p:nvSpPr>
          <p:cNvPr id="23" name="Прямокутник: округлені кути 5">
            <a:extLst>
              <a:ext uri="{FF2B5EF4-FFF2-40B4-BE49-F238E27FC236}">
                <a16:creationId xmlns:a16="http://schemas.microsoft.com/office/drawing/2014/main" xmlns="" id="{1355F926-84C1-4534-9CB2-319E2B5CC316}"/>
              </a:ext>
            </a:extLst>
          </p:cNvPr>
          <p:cNvSpPr/>
          <p:nvPr/>
        </p:nvSpPr>
        <p:spPr>
          <a:xfrm>
            <a:off x="579708" y="5272641"/>
            <a:ext cx="5690868" cy="1191816"/>
          </a:xfrm>
          <a:prstGeom prst="roundRect">
            <a:avLst/>
          </a:prstGeom>
          <a:gradFill flip="none" rotWithShape="1">
            <a:gsLst>
              <a:gs pos="0">
                <a:srgbClr val="00C563">
                  <a:tint val="66000"/>
                  <a:satMod val="160000"/>
                </a:srgbClr>
              </a:gs>
              <a:gs pos="50000">
                <a:srgbClr val="00C563">
                  <a:tint val="44500"/>
                  <a:satMod val="160000"/>
                </a:srgbClr>
              </a:gs>
              <a:gs pos="100000">
                <a:srgbClr val="00C563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solidFill>
              <a:srgbClr val="00C563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solidFill>
                  <a:srgbClr val="7030A0"/>
                </a:solidFill>
              </a:rPr>
              <a:t>Хай не заважає працювати</a:t>
            </a:r>
          </a:p>
          <a:p>
            <a:pPr algn="ctr"/>
            <a:r>
              <a:rPr lang="uk-UA" sz="3200" b="1" dirty="0">
                <a:solidFill>
                  <a:srgbClr val="7030A0"/>
                </a:solidFill>
              </a:rPr>
              <a:t>Гарним хлопцям і дівчатам.</a:t>
            </a:r>
          </a:p>
        </p:txBody>
      </p:sp>
    </p:spTree>
    <p:extLst>
      <p:ext uri="{BB962C8B-B14F-4D97-AF65-F5344CB8AC3E}">
        <p14:creationId xmlns:p14="http://schemas.microsoft.com/office/powerpoint/2010/main" val="2635739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2" descr="Кубик рубика гифки, анимированные GIF изображения кубик рубика - скачать гиф  картинки на GIFE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4" y="1764129"/>
            <a:ext cx="3393613" cy="3393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3505728" y="4033774"/>
            <a:ext cx="2245614" cy="2033394"/>
          </a:xfrm>
          <a:prstGeom prst="rect">
            <a:avLst/>
          </a:prstGeom>
          <a:solidFill>
            <a:srgbClr val="FFE503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6434787" y="4033774"/>
            <a:ext cx="2245614" cy="2033394"/>
          </a:xfrm>
          <a:prstGeom prst="rect">
            <a:avLst/>
          </a:prstGeom>
          <a:solidFill>
            <a:srgbClr val="C41E3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9363846" y="4033774"/>
            <a:ext cx="2245614" cy="2033394"/>
          </a:xfrm>
          <a:prstGeom prst="rect">
            <a:avLst/>
          </a:prstGeom>
          <a:solidFill>
            <a:srgbClr val="0051BA"/>
          </a:solidFill>
          <a:ln w="762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4085930" y="1462085"/>
            <a:ext cx="7271397" cy="1404683"/>
          </a:xfrm>
          <a:prstGeom prst="roundRect">
            <a:avLst/>
          </a:prstGeom>
          <a:gradFill flip="none" rotWithShape="1">
            <a:gsLst>
              <a:gs pos="0">
                <a:srgbClr val="00C664">
                  <a:tint val="66000"/>
                  <a:satMod val="160000"/>
                </a:srgbClr>
              </a:gs>
              <a:gs pos="50000">
                <a:srgbClr val="00C664">
                  <a:tint val="44500"/>
                  <a:satMod val="160000"/>
                </a:srgbClr>
              </a:gs>
              <a:gs pos="100000">
                <a:srgbClr val="00C664">
                  <a:tint val="23500"/>
                  <a:satMod val="160000"/>
                </a:srgbClr>
              </a:gs>
            </a:gsLst>
            <a:lin ang="2700000" scaled="1"/>
            <a:tileRect/>
          </a:gra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 sz="2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147453" y="1764129"/>
            <a:ext cx="371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Кубик, діти не простий,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Незвичайний – чарівний.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882731" y="1764129"/>
            <a:ext cx="37141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Він знання перевіряє,</a:t>
            </a:r>
          </a:p>
          <a:p>
            <a:r>
              <a:rPr lang="uk-UA" sz="24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Працювать допомагає.</a:t>
            </a:r>
            <a:endParaRPr lang="ru-RU" sz="24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2059713" y="476897"/>
            <a:ext cx="8732066" cy="86204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Рефлексія. Вправа «Чарівний кубик» 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3505728" y="4573416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було просто!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25746" y="4142528"/>
            <a:ext cx="223657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довелося докласти зусилля.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9372887" y="4569971"/>
            <a:ext cx="223657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Мені нічого не вдалося!</a:t>
            </a:r>
            <a:endParaRPr lang="ru-RU" sz="28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08023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TextBox 49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5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58C772D5-B611-9C6A-D1AE-EDB8F246D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3041188" y="3549630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71B76560-D8A5-1223-F238-7C544329C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1522269" y="351122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C2D6404-7835-2A49-5584-C17366244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3826301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21C736D-8ED5-096F-3F0E-75500DE2C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2211604" y="4735226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CC283E0B-6E1B-AA3C-3461-B8D9D3D5C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579826" y="4817772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TextBox 58">
            <a:extLst>
              <a:ext uri="{FF2B5EF4-FFF2-40B4-BE49-F238E27FC236}">
                <a16:creationId xmlns:a16="http://schemas.microsoft.com/office/drawing/2014/main" xmlns="" id="{5018FB14-2FEA-9E6F-125C-9EEAEB872C23}"/>
              </a:ext>
            </a:extLst>
          </p:cNvPr>
          <p:cNvSpPr txBox="1"/>
          <p:nvPr/>
        </p:nvSpPr>
        <p:spPr>
          <a:xfrm>
            <a:off x="3517982" y="3548727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xmlns="" id="{D1ACCC88-2198-229C-66FC-5E50DB4B8A98}"/>
              </a:ext>
            </a:extLst>
          </p:cNvPr>
          <p:cNvSpPr txBox="1"/>
          <p:nvPr/>
        </p:nvSpPr>
        <p:spPr>
          <a:xfrm>
            <a:off x="1667357" y="3649818"/>
            <a:ext cx="13019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xmlns="" id="{836CDAA1-B1ED-2526-7E51-E98FFC70F1D1}"/>
              </a:ext>
            </a:extLst>
          </p:cNvPr>
          <p:cNvSpPr txBox="1"/>
          <p:nvPr/>
        </p:nvSpPr>
        <p:spPr>
          <a:xfrm>
            <a:off x="4303661" y="489269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xmlns="" id="{A9B461A4-185E-BDA5-1AB4-C528A4133805}"/>
              </a:ext>
            </a:extLst>
          </p:cNvPr>
          <p:cNvSpPr txBox="1"/>
          <p:nvPr/>
        </p:nvSpPr>
        <p:spPr>
          <a:xfrm>
            <a:off x="2688964" y="4833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xmlns="" id="{DBC6FAEC-5F11-982B-11FE-F71D33320B53}"/>
              </a:ext>
            </a:extLst>
          </p:cNvPr>
          <p:cNvSpPr txBox="1"/>
          <p:nvPr/>
        </p:nvSpPr>
        <p:spPr>
          <a:xfrm>
            <a:off x="1058597" y="485272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0827716D-46A7-A970-7961-ACBCBA8AF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2211604" y="234114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97B69A2C-77F4-C2EE-3996-B801A05E5EFD}"/>
              </a:ext>
            </a:extLst>
          </p:cNvPr>
          <p:cNvSpPr txBox="1"/>
          <p:nvPr/>
        </p:nvSpPr>
        <p:spPr>
          <a:xfrm>
            <a:off x="2400332" y="2341145"/>
            <a:ext cx="13001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E68DCA79-856C-AC56-CF23-15AEDD728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6691401" y="4735226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57F37050-67F5-FD4B-75A9-3FB66075769A}"/>
              </a:ext>
            </a:extLst>
          </p:cNvPr>
          <p:cNvSpPr txBox="1"/>
          <p:nvPr/>
        </p:nvSpPr>
        <p:spPr>
          <a:xfrm>
            <a:off x="7168761" y="4833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8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213E578-E38F-8634-8C1A-401FAFF3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8295355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251B2750-DE73-F1BD-A323-D3EBD1B235B8}"/>
              </a:ext>
            </a:extLst>
          </p:cNvPr>
          <p:cNvSpPr txBox="1"/>
          <p:nvPr/>
        </p:nvSpPr>
        <p:spPr>
          <a:xfrm>
            <a:off x="8689621" y="4878413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5D3F7DB0-3F07-2539-6819-6D1A38C97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913888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FED03E23-3683-49FC-DAE9-91601A541F3A}"/>
              </a:ext>
            </a:extLst>
          </p:cNvPr>
          <p:cNvSpPr txBox="1"/>
          <p:nvPr/>
        </p:nvSpPr>
        <p:spPr>
          <a:xfrm>
            <a:off x="10391248" y="489269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1CE8603F-9F78-EDFC-7BD0-6E519A026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7457854" y="351122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xmlns="" id="{46CBCFD4-10A4-9E79-BA3C-615C1B3972B0}"/>
              </a:ext>
            </a:extLst>
          </p:cNvPr>
          <p:cNvSpPr txBox="1"/>
          <p:nvPr/>
        </p:nvSpPr>
        <p:spPr>
          <a:xfrm>
            <a:off x="7936625" y="3546170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4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BD83C6E-783B-62F4-8952-62141E64D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9072742" y="3486316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E649A6-7A7D-27EA-8D4D-104D51E59542}"/>
              </a:ext>
            </a:extLst>
          </p:cNvPr>
          <p:cNvSpPr txBox="1"/>
          <p:nvPr/>
        </p:nvSpPr>
        <p:spPr>
          <a:xfrm>
            <a:off x="9244370" y="3494333"/>
            <a:ext cx="124458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956002C4-DA4B-5E77-E229-282B720F4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8259081" y="213677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679AD0F-FEF0-F6A8-40C4-63B57EEB6D18}"/>
              </a:ext>
            </a:extLst>
          </p:cNvPr>
          <p:cNvSpPr txBox="1"/>
          <p:nvPr/>
        </p:nvSpPr>
        <p:spPr>
          <a:xfrm>
            <a:off x="8393906" y="2242297"/>
            <a:ext cx="1476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1659182" y="690868"/>
            <a:ext cx="8732066" cy="5859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</a:t>
            </a:r>
            <a:r>
              <a:rPr lang="uk-UA" sz="4000" b="1" dirty="0">
                <a:solidFill>
                  <a:schemeClr val="bg1"/>
                </a:solidFill>
              </a:rPr>
              <a:t>«Числові пірамідки»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xmlns="" id="{686964F8-28B5-2D0A-448F-26389323ED60}"/>
              </a:ext>
            </a:extLst>
          </p:cNvPr>
          <p:cNvSpPr txBox="1"/>
          <p:nvPr/>
        </p:nvSpPr>
        <p:spPr>
          <a:xfrm>
            <a:off x="2882034" y="1333508"/>
            <a:ext cx="62863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Кожне </a:t>
            </a:r>
            <a:r>
              <a:rPr lang="uk-UA" sz="2400" b="1" dirty="0">
                <a:solidFill>
                  <a:srgbClr val="7030A0"/>
                </a:solidFill>
              </a:rPr>
              <a:t>невідоме число є сумою двох чисел, розташованих нижче.</a:t>
            </a:r>
          </a:p>
        </p:txBody>
      </p:sp>
    </p:spTree>
    <p:extLst>
      <p:ext uri="{BB962C8B-B14F-4D97-AF65-F5344CB8AC3E}">
        <p14:creationId xmlns:p14="http://schemas.microsoft.com/office/powerpoint/2010/main" val="412862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/>
      <p:bldP spid="60" grpId="0"/>
      <p:bldP spid="61" grpId="0"/>
      <p:bldP spid="62" grpId="0"/>
      <p:bldP spid="63" grpId="0"/>
      <p:bldP spid="65" grpId="0"/>
      <p:bldP spid="67" grpId="0"/>
      <p:bldP spid="69" grpId="0"/>
      <p:bldP spid="71" grpId="0"/>
      <p:bldP spid="73" grpId="0"/>
      <p:bldP spid="81" grpId="0"/>
      <p:bldP spid="8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TextBox 28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659182" y="690868"/>
            <a:ext cx="8732066" cy="58596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Вправа </a:t>
            </a:r>
            <a:r>
              <a:rPr lang="uk-UA" sz="4000" b="1" dirty="0">
                <a:solidFill>
                  <a:schemeClr val="bg1"/>
                </a:solidFill>
              </a:rPr>
              <a:t>«Числові пірамідки»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38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58C772D5-B611-9C6A-D1AE-EDB8F246D1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3041188" y="3549630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71B76560-D8A5-1223-F238-7C544329C3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1522269" y="351122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2C2D6404-7835-2A49-5584-C17366244C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3826301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21C736D-8ED5-096F-3F0E-75500DE2CD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2211604" y="4735226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CC283E0B-6E1B-AA3C-3461-B8D9D3D5C7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579826" y="4817772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018FB14-2FEA-9E6F-125C-9EEAEB872C23}"/>
              </a:ext>
            </a:extLst>
          </p:cNvPr>
          <p:cNvSpPr txBox="1"/>
          <p:nvPr/>
        </p:nvSpPr>
        <p:spPr>
          <a:xfrm>
            <a:off x="3172515" y="3594798"/>
            <a:ext cx="1771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D1ACCC88-2198-229C-66FC-5E50DB4B8A98}"/>
              </a:ext>
            </a:extLst>
          </p:cNvPr>
          <p:cNvSpPr txBox="1"/>
          <p:nvPr/>
        </p:nvSpPr>
        <p:spPr>
          <a:xfrm>
            <a:off x="1916535" y="368525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836CDAA1-B1ED-2526-7E51-E98FFC70F1D1}"/>
              </a:ext>
            </a:extLst>
          </p:cNvPr>
          <p:cNvSpPr txBox="1"/>
          <p:nvPr/>
        </p:nvSpPr>
        <p:spPr>
          <a:xfrm>
            <a:off x="4059808" y="4884448"/>
            <a:ext cx="141787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A9B461A4-185E-BDA5-1AB4-C528A4133805}"/>
              </a:ext>
            </a:extLst>
          </p:cNvPr>
          <p:cNvSpPr txBox="1"/>
          <p:nvPr/>
        </p:nvSpPr>
        <p:spPr>
          <a:xfrm>
            <a:off x="2688964" y="4833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DBC6FAEC-5F11-982B-11FE-F71D33320B53}"/>
              </a:ext>
            </a:extLst>
          </p:cNvPr>
          <p:cNvSpPr txBox="1"/>
          <p:nvPr/>
        </p:nvSpPr>
        <p:spPr>
          <a:xfrm>
            <a:off x="1058597" y="4852722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0827716D-46A7-A970-7961-ACBCBA8AF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2211604" y="234114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97B69A2C-77F4-C2EE-3996-B801A05E5EFD}"/>
              </a:ext>
            </a:extLst>
          </p:cNvPr>
          <p:cNvSpPr txBox="1"/>
          <p:nvPr/>
        </p:nvSpPr>
        <p:spPr>
          <a:xfrm>
            <a:off x="2422904" y="2350336"/>
            <a:ext cx="14939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E68DCA79-856C-AC56-CF23-15AEDD728A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8" t="47973" r="33011" b="4366"/>
          <a:stretch/>
        </p:blipFill>
        <p:spPr bwMode="auto">
          <a:xfrm>
            <a:off x="6691401" y="4735226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57F37050-67F5-FD4B-75A9-3FB66075769A}"/>
              </a:ext>
            </a:extLst>
          </p:cNvPr>
          <p:cNvSpPr txBox="1"/>
          <p:nvPr/>
        </p:nvSpPr>
        <p:spPr>
          <a:xfrm>
            <a:off x="7168761" y="4833889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213E578-E38F-8634-8C1A-401FAFF3F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8295355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xmlns="" id="{251B2750-DE73-F1BD-A323-D3EBD1B235B8}"/>
              </a:ext>
            </a:extLst>
          </p:cNvPr>
          <p:cNvSpPr txBox="1"/>
          <p:nvPr/>
        </p:nvSpPr>
        <p:spPr>
          <a:xfrm>
            <a:off x="8689621" y="4878413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6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5D3F7DB0-3F07-2539-6819-6D1A38C975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251" t="-3296" r="-1672" b="55635"/>
          <a:stretch/>
        </p:blipFill>
        <p:spPr bwMode="auto">
          <a:xfrm>
            <a:off x="9913888" y="4704374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FED03E23-3683-49FC-DAE9-91601A541F3A}"/>
              </a:ext>
            </a:extLst>
          </p:cNvPr>
          <p:cNvSpPr txBox="1"/>
          <p:nvPr/>
        </p:nvSpPr>
        <p:spPr>
          <a:xfrm>
            <a:off x="10391248" y="4892694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8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1CE8603F-9F78-EDFC-7BD0-6E519A0268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09" r="34770" b="52339"/>
          <a:stretch/>
        </p:blipFill>
        <p:spPr bwMode="auto">
          <a:xfrm>
            <a:off x="7457854" y="3511220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TextBox 78">
            <a:extLst>
              <a:ext uri="{FF2B5EF4-FFF2-40B4-BE49-F238E27FC236}">
                <a16:creationId xmlns:a16="http://schemas.microsoft.com/office/drawing/2014/main" xmlns="" id="{46CBCFD4-10A4-9E79-BA3C-615C1B3972B0}"/>
              </a:ext>
            </a:extLst>
          </p:cNvPr>
          <p:cNvSpPr txBox="1"/>
          <p:nvPr/>
        </p:nvSpPr>
        <p:spPr>
          <a:xfrm>
            <a:off x="7629601" y="3510450"/>
            <a:ext cx="12896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0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6BD83C6E-783B-62F4-8952-62141E64DE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1" t="-1465" r="67852" b="51349"/>
          <a:stretch/>
        </p:blipFill>
        <p:spPr bwMode="auto">
          <a:xfrm>
            <a:off x="9072742" y="3486316"/>
            <a:ext cx="1683976" cy="178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ECE649A6-7A7D-27EA-8D4D-104D51E59542}"/>
              </a:ext>
            </a:extLst>
          </p:cNvPr>
          <p:cNvSpPr txBox="1"/>
          <p:nvPr/>
        </p:nvSpPr>
        <p:spPr>
          <a:xfrm>
            <a:off x="9549536" y="3485413"/>
            <a:ext cx="7303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2" name="Picture 2" descr="Математический диктант &quot;Числа от 1 до 100. Внетабличное умножение и  деление&quot;; 3 класс - Математика - Начальные классы - Pedsovet.su">
            <a:extLst>
              <a:ext uri="{FF2B5EF4-FFF2-40B4-BE49-F238E27FC236}">
                <a16:creationId xmlns:a16="http://schemas.microsoft.com/office/drawing/2014/main" xmlns="" id="{956002C4-DA4B-5E77-E229-282B720F4C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02" t="47608" r="-1923" b="4731"/>
          <a:stretch/>
        </p:blipFill>
        <p:spPr bwMode="auto">
          <a:xfrm>
            <a:off x="8259081" y="2136775"/>
            <a:ext cx="1685109" cy="1700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TextBox 82">
            <a:extLst>
              <a:ext uri="{FF2B5EF4-FFF2-40B4-BE49-F238E27FC236}">
                <a16:creationId xmlns:a16="http://schemas.microsoft.com/office/drawing/2014/main" xmlns="" id="{2679AD0F-FEF0-F6A8-40C4-63B57EEB6D18}"/>
              </a:ext>
            </a:extLst>
          </p:cNvPr>
          <p:cNvSpPr txBox="1"/>
          <p:nvPr/>
        </p:nvSpPr>
        <p:spPr>
          <a:xfrm>
            <a:off x="8433342" y="2211899"/>
            <a:ext cx="14760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8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</a:t>
            </a:r>
            <a:endParaRPr lang="ru-RU" sz="8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86964F8-28B5-2D0A-448F-26389323ED60}"/>
              </a:ext>
            </a:extLst>
          </p:cNvPr>
          <p:cNvSpPr txBox="1"/>
          <p:nvPr/>
        </p:nvSpPr>
        <p:spPr>
          <a:xfrm>
            <a:off x="2882034" y="1333508"/>
            <a:ext cx="6286362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7030A0"/>
                </a:solidFill>
              </a:rPr>
              <a:t>Кожне </a:t>
            </a:r>
            <a:r>
              <a:rPr lang="uk-UA" sz="2400" b="1" dirty="0">
                <a:solidFill>
                  <a:srgbClr val="7030A0"/>
                </a:solidFill>
              </a:rPr>
              <a:t>невідоме число є сумою двох чисел, розташованих нижче.</a:t>
            </a:r>
          </a:p>
        </p:txBody>
      </p:sp>
    </p:spTree>
    <p:extLst>
      <p:ext uri="{BB962C8B-B14F-4D97-AF65-F5344CB8AC3E}">
        <p14:creationId xmlns:p14="http://schemas.microsoft.com/office/powerpoint/2010/main" val="383322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1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3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4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8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9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4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7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3" fill="hold">
                      <p:stCondLst>
                        <p:cond delay="indefinite"/>
                      </p:stCondLst>
                      <p:childTnLst>
                        <p:par>
                          <p:cTn id="294" fill="hold">
                            <p:stCondLst>
                              <p:cond delay="0"/>
                            </p:stCondLst>
                            <p:childTnLst>
                              <p:par>
                                <p:cTn id="2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8" fill="hold">
                      <p:stCondLst>
                        <p:cond delay="indefinite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>
                      <p:stCondLst>
                        <p:cond delay="indefinite"/>
                      </p:stCondLst>
                      <p:childTnLst>
                        <p:par>
                          <p:cTn id="314" fill="hold">
                            <p:stCondLst>
                              <p:cond delay="0"/>
                            </p:stCondLst>
                            <p:childTnLst>
                              <p:par>
                                <p:cTn id="3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8" fill="hold">
                      <p:stCondLst>
                        <p:cond delay="indefinite"/>
                      </p:stCondLst>
                      <p:childTnLst>
                        <p:par>
                          <p:cTn id="319" fill="hold">
                            <p:stCondLst>
                              <p:cond delay="0"/>
                            </p:stCondLst>
                            <p:childTnLst>
                              <p:par>
                                <p:cTn id="3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45" grpId="0"/>
      <p:bldP spid="46" grpId="0"/>
      <p:bldP spid="47" grpId="0"/>
      <p:bldP spid="49" grpId="0"/>
      <p:bldP spid="51" grpId="0"/>
      <p:bldP spid="75" grpId="0"/>
      <p:bldP spid="77" grpId="0"/>
      <p:bldP spid="79" grpId="0"/>
      <p:bldP spid="81" grpId="0"/>
      <p:bldP spid="8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TextBox 28"/>
          <p:cNvSpPr txBox="1"/>
          <p:nvPr/>
        </p:nvSpPr>
        <p:spPr>
          <a:xfrm>
            <a:off x="5104435" y="983848"/>
            <a:ext cx="184731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1568357" y="494528"/>
            <a:ext cx="8732066" cy="673985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Гра «Хто швидше?»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xmlns="" id="{686964F8-28B5-2D0A-448F-26389323ED60}"/>
              </a:ext>
            </a:extLst>
          </p:cNvPr>
          <p:cNvSpPr txBox="1"/>
          <p:nvPr/>
        </p:nvSpPr>
        <p:spPr>
          <a:xfrm>
            <a:off x="1903635" y="1222443"/>
            <a:ext cx="8061509" cy="523220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ru-RU"/>
            </a:defPPr>
            <a:lvl1pPr algn="ctr">
              <a:defRPr sz="2800" b="1">
                <a:solidFill>
                  <a:schemeClr val="tx2">
                    <a:lumMod val="50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uk-UA" sz="2400" dirty="0">
                <a:solidFill>
                  <a:srgbClr val="7030A0"/>
                </a:solidFill>
              </a:rPr>
              <a:t>Яке число заховалося за листочком?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08154" y="1983950"/>
            <a:ext cx="294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14 – 4 = 10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879066" y="3453347"/>
            <a:ext cx="294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20 – 4 = 16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79065" y="2708839"/>
            <a:ext cx="2946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11 + 5 = 16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753570" y="1705945"/>
            <a:ext cx="1716971" cy="1277558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1522736" y="2403818"/>
            <a:ext cx="1914886" cy="1257082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2427482" y="3246533"/>
            <a:ext cx="1728218" cy="13622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348550" y="2006664"/>
            <a:ext cx="3118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30 – 10 = 20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15532" y="3416725"/>
            <a:ext cx="3118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21 + 9 = 30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3844" y="2686224"/>
            <a:ext cx="31188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15 + 5 = 20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4251944" y="1665177"/>
            <a:ext cx="1553333" cy="15533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6303362" y="3105669"/>
            <a:ext cx="1475176" cy="147517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5600329" y="2431449"/>
            <a:ext cx="1252040" cy="125204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120742" y="1933086"/>
            <a:ext cx="318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34 – 4 = 30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284028" y="3477774"/>
            <a:ext cx="3189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14 + 6 = 20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451602" y="2682803"/>
            <a:ext cx="28581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000" b="1" dirty="0">
                <a:solidFill>
                  <a:srgbClr val="002060"/>
                </a:solidFill>
              </a:rPr>
              <a:t>8 + 2 = 10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8122516" y="1526290"/>
            <a:ext cx="1653414" cy="165341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10029958" y="2949177"/>
            <a:ext cx="1917374" cy="191737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254159">
            <a:off x="9117487" y="2420973"/>
            <a:ext cx="1318626" cy="1318626"/>
          </a:xfrm>
          <a:prstGeom prst="rect">
            <a:avLst/>
          </a:prstGeom>
        </p:spPr>
      </p:pic>
      <p:sp>
        <p:nvSpPr>
          <p:cNvPr id="23" name="Прямоугольник 22"/>
          <p:cNvSpPr/>
          <p:nvPr/>
        </p:nvSpPr>
        <p:spPr>
          <a:xfrm>
            <a:off x="7040950" y="4490610"/>
            <a:ext cx="2488181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sz="4000" b="1" dirty="0" smtClean="0">
                <a:solidFill>
                  <a:srgbClr val="FF0000"/>
                </a:solidFill>
              </a:rPr>
              <a:t>11</a:t>
            </a:r>
            <a:r>
              <a:rPr lang="uk-UA" sz="4000" b="1" dirty="0">
                <a:solidFill>
                  <a:srgbClr val="FF0000"/>
                </a:solidFill>
              </a:rPr>
              <a:t>, 12, 13, </a:t>
            </a:r>
            <a:endParaRPr lang="uk-UA" sz="4000" b="1" dirty="0" smtClean="0">
              <a:solidFill>
                <a:srgbClr val="FF000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B050"/>
                </a:solidFill>
              </a:rPr>
              <a:t>21</a:t>
            </a:r>
            <a:r>
              <a:rPr lang="uk-UA" sz="4000" b="1" dirty="0">
                <a:solidFill>
                  <a:srgbClr val="00B050"/>
                </a:solidFill>
              </a:rPr>
              <a:t>, </a:t>
            </a:r>
            <a:r>
              <a:rPr lang="uk-UA" sz="4000" b="1" dirty="0" smtClean="0">
                <a:solidFill>
                  <a:srgbClr val="00B050"/>
                </a:solidFill>
              </a:rPr>
              <a:t>22</a:t>
            </a:r>
            <a:r>
              <a:rPr lang="uk-UA" sz="4000" b="1" dirty="0">
                <a:solidFill>
                  <a:srgbClr val="00B050"/>
                </a:solidFill>
              </a:rPr>
              <a:t>, 23, </a:t>
            </a:r>
            <a:endParaRPr lang="uk-UA" sz="4000" b="1" dirty="0" smtClean="0">
              <a:solidFill>
                <a:srgbClr val="00B050"/>
              </a:solidFill>
            </a:endParaRPr>
          </a:p>
          <a:p>
            <a:pPr algn="ctr"/>
            <a:r>
              <a:rPr lang="uk-UA" sz="4000" b="1" dirty="0" smtClean="0">
                <a:solidFill>
                  <a:srgbClr val="002060"/>
                </a:solidFill>
              </a:rPr>
              <a:t>31</a:t>
            </a:r>
            <a:r>
              <a:rPr lang="uk-UA" sz="4000" b="1" dirty="0">
                <a:solidFill>
                  <a:srgbClr val="002060"/>
                </a:solidFill>
              </a:rPr>
              <a:t>, 32, </a:t>
            </a:r>
            <a:r>
              <a:rPr lang="uk-UA" sz="4000" b="1" dirty="0" smtClean="0">
                <a:solidFill>
                  <a:srgbClr val="002060"/>
                </a:solidFill>
              </a:rPr>
              <a:t>33.</a:t>
            </a:r>
            <a:endParaRPr lang="uk-UA" sz="4000" b="1" dirty="0">
              <a:solidFill>
                <a:srgbClr val="002060"/>
              </a:solidFill>
            </a:endParaRPr>
          </a:p>
        </p:txBody>
      </p:sp>
      <p:sp>
        <p:nvSpPr>
          <p:cNvPr id="24" name="Прямоугольник 11">
            <a:extLst>
              <a:ext uri="{FF2B5EF4-FFF2-40B4-BE49-F238E27FC236}">
                <a16:creationId xmlns:a16="http://schemas.microsoft.com/office/drawing/2014/main" xmlns="" id="{7A039DD5-B75A-4134-3C89-2ED97C0983D9}"/>
              </a:ext>
            </a:extLst>
          </p:cNvPr>
          <p:cNvSpPr/>
          <p:nvPr/>
        </p:nvSpPr>
        <p:spPr>
          <a:xfrm>
            <a:off x="926353" y="4490610"/>
            <a:ext cx="5798404" cy="1241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solidFill>
                  <a:srgbClr val="7030A0"/>
                </a:solidFill>
              </a:rPr>
              <a:t>Запиши</a:t>
            </a:r>
            <a:r>
              <a:rPr lang="uk-UA" sz="2800" b="1" dirty="0">
                <a:solidFill>
                  <a:srgbClr val="7030A0"/>
                </a:solidFill>
              </a:rPr>
              <a:t> всі можливі двоцифрові числа, використавши цифри </a:t>
            </a:r>
            <a:r>
              <a:rPr lang="uk-UA" sz="2800" b="1" i="1" u="sng" dirty="0" smtClean="0">
                <a:solidFill>
                  <a:srgbClr val="7030A0"/>
                </a:solidFill>
              </a:rPr>
              <a:t>1</a:t>
            </a:r>
            <a:r>
              <a:rPr lang="uk-UA" sz="2800" b="1" i="1" u="sng" dirty="0">
                <a:solidFill>
                  <a:srgbClr val="7030A0"/>
                </a:solidFill>
              </a:rPr>
              <a:t>, 2, 3</a:t>
            </a:r>
          </a:p>
        </p:txBody>
      </p:sp>
    </p:spTree>
    <p:extLst>
      <p:ext uri="{BB962C8B-B14F-4D97-AF65-F5344CB8AC3E}">
        <p14:creationId xmlns:p14="http://schemas.microsoft.com/office/powerpoint/2010/main" val="4166098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Прямоугольник 38"/>
          <p:cNvSpPr/>
          <p:nvPr/>
        </p:nvSpPr>
        <p:spPr>
          <a:xfrm>
            <a:off x="1733067" y="434130"/>
            <a:ext cx="8732066" cy="744070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Математичний диктант</a:t>
            </a:r>
          </a:p>
        </p:txBody>
      </p:sp>
      <p:pic>
        <p:nvPicPr>
          <p:cNvPr id="41" name="Picture 6" descr="Мистер Пибоди с книгой - Приключения мистера Пибоди и Шермана - YouLoveIt.ru">
            <a:extLst>
              <a:ext uri="{FF2B5EF4-FFF2-40B4-BE49-F238E27FC236}">
                <a16:creationId xmlns:a16="http://schemas.microsoft.com/office/drawing/2014/main" xmlns="" id="{6DE8DDD5-22A6-5B44-19F5-6FF5BB070C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295" y="3646714"/>
            <a:ext cx="1633148" cy="309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1112581" y="1323712"/>
            <a:ext cx="4841904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>
                <a:solidFill>
                  <a:srgbClr val="7030A0"/>
                </a:solidFill>
              </a:rPr>
              <a:t>Запишіть числа другого </a:t>
            </a:r>
            <a:r>
              <a:rPr lang="uk-UA" sz="2400" b="1" dirty="0" smtClean="0">
                <a:solidFill>
                  <a:srgbClr val="7030A0"/>
                </a:solidFill>
              </a:rPr>
              <a:t>десятка 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1610475" y="2308597"/>
            <a:ext cx="5639411" cy="46166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400" b="1" dirty="0">
                <a:solidFill>
                  <a:srgbClr val="7030A0"/>
                </a:solidFill>
              </a:rPr>
              <a:t>усі числа, що містять 2 </a:t>
            </a:r>
            <a:r>
              <a:rPr lang="uk-UA" sz="2400" b="1" dirty="0" smtClean="0">
                <a:solidFill>
                  <a:srgbClr val="7030A0"/>
                </a:solidFill>
              </a:rPr>
              <a:t>десятки</a:t>
            </a:r>
            <a:endParaRPr lang="uk-UA" sz="2400" b="1" dirty="0">
              <a:solidFill>
                <a:srgbClr val="7030A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1112581" y="1785377"/>
            <a:ext cx="484190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11 12 13 14 15 16 17 18 19 20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2154762" y="3305072"/>
            <a:ext cx="4321932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400" b="1" dirty="0">
                <a:solidFill>
                  <a:srgbClr val="7030A0"/>
                </a:solidFill>
              </a:rPr>
              <a:t>числа, більші за 28, але менші або дорівнюють 35.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1610476" y="2770262"/>
            <a:ext cx="5639410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20 21 22 23 24 25 26 27 28 29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2843966" y="4665013"/>
            <a:ext cx="3632728" cy="83099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400" b="1" dirty="0">
                <a:solidFill>
                  <a:srgbClr val="7030A0"/>
                </a:solidFill>
              </a:rPr>
              <a:t>двоцифрові числа, менші, ніж 16.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2154761" y="4136069"/>
            <a:ext cx="4321933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29 30 31 32 33 34 35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7064220" y="3378215"/>
            <a:ext cx="4409324" cy="120032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</a:rPr>
              <a:t>Запишіть </a:t>
            </a:r>
            <a:r>
              <a:rPr lang="uk-UA" sz="2400" b="1" dirty="0">
                <a:solidFill>
                  <a:srgbClr val="7030A0"/>
                </a:solidFill>
              </a:rPr>
              <a:t>двоцифрові числа, більші, ніж 15, але </a:t>
            </a:r>
            <a:r>
              <a:rPr lang="uk-UA" sz="2400" b="1" dirty="0" smtClean="0">
                <a:solidFill>
                  <a:srgbClr val="7030A0"/>
                </a:solidFill>
              </a:rPr>
              <a:t>менше </a:t>
            </a:r>
            <a:r>
              <a:rPr lang="uk-UA" sz="2400" b="1" dirty="0">
                <a:solidFill>
                  <a:srgbClr val="7030A0"/>
                </a:solidFill>
              </a:rPr>
              <a:t>двох десятків.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2843966" y="5509953"/>
            <a:ext cx="3632728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10 11 12 13 14 15</a:t>
            </a:r>
            <a:endParaRPr lang="uk-UA" sz="28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159444F2-D3B1-5C43-3D5F-AAB9E6E4E3F9}"/>
              </a:ext>
            </a:extLst>
          </p:cNvPr>
          <p:cNvSpPr txBox="1"/>
          <p:nvPr/>
        </p:nvSpPr>
        <p:spPr>
          <a:xfrm>
            <a:off x="7064220" y="4578544"/>
            <a:ext cx="4409324" cy="52322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</a:rPr>
              <a:t>16 17 18 19</a:t>
            </a:r>
            <a:endParaRPr lang="uk-UA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6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7F8ECF7-0611-F2C9-8E73-66835CA4AE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68" t="-1" r="28356" b="-6174"/>
          <a:stretch/>
        </p:blipFill>
        <p:spPr bwMode="auto">
          <a:xfrm flipH="1">
            <a:off x="229196" y="2466248"/>
            <a:ext cx="2432482" cy="373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Скругленный прямоугольник 64"/>
          <p:cNvSpPr/>
          <p:nvPr/>
        </p:nvSpPr>
        <p:spPr>
          <a:xfrm>
            <a:off x="2582418" y="4047824"/>
            <a:ext cx="8510124" cy="150895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Марійка, порівнюючи числа 13 і 31, 21 та 12, поставила між ними знак «дорівнює». А Петрик каже, що не згоден з таким рішенням дівчинки. Хто має рацію?</a:t>
            </a:r>
          </a:p>
        </p:txBody>
      </p:sp>
      <p:sp>
        <p:nvSpPr>
          <p:cNvPr id="66" name="Прямоугольник 9">
            <a:extLst>
              <a:ext uri="{FF2B5EF4-FFF2-40B4-BE49-F238E27FC236}">
                <a16:creationId xmlns:a16="http://schemas.microsoft.com/office/drawing/2014/main" xmlns="" id="{C25E0AC9-3CAA-7586-2BAE-4A88D7DC8DC8}"/>
              </a:ext>
            </a:extLst>
          </p:cNvPr>
          <p:cNvSpPr/>
          <p:nvPr/>
        </p:nvSpPr>
        <p:spPr>
          <a:xfrm>
            <a:off x="1142999" y="420216"/>
            <a:ext cx="9949543" cy="64658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>
                <a:solidFill>
                  <a:schemeClr val="bg1"/>
                </a:solidFill>
              </a:rPr>
              <a:t>Мотивація навчальної діяльності. Проблемна ситуація 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67" name="Picture 2" descr="Мальчик презентация ребенка девочка Homo Sapiens, маленькая девочка,  ребенок, люди, презентация png | PNGWing">
            <a:extLst>
              <a:ext uri="{FF2B5EF4-FFF2-40B4-BE49-F238E27FC236}">
                <a16:creationId xmlns:a16="http://schemas.microsoft.com/office/drawing/2014/main" xmlns="" id="{68659A91-DE5E-62ED-0FF5-9388A975D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96" b="96094" l="7500" r="97174">
                        <a14:foregroundMark x1="86304" y1="31250" x2="86304" y2="31250"/>
                        <a14:foregroundMark x1="80326" y1="50651" x2="80326" y2="50651"/>
                        <a14:foregroundMark x1="82283" y1="45052" x2="82283" y2="45052"/>
                        <a14:foregroundMark x1="88370" y1="53125" x2="88370" y2="53125"/>
                        <a14:foregroundMark x1="77935" y1="56510" x2="77935" y2="56510"/>
                        <a14:foregroundMark x1="84022" y1="91406" x2="84022" y2="91406"/>
                        <a14:foregroundMark x1="70543" y1="91016" x2="70543" y2="91016"/>
                        <a14:foregroundMark x1="71304" y1="86849" x2="71304" y2="86849"/>
                        <a14:foregroundMark x1="67500" y1="89063" x2="67500" y2="89063"/>
                        <a14:foregroundMark x1="80543" y1="90885" x2="80543" y2="90885"/>
                        <a14:foregroundMark x1="83043" y1="87891" x2="83043" y2="87891"/>
                        <a14:foregroundMark x1="72065" y1="87630" x2="72065" y2="87630"/>
                        <a14:foregroundMark x1="78478" y1="56771" x2="78478" y2="56771"/>
                        <a14:foregroundMark x1="76957" y1="47656" x2="76957" y2="47656"/>
                        <a14:foregroundMark x1="71630" y1="48568" x2="71630" y2="48568"/>
                        <a14:foregroundMark x1="36522" y1="43620" x2="36522" y2="43620"/>
                        <a14:foregroundMark x1="36087" y1="41797" x2="36087" y2="417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1016"/>
          <a:stretch/>
        </p:blipFill>
        <p:spPr bwMode="auto">
          <a:xfrm>
            <a:off x="2755531" y="1066800"/>
            <a:ext cx="1387347" cy="2970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4" descr="Мальчик презентация ребенка девочка Homo Sapiens, маленькая девочка,  ребенок, люди, презентация png | PNGWing">
            <a:extLst>
              <a:ext uri="{FF2B5EF4-FFF2-40B4-BE49-F238E27FC236}">
                <a16:creationId xmlns:a16="http://schemas.microsoft.com/office/drawing/2014/main" xmlns="" id="{8432F76A-7F7F-4969-BE2E-91D1C01FBA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96" b="98177" l="58587" r="95217">
                        <a14:foregroundMark x1="89565" y1="23828" x2="89565" y2="23828"/>
                        <a14:foregroundMark x1="83043" y1="44141" x2="83043" y2="44141"/>
                        <a14:foregroundMark x1="78261" y1="42188" x2="78261" y2="42188"/>
                        <a14:foregroundMark x1="80543" y1="89974" x2="80543" y2="89974"/>
                        <a14:foregroundMark x1="67609" y1="89063" x2="67609" y2="89063"/>
                        <a14:foregroundMark x1="71413" y1="86589" x2="71413" y2="86589"/>
                        <a14:foregroundMark x1="71739" y1="90625" x2="71739" y2="90625"/>
                        <a14:foregroundMark x1="83478" y1="88411" x2="83478" y2="88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229" t="9052"/>
          <a:stretch/>
        </p:blipFill>
        <p:spPr bwMode="auto">
          <a:xfrm>
            <a:off x="8263171" y="1160363"/>
            <a:ext cx="1387346" cy="2864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9A999318-F929-0A0D-62B4-AAEE9AF065A8}"/>
              </a:ext>
            </a:extLst>
          </p:cNvPr>
          <p:cNvSpPr txBox="1"/>
          <p:nvPr/>
        </p:nvSpPr>
        <p:spPr>
          <a:xfrm>
            <a:off x="4747363" y="1475112"/>
            <a:ext cx="241959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chemeClr val="bg1"/>
                </a:solidFill>
              </a:rPr>
              <a:t>13  =  31</a:t>
            </a:r>
            <a:endParaRPr lang="x-none" sz="4400" dirty="0">
              <a:solidFill>
                <a:schemeClr val="bg1"/>
              </a:solidFill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2F87164A-4058-760C-658C-F813F2DF3C5E}"/>
              </a:ext>
            </a:extLst>
          </p:cNvPr>
          <p:cNvSpPr txBox="1"/>
          <p:nvPr/>
        </p:nvSpPr>
        <p:spPr>
          <a:xfrm>
            <a:off x="4741833" y="2207898"/>
            <a:ext cx="2419590" cy="76944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chemeClr val="bg1"/>
                </a:solidFill>
              </a:rPr>
              <a:t>21  =  12</a:t>
            </a:r>
            <a:endParaRPr lang="x-none" sz="4400" dirty="0">
              <a:solidFill>
                <a:schemeClr val="bg1"/>
              </a:solidFill>
            </a:endParaRPr>
          </a:p>
        </p:txBody>
      </p:sp>
      <p:sp>
        <p:nvSpPr>
          <p:cNvPr id="71" name="Скругленная прямоугольная выноска 17">
            <a:extLst>
              <a:ext uri="{FF2B5EF4-FFF2-40B4-BE49-F238E27FC236}">
                <a16:creationId xmlns:a16="http://schemas.microsoft.com/office/drawing/2014/main" xmlns="" id="{F1C88201-40D7-6F3A-866E-DA0367DC2A67}"/>
              </a:ext>
            </a:extLst>
          </p:cNvPr>
          <p:cNvSpPr/>
          <p:nvPr/>
        </p:nvSpPr>
        <p:spPr>
          <a:xfrm>
            <a:off x="2572932" y="4024872"/>
            <a:ext cx="8510124" cy="1508951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З’ясуйте, чим схожі та чим відрізняються числа в парах. Порівняйте їх. Порівняння чисел починають з аналізу його складу. Спочатку порівнюють десятки.</a:t>
            </a:r>
            <a:r>
              <a:rPr lang="en-US" sz="2400" b="1" dirty="0">
                <a:solidFill>
                  <a:srgbClr val="7030A0"/>
                </a:solidFill>
              </a:rPr>
              <a:t> </a:t>
            </a:r>
            <a:r>
              <a:rPr lang="uk-UA" sz="2400" b="1" dirty="0">
                <a:solidFill>
                  <a:srgbClr val="7030A0"/>
                </a:solidFill>
              </a:rPr>
              <a:t>Потім одиниці.</a:t>
            </a:r>
          </a:p>
        </p:txBody>
      </p:sp>
      <p:sp>
        <p:nvSpPr>
          <p:cNvPr id="72" name="Овал 71">
            <a:extLst>
              <a:ext uri="{FF2B5EF4-FFF2-40B4-BE49-F238E27FC236}">
                <a16:creationId xmlns:a16="http://schemas.microsoft.com/office/drawing/2014/main" xmlns="" id="{8664F85C-8E89-2D6C-B2A4-D68B160B0F7C}"/>
              </a:ext>
            </a:extLst>
          </p:cNvPr>
          <p:cNvSpPr/>
          <p:nvPr/>
        </p:nvSpPr>
        <p:spPr>
          <a:xfrm>
            <a:off x="4837122" y="1532444"/>
            <a:ext cx="286358" cy="68819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 b="1"/>
          </a:p>
        </p:txBody>
      </p:sp>
      <p:sp>
        <p:nvSpPr>
          <p:cNvPr id="73" name="Овал 72">
            <a:extLst>
              <a:ext uri="{FF2B5EF4-FFF2-40B4-BE49-F238E27FC236}">
                <a16:creationId xmlns:a16="http://schemas.microsoft.com/office/drawing/2014/main" xmlns="" id="{0CC63C6E-2D60-F3A0-506A-CC5CA793CFD9}"/>
              </a:ext>
            </a:extLst>
          </p:cNvPr>
          <p:cNvSpPr/>
          <p:nvPr/>
        </p:nvSpPr>
        <p:spPr>
          <a:xfrm>
            <a:off x="6175035" y="1523086"/>
            <a:ext cx="286358" cy="68819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 b="1"/>
          </a:p>
        </p:txBody>
      </p:sp>
      <p:sp>
        <p:nvSpPr>
          <p:cNvPr id="74" name="Овал 73">
            <a:extLst>
              <a:ext uri="{FF2B5EF4-FFF2-40B4-BE49-F238E27FC236}">
                <a16:creationId xmlns:a16="http://schemas.microsoft.com/office/drawing/2014/main" xmlns="" id="{1C30F193-28BF-66E5-C9A4-04E4CD4B933B}"/>
              </a:ext>
            </a:extLst>
          </p:cNvPr>
          <p:cNvSpPr/>
          <p:nvPr/>
        </p:nvSpPr>
        <p:spPr>
          <a:xfrm>
            <a:off x="5101053" y="1532444"/>
            <a:ext cx="286358" cy="68819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 b="1"/>
          </a:p>
        </p:txBody>
      </p:sp>
      <p:sp>
        <p:nvSpPr>
          <p:cNvPr id="75" name="Овал 74">
            <a:extLst>
              <a:ext uri="{FF2B5EF4-FFF2-40B4-BE49-F238E27FC236}">
                <a16:creationId xmlns:a16="http://schemas.microsoft.com/office/drawing/2014/main" xmlns="" id="{3DF9E890-744A-96C2-3CB5-215417C351B7}"/>
              </a:ext>
            </a:extLst>
          </p:cNvPr>
          <p:cNvSpPr/>
          <p:nvPr/>
        </p:nvSpPr>
        <p:spPr>
          <a:xfrm>
            <a:off x="6443662" y="1532444"/>
            <a:ext cx="286358" cy="688191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sz="2000" b="1"/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xmlns="" id="{73740190-85BF-986F-A138-031E49C8C048}"/>
              </a:ext>
            </a:extLst>
          </p:cNvPr>
          <p:cNvSpPr txBox="1"/>
          <p:nvPr/>
        </p:nvSpPr>
        <p:spPr>
          <a:xfrm>
            <a:off x="5478123" y="1455417"/>
            <a:ext cx="54598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&lt;</a:t>
            </a:r>
            <a:endParaRPr lang="x-none" sz="4000" b="1" dirty="0">
              <a:solidFill>
                <a:schemeClr val="bg1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xmlns="" id="{452D8EB6-8253-90F4-E300-2443CC53E659}"/>
              </a:ext>
            </a:extLst>
          </p:cNvPr>
          <p:cNvSpPr txBox="1"/>
          <p:nvPr/>
        </p:nvSpPr>
        <p:spPr>
          <a:xfrm rot="10800000">
            <a:off x="5467239" y="2238675"/>
            <a:ext cx="545989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</a:rPr>
              <a:t>&lt;</a:t>
            </a:r>
            <a:endParaRPr lang="x-none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853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886427" y="520436"/>
            <a:ext cx="8732066" cy="687877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>
                <a:solidFill>
                  <a:schemeClr val="bg1"/>
                </a:solidFill>
              </a:rPr>
              <a:t>Повідомлення теми та завдань уроку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728249" y="1753046"/>
            <a:ext cx="4675522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Сьогодні на уроці ми будемо порівнювати двоцифрові числа.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Розв'язувати задачі.</a:t>
            </a:r>
          </a:p>
        </p:txBody>
      </p:sp>
      <p:pic>
        <p:nvPicPr>
          <p:cNvPr id="10" name="Picture 4" descr="Мистер Пибоди, картинка без фона - Приключения мистера Пибоди и Шермана -  YouLoveIt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>
            <a:off x="8724588" y="1753046"/>
            <a:ext cx="2320938" cy="3592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0" descr="Шерман - Приключения мистера Пибоди и Шермана - YouLoveIt.ru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1406" y="1753046"/>
            <a:ext cx="1729014" cy="382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57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11">
            <a:extLst>
              <a:ext uri="{FF2B5EF4-FFF2-40B4-BE49-F238E27FC236}">
                <a16:creationId xmlns:a16="http://schemas.microsoft.com/office/drawing/2014/main" xmlns="" id="{F9011203-A234-6F26-F899-CF8175075345}"/>
              </a:ext>
            </a:extLst>
          </p:cNvPr>
          <p:cNvSpPr/>
          <p:nvPr/>
        </p:nvSpPr>
        <p:spPr>
          <a:xfrm>
            <a:off x="1846667" y="494529"/>
            <a:ext cx="8732066" cy="681128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Як </a:t>
            </a:r>
            <a:r>
              <a:rPr lang="uk-UA" sz="3600" b="1" dirty="0">
                <a:solidFill>
                  <a:schemeClr val="bg1"/>
                </a:solidFill>
              </a:rPr>
              <a:t>порівнюють двоцифрові </a:t>
            </a:r>
            <a:r>
              <a:rPr lang="uk-UA" sz="3600" b="1" dirty="0" smtClean="0">
                <a:solidFill>
                  <a:schemeClr val="bg1"/>
                </a:solidFill>
              </a:rPr>
              <a:t>числа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69" name="Рисунок 68">
            <a:extLst>
              <a:ext uri="{FF2B5EF4-FFF2-40B4-BE49-F238E27FC236}">
                <a16:creationId xmlns:a16="http://schemas.microsoft.com/office/drawing/2014/main" xmlns="" id="{7FC3D2B8-87F1-F50F-19CF-01B56A2399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552" y="1453300"/>
            <a:ext cx="895502" cy="1434260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xmlns="" id="{0117746E-65C3-B370-ED1B-106630F0F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0495" y="1642281"/>
            <a:ext cx="467490" cy="1130672"/>
          </a:xfrm>
          <a:prstGeom prst="rect">
            <a:avLst/>
          </a:prstGeom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xmlns="" id="{EA05CBC1-E695-BAC0-3932-47F53B9B0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6671" y="1642281"/>
            <a:ext cx="467490" cy="1130672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xmlns="" id="{11EDB968-6B1F-55F9-8EFB-E63893FA8A89}"/>
              </a:ext>
            </a:extLst>
          </p:cNvPr>
          <p:cNvSpPr txBox="1"/>
          <p:nvPr/>
        </p:nvSpPr>
        <p:spPr>
          <a:xfrm>
            <a:off x="5053340" y="4486772"/>
            <a:ext cx="208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д.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</a:t>
            </a: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1д.</a:t>
            </a:r>
            <a:endParaRPr lang="x-non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8" name="Picture 4" descr="Мистер Пибоди, картинка без фона - Приключения мистера Пибоди и Шермана -  YouLoveIt.ru">
            <a:extLst>
              <a:ext uri="{FF2B5EF4-FFF2-40B4-BE49-F238E27FC236}">
                <a16:creationId xmlns:a16="http://schemas.microsoft.com/office/drawing/2014/main" xmlns="" id="{D3DED37C-3C6D-6632-8AEA-F3BE34FF17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76" r="29548"/>
          <a:stretch/>
        </p:blipFill>
        <p:spPr bwMode="auto">
          <a:xfrm flipH="1">
            <a:off x="876456" y="3080904"/>
            <a:ext cx="2205862" cy="341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Рисунок 118">
            <a:extLst>
              <a:ext uri="{FF2B5EF4-FFF2-40B4-BE49-F238E27FC236}">
                <a16:creationId xmlns:a16="http://schemas.microsoft.com/office/drawing/2014/main" xmlns="" id="{20173FCD-3507-DA91-1E02-D89A77732D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5781" y="1464658"/>
            <a:ext cx="895502" cy="1434260"/>
          </a:xfrm>
          <a:prstGeom prst="rect">
            <a:avLst/>
          </a:prstGeom>
        </p:spPr>
      </p:pic>
      <p:pic>
        <p:nvPicPr>
          <p:cNvPr id="122" name="Рисунок 121">
            <a:extLst>
              <a:ext uri="{FF2B5EF4-FFF2-40B4-BE49-F238E27FC236}">
                <a16:creationId xmlns:a16="http://schemas.microsoft.com/office/drawing/2014/main" xmlns="" id="{05F55842-91B1-2427-AB03-B6EBC7A4878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7924"/>
          <a:stretch/>
        </p:blipFill>
        <p:spPr>
          <a:xfrm>
            <a:off x="11157680" y="1642281"/>
            <a:ext cx="243448" cy="1130672"/>
          </a:xfrm>
          <a:prstGeom prst="rect">
            <a:avLst/>
          </a:prstGeom>
        </p:spPr>
      </p:pic>
      <p:pic>
        <p:nvPicPr>
          <p:cNvPr id="123" name="Рисунок 122">
            <a:extLst>
              <a:ext uri="{FF2B5EF4-FFF2-40B4-BE49-F238E27FC236}">
                <a16:creationId xmlns:a16="http://schemas.microsoft.com/office/drawing/2014/main" xmlns="" id="{1C1D42DB-8FE9-342A-CB45-23215373A2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7089" y="1490487"/>
            <a:ext cx="895502" cy="1434260"/>
          </a:xfrm>
          <a:prstGeom prst="rect">
            <a:avLst/>
          </a:prstGeom>
        </p:spPr>
      </p:pic>
      <p:pic>
        <p:nvPicPr>
          <p:cNvPr id="124" name="Рисунок 123">
            <a:extLst>
              <a:ext uri="{FF2B5EF4-FFF2-40B4-BE49-F238E27FC236}">
                <a16:creationId xmlns:a16="http://schemas.microsoft.com/office/drawing/2014/main" xmlns="" id="{547E38E6-FF5B-F683-5171-13A59AA9FD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3819" y="1445619"/>
            <a:ext cx="895502" cy="1434260"/>
          </a:xfrm>
          <a:prstGeom prst="rect">
            <a:avLst/>
          </a:prstGeom>
        </p:spPr>
      </p:pic>
      <p:pic>
        <p:nvPicPr>
          <p:cNvPr id="125" name="Рисунок 124">
            <a:extLst>
              <a:ext uri="{FF2B5EF4-FFF2-40B4-BE49-F238E27FC236}">
                <a16:creationId xmlns:a16="http://schemas.microsoft.com/office/drawing/2014/main" xmlns="" id="{ADC60EBB-B53C-76EF-AEF4-121CF3889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9738" y="1427025"/>
            <a:ext cx="895502" cy="1434260"/>
          </a:xfrm>
          <a:prstGeom prst="rect">
            <a:avLst/>
          </a:prstGeom>
        </p:spPr>
      </p:pic>
      <p:pic>
        <p:nvPicPr>
          <p:cNvPr id="126" name="Рисунок 125">
            <a:extLst>
              <a:ext uri="{FF2B5EF4-FFF2-40B4-BE49-F238E27FC236}">
                <a16:creationId xmlns:a16="http://schemas.microsoft.com/office/drawing/2014/main" xmlns="" id="{86507D4C-C2BF-40D9-75D4-3620D9D752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0165" y="3017664"/>
            <a:ext cx="895502" cy="1434260"/>
          </a:xfrm>
          <a:prstGeom prst="rect">
            <a:avLst/>
          </a:prstGeom>
        </p:spPr>
      </p:pic>
      <p:pic>
        <p:nvPicPr>
          <p:cNvPr id="127" name="Рисунок 126">
            <a:extLst>
              <a:ext uri="{FF2B5EF4-FFF2-40B4-BE49-F238E27FC236}">
                <a16:creationId xmlns:a16="http://schemas.microsoft.com/office/drawing/2014/main" xmlns="" id="{AB6A0A76-F287-EC34-787F-4644F44C1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0147" y="3302658"/>
            <a:ext cx="467490" cy="1130672"/>
          </a:xfrm>
          <a:prstGeom prst="rect">
            <a:avLst/>
          </a:prstGeom>
        </p:spPr>
      </p:pic>
      <p:pic>
        <p:nvPicPr>
          <p:cNvPr id="128" name="Рисунок 127">
            <a:extLst>
              <a:ext uri="{FF2B5EF4-FFF2-40B4-BE49-F238E27FC236}">
                <a16:creationId xmlns:a16="http://schemas.microsoft.com/office/drawing/2014/main" xmlns="" id="{840B7710-4FD5-C97A-E47C-63BB2A5E2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323" y="3302658"/>
            <a:ext cx="467490" cy="1130672"/>
          </a:xfrm>
          <a:prstGeom prst="rect">
            <a:avLst/>
          </a:prstGeom>
        </p:spPr>
      </p:pic>
      <p:pic>
        <p:nvPicPr>
          <p:cNvPr id="129" name="Рисунок 128">
            <a:extLst>
              <a:ext uri="{FF2B5EF4-FFF2-40B4-BE49-F238E27FC236}">
                <a16:creationId xmlns:a16="http://schemas.microsoft.com/office/drawing/2014/main" xmlns="" id="{A2F85691-C840-0F76-F134-87D4CB97F1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65721" y="3302658"/>
            <a:ext cx="467490" cy="1130672"/>
          </a:xfrm>
          <a:prstGeom prst="rect">
            <a:avLst/>
          </a:prstGeom>
        </p:spPr>
      </p:pic>
      <p:cxnSp>
        <p:nvCxnSpPr>
          <p:cNvPr id="130" name="Пряма сполучна лінія 10">
            <a:extLst>
              <a:ext uri="{FF2B5EF4-FFF2-40B4-BE49-F238E27FC236}">
                <a16:creationId xmlns:a16="http://schemas.microsoft.com/office/drawing/2014/main" xmlns="" id="{330D4350-76A5-AEDB-86CD-016B88874626}"/>
              </a:ext>
            </a:extLst>
          </p:cNvPr>
          <p:cNvCxnSpPr>
            <a:cxnSpLocks/>
          </p:cNvCxnSpPr>
          <p:nvPr/>
        </p:nvCxnSpPr>
        <p:spPr>
          <a:xfrm>
            <a:off x="7697576" y="1287262"/>
            <a:ext cx="81739" cy="3950463"/>
          </a:xfrm>
          <a:prstGeom prst="line">
            <a:avLst/>
          </a:prstGeom>
          <a:ln w="57150">
            <a:solidFill>
              <a:srgbClr val="00B05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1" name="Рисунок 130">
            <a:extLst>
              <a:ext uri="{FF2B5EF4-FFF2-40B4-BE49-F238E27FC236}">
                <a16:creationId xmlns:a16="http://schemas.microsoft.com/office/drawing/2014/main" xmlns="" id="{3CBD39AA-8FD6-67F0-8278-3F8B9DF3A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64531" y="3036703"/>
            <a:ext cx="895502" cy="1434260"/>
          </a:xfrm>
          <a:prstGeom prst="rect">
            <a:avLst/>
          </a:prstGeom>
        </p:spPr>
      </p:pic>
      <p:pic>
        <p:nvPicPr>
          <p:cNvPr id="132" name="Рисунок 131">
            <a:extLst>
              <a:ext uri="{FF2B5EF4-FFF2-40B4-BE49-F238E27FC236}">
                <a16:creationId xmlns:a16="http://schemas.microsoft.com/office/drawing/2014/main" xmlns="" id="{83D5FF65-A2BF-8DCC-64E6-4BCF2212B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2569" y="3017664"/>
            <a:ext cx="895502" cy="1434260"/>
          </a:xfrm>
          <a:prstGeom prst="rect">
            <a:avLst/>
          </a:prstGeom>
        </p:spPr>
      </p:pic>
      <p:pic>
        <p:nvPicPr>
          <p:cNvPr id="133" name="Рисунок 132">
            <a:extLst>
              <a:ext uri="{FF2B5EF4-FFF2-40B4-BE49-F238E27FC236}">
                <a16:creationId xmlns:a16="http://schemas.microsoft.com/office/drawing/2014/main" xmlns="" id="{DBE997E6-93BC-6606-ABE3-71180E6B35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8488" y="2999070"/>
            <a:ext cx="895502" cy="1434260"/>
          </a:xfrm>
          <a:prstGeom prst="rect">
            <a:avLst/>
          </a:prstGeom>
        </p:spPr>
      </p:pic>
      <p:pic>
        <p:nvPicPr>
          <p:cNvPr id="134" name="Рисунок 133">
            <a:extLst>
              <a:ext uri="{FF2B5EF4-FFF2-40B4-BE49-F238E27FC236}">
                <a16:creationId xmlns:a16="http://schemas.microsoft.com/office/drawing/2014/main" xmlns="" id="{F70AA5EF-9690-C828-312D-60DFBD17869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4361"/>
          <a:stretch/>
        </p:blipFill>
        <p:spPr>
          <a:xfrm>
            <a:off x="11060033" y="2999070"/>
            <a:ext cx="895502" cy="1518486"/>
          </a:xfrm>
          <a:prstGeom prst="rect">
            <a:avLst/>
          </a:prstGeom>
        </p:spPr>
      </p:pic>
      <p:sp>
        <p:nvSpPr>
          <p:cNvPr id="135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EDA11A45-9C28-E9B0-14BE-F21B342D59F3}"/>
              </a:ext>
            </a:extLst>
          </p:cNvPr>
          <p:cNvSpPr/>
          <p:nvPr/>
        </p:nvSpPr>
        <p:spPr>
          <a:xfrm>
            <a:off x="527050" y="1405276"/>
            <a:ext cx="3083030" cy="1553023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Якщо кількість десятків однакова, порівнюємо одиниці.</a:t>
            </a: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xmlns="" id="{4AADDC58-BD6F-BBA5-EA96-BC97984C8DAE}"/>
              </a:ext>
            </a:extLst>
          </p:cNvPr>
          <p:cNvSpPr txBox="1"/>
          <p:nvPr/>
        </p:nvSpPr>
        <p:spPr>
          <a:xfrm>
            <a:off x="5171541" y="5031729"/>
            <a:ext cx="208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 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&gt;  </a:t>
            </a: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</a:t>
            </a:r>
            <a:endParaRPr lang="x-non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xmlns="" id="{C3FCEC21-56F2-125F-3EE2-E59A5519DC84}"/>
              </a:ext>
            </a:extLst>
          </p:cNvPr>
          <p:cNvSpPr txBox="1"/>
          <p:nvPr/>
        </p:nvSpPr>
        <p:spPr>
          <a:xfrm>
            <a:off x="9168139" y="4486772"/>
            <a:ext cx="208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д. =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3д.</a:t>
            </a:r>
            <a:endParaRPr lang="x-non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xmlns="" id="{96E82C02-E749-4872-FA2C-14362ED6BE74}"/>
              </a:ext>
            </a:extLst>
          </p:cNvPr>
          <p:cNvSpPr txBox="1"/>
          <p:nvPr/>
        </p:nvSpPr>
        <p:spPr>
          <a:xfrm>
            <a:off x="9516554" y="4940884"/>
            <a:ext cx="20853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 7</a:t>
            </a:r>
            <a:endParaRPr lang="x-non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xmlns="" id="{3DF14139-026E-DC21-40F4-A41FF0F98D19}"/>
              </a:ext>
            </a:extLst>
          </p:cNvPr>
          <p:cNvSpPr txBox="1"/>
          <p:nvPr/>
        </p:nvSpPr>
        <p:spPr>
          <a:xfrm>
            <a:off x="9349195" y="5364212"/>
            <a:ext cx="22058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  <a:r>
              <a:rPr lang="uk-UA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 </a:t>
            </a:r>
            <a:r>
              <a:rPr lang="en-US" sz="32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 37</a:t>
            </a:r>
            <a:endParaRPr lang="x-none" sz="32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0" name="Скругленная прямоугольная выноска 19">
            <a:extLst>
              <a:ext uri="{FF2B5EF4-FFF2-40B4-BE49-F238E27FC236}">
                <a16:creationId xmlns:a16="http://schemas.microsoft.com/office/drawing/2014/main" xmlns="" id="{03F0D20A-066C-4712-0426-D54F69A072A1}"/>
              </a:ext>
            </a:extLst>
          </p:cNvPr>
          <p:cNvSpPr/>
          <p:nvPr/>
        </p:nvSpPr>
        <p:spPr>
          <a:xfrm>
            <a:off x="2834684" y="5616504"/>
            <a:ext cx="5492888" cy="973027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solidFill>
                  <a:srgbClr val="7030A0"/>
                </a:solidFill>
              </a:rPr>
              <a:t>Із двох двоцифрових чисел більшим є те число, у якого більше десятків.</a:t>
            </a:r>
          </a:p>
        </p:txBody>
      </p:sp>
      <p:sp>
        <p:nvSpPr>
          <p:cNvPr id="141" name="Овал 140">
            <a:extLst>
              <a:ext uri="{FF2B5EF4-FFF2-40B4-BE49-F238E27FC236}">
                <a16:creationId xmlns:a16="http://schemas.microsoft.com/office/drawing/2014/main" xmlns="" id="{DF00C42E-52CE-8D2E-0EDC-476D5C9BA677}"/>
              </a:ext>
            </a:extLst>
          </p:cNvPr>
          <p:cNvSpPr/>
          <p:nvPr/>
        </p:nvSpPr>
        <p:spPr>
          <a:xfrm>
            <a:off x="3787627" y="1266286"/>
            <a:ext cx="2093372" cy="1779737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2" name="Овал 141">
            <a:extLst>
              <a:ext uri="{FF2B5EF4-FFF2-40B4-BE49-F238E27FC236}">
                <a16:creationId xmlns:a16="http://schemas.microsoft.com/office/drawing/2014/main" xmlns="" id="{51B04313-00C1-C89C-8568-CAC7ED454A5B}"/>
              </a:ext>
            </a:extLst>
          </p:cNvPr>
          <p:cNvSpPr/>
          <p:nvPr/>
        </p:nvSpPr>
        <p:spPr>
          <a:xfrm>
            <a:off x="4621663" y="2978189"/>
            <a:ext cx="1343334" cy="1539367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3" name="Овал 142">
            <a:extLst>
              <a:ext uri="{FF2B5EF4-FFF2-40B4-BE49-F238E27FC236}">
                <a16:creationId xmlns:a16="http://schemas.microsoft.com/office/drawing/2014/main" xmlns="" id="{1ABBAA96-B26C-2B23-16D6-AAC297E1AB66}"/>
              </a:ext>
            </a:extLst>
          </p:cNvPr>
          <p:cNvSpPr/>
          <p:nvPr/>
        </p:nvSpPr>
        <p:spPr>
          <a:xfrm>
            <a:off x="7734708" y="1315949"/>
            <a:ext cx="3422971" cy="1485500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4" name="Овал 143">
            <a:extLst>
              <a:ext uri="{FF2B5EF4-FFF2-40B4-BE49-F238E27FC236}">
                <a16:creationId xmlns:a16="http://schemas.microsoft.com/office/drawing/2014/main" xmlns="" id="{B50198AA-1642-96AB-7C85-90310015BC44}"/>
              </a:ext>
            </a:extLst>
          </p:cNvPr>
          <p:cNvSpPr/>
          <p:nvPr/>
        </p:nvSpPr>
        <p:spPr>
          <a:xfrm>
            <a:off x="7734708" y="2990664"/>
            <a:ext cx="3422971" cy="1485500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5" name="Овал 144">
            <a:extLst>
              <a:ext uri="{FF2B5EF4-FFF2-40B4-BE49-F238E27FC236}">
                <a16:creationId xmlns:a16="http://schemas.microsoft.com/office/drawing/2014/main" xmlns="" id="{B2292246-342D-58B5-513B-F758DBCB3247}"/>
              </a:ext>
            </a:extLst>
          </p:cNvPr>
          <p:cNvSpPr/>
          <p:nvPr/>
        </p:nvSpPr>
        <p:spPr>
          <a:xfrm>
            <a:off x="10824824" y="1366306"/>
            <a:ext cx="895502" cy="1611884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6" name="Овал 145">
            <a:extLst>
              <a:ext uri="{FF2B5EF4-FFF2-40B4-BE49-F238E27FC236}">
                <a16:creationId xmlns:a16="http://schemas.microsoft.com/office/drawing/2014/main" xmlns="" id="{FFD5881E-9AEF-F864-08F8-BCCC5B7171EE}"/>
              </a:ext>
            </a:extLst>
          </p:cNvPr>
          <p:cNvSpPr/>
          <p:nvPr/>
        </p:nvSpPr>
        <p:spPr>
          <a:xfrm>
            <a:off x="11020351" y="2854008"/>
            <a:ext cx="1010398" cy="1611884"/>
          </a:xfrm>
          <a:prstGeom prst="ellipse">
            <a:avLst/>
          </a:prstGeom>
          <a:noFill/>
          <a:ln w="28575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51602"/>
            <a:ext cx="1054100" cy="1130672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</a:t>
            </a:r>
            <a:r>
              <a:rPr lang="uk-UA" sz="1200" b="1" dirty="0">
                <a:solidFill>
                  <a:schemeClr val="bg1"/>
                </a:solidFill>
              </a:rPr>
              <a:t>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93</a:t>
            </a:r>
            <a:endParaRPr lang="uk-UA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3931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10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10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10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2"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" grpId="0"/>
      <p:bldP spid="135" grpId="0" animBg="1"/>
      <p:bldP spid="136" grpId="0"/>
      <p:bldP spid="137" grpId="0"/>
      <p:bldP spid="138" grpId="0"/>
      <p:bldP spid="139" grpId="0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11565</TotalTime>
  <Words>696</Words>
  <Application>Microsoft Office PowerPoint</Application>
  <PresentationFormat>Произвольный</PresentationFormat>
  <Paragraphs>173</Paragraphs>
  <Slides>20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1237</cp:revision>
  <dcterms:created xsi:type="dcterms:W3CDTF">2018-01-05T16:38:53Z</dcterms:created>
  <dcterms:modified xsi:type="dcterms:W3CDTF">2024-03-13T09:31:11Z</dcterms:modified>
</cp:coreProperties>
</file>