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099" r:id="rId3"/>
    <p:sldId id="1106" r:id="rId4"/>
    <p:sldId id="1101" r:id="rId5"/>
    <p:sldId id="1095" r:id="rId6"/>
    <p:sldId id="1097" r:id="rId7"/>
    <p:sldId id="1094" r:id="rId8"/>
    <p:sldId id="1102" r:id="rId9"/>
    <p:sldId id="1081" r:id="rId10"/>
    <p:sldId id="1055" r:id="rId11"/>
    <p:sldId id="1103" r:id="rId12"/>
    <p:sldId id="1090" r:id="rId13"/>
    <p:sldId id="1104" r:id="rId14"/>
    <p:sldId id="794" r:id="rId15"/>
    <p:sldId id="850" r:id="rId16"/>
    <p:sldId id="110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FF5050"/>
    <a:srgbClr val="FF3300"/>
    <a:srgbClr val="295FFF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9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9xfaai7k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5890" y="4419833"/>
            <a:ext cx="934974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Вірш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Валентина </a:t>
            </a:r>
            <a:r>
              <a:rPr lang="ru-RU" sz="4800" b="1" dirty="0" err="1">
                <a:solidFill>
                  <a:schemeClr val="bg1"/>
                </a:solidFill>
              </a:rPr>
              <a:t>Бичка</a:t>
            </a:r>
            <a:endParaRPr lang="uk-UA" sz="4800" b="1" i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dirty="0">
                <a:solidFill>
                  <a:schemeClr val="bg1"/>
                </a:solidFill>
              </a:rPr>
              <a:t>Великий і </a:t>
            </a:r>
            <a:r>
              <a:rPr lang="ru-RU" sz="4800" b="1" dirty="0" err="1">
                <a:solidFill>
                  <a:schemeClr val="bg1"/>
                </a:solidFill>
              </a:rPr>
              <a:t>малий</a:t>
            </a:r>
            <a:r>
              <a:rPr lang="ru-RU" sz="4800" b="1" dirty="0" smtClean="0">
                <a:solidFill>
                  <a:schemeClr val="bg1"/>
                </a:solidFill>
              </a:rPr>
              <a:t>»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577" t="20767" r="28726" b="15008"/>
          <a:stretch/>
        </p:blipFill>
        <p:spPr>
          <a:xfrm>
            <a:off x="1600199" y="1257045"/>
            <a:ext cx="3017787" cy="2892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46520" y="1271726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99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368799"/>
            <a:ext cx="9850120" cy="859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Валентин </a:t>
            </a:r>
            <a:r>
              <a:rPr lang="uk-UA" sz="4000" b="1" dirty="0" err="1" smtClean="0"/>
              <a:t>Бичко.Великий</a:t>
            </a:r>
            <a:r>
              <a:rPr lang="uk-UA" sz="4000" b="1" dirty="0" smtClean="0"/>
              <a:t> </a:t>
            </a:r>
            <a:r>
              <a:rPr lang="uk-UA" sz="4000" b="1" dirty="0"/>
              <a:t>і </a:t>
            </a:r>
            <a:r>
              <a:rPr lang="uk-UA" sz="4000" b="1" dirty="0" smtClean="0"/>
              <a:t>малий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1498456"/>
            <a:ext cx="3952240" cy="4499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Жили </a:t>
            </a:r>
            <a:r>
              <a:rPr lang="uk-UA" sz="2800" b="1" dirty="0" smtClean="0"/>
              <a:t>собі сусіди</a:t>
            </a:r>
          </a:p>
          <a:p>
            <a:r>
              <a:rPr lang="uk-UA" sz="2800" b="1" dirty="0" smtClean="0"/>
              <a:t>на вулиці одній;</a:t>
            </a:r>
          </a:p>
          <a:p>
            <a:r>
              <a:rPr lang="uk-UA" sz="2800" b="1" dirty="0" smtClean="0"/>
              <a:t>два хлопці-непосиди —</a:t>
            </a:r>
          </a:p>
          <a:p>
            <a:r>
              <a:rPr lang="uk-UA" sz="2800" b="1" dirty="0" smtClean="0"/>
              <a:t>великий і малий.</a:t>
            </a:r>
          </a:p>
          <a:p>
            <a:r>
              <a:rPr lang="uk-UA" sz="2800" b="1" dirty="0" smtClean="0"/>
              <a:t>В усім були несхожі</a:t>
            </a:r>
          </a:p>
          <a:p>
            <a:r>
              <a:rPr lang="uk-UA" sz="2800" b="1" dirty="0" smtClean="0"/>
              <a:t>сусіди-хлопчаки.</a:t>
            </a:r>
          </a:p>
          <a:p>
            <a:r>
              <a:rPr lang="uk-UA" sz="2800" b="1" dirty="0" smtClean="0"/>
              <a:t>Один поводивсь гоже,</a:t>
            </a:r>
          </a:p>
          <a:p>
            <a:r>
              <a:rPr lang="uk-UA" sz="2800" b="1" dirty="0" smtClean="0"/>
              <a:t>а другий — навпаки.</a:t>
            </a:r>
          </a:p>
          <a:p>
            <a:r>
              <a:rPr lang="uk-UA" sz="2800" b="1" dirty="0" smtClean="0"/>
              <a:t>Малий, узявши книжку,</a:t>
            </a:r>
          </a:p>
          <a:p>
            <a:r>
              <a:rPr lang="uk-UA" sz="2800" b="1" dirty="0" smtClean="0"/>
              <a:t>дідусеві </a:t>
            </a:r>
            <a:r>
              <a:rPr lang="uk-UA" sz="2800" b="1" dirty="0" err="1" smtClean="0"/>
              <a:t>чита</a:t>
            </a:r>
            <a:r>
              <a:rPr lang="uk-UA" sz="2800" b="1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86350" y="1498456"/>
            <a:ext cx="4160520" cy="4499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Великий тягне кішку</a:t>
            </a:r>
          </a:p>
          <a:p>
            <a:r>
              <a:rPr lang="uk-UA" sz="2800" b="1" dirty="0"/>
              <a:t>із тину за хвоста.</a:t>
            </a:r>
          </a:p>
          <a:p>
            <a:r>
              <a:rPr lang="uk-UA" sz="2800" b="1" dirty="0" smtClean="0"/>
              <a:t>Малий дає дорогу</a:t>
            </a:r>
          </a:p>
          <a:p>
            <a:r>
              <a:rPr lang="uk-UA" sz="2800" b="1" dirty="0" smtClean="0"/>
              <a:t>малятам з дитсадка.</a:t>
            </a:r>
          </a:p>
          <a:p>
            <a:r>
              <a:rPr lang="uk-UA" sz="2800" b="1" dirty="0" smtClean="0"/>
              <a:t>Великий із-за рогу</a:t>
            </a:r>
          </a:p>
          <a:p>
            <a:r>
              <a:rPr lang="uk-UA" sz="2800" b="1" dirty="0" smtClean="0"/>
              <a:t>їм </a:t>
            </a:r>
            <a:r>
              <a:rPr lang="uk-UA" sz="2800" b="1" dirty="0" err="1" smtClean="0"/>
              <a:t>тиче</a:t>
            </a:r>
            <a:r>
              <a:rPr lang="uk-UA" sz="2800" b="1" dirty="0" smtClean="0"/>
              <a:t> кулака…</a:t>
            </a:r>
          </a:p>
          <a:p>
            <a:r>
              <a:rPr lang="uk-UA" sz="2800" b="1" dirty="0" smtClean="0"/>
              <a:t>Тож, певно, по заслузі</a:t>
            </a:r>
          </a:p>
          <a:p>
            <a:r>
              <a:rPr lang="uk-UA" sz="2800" b="1" dirty="0" smtClean="0"/>
              <a:t>дісталось хлопчакам:</a:t>
            </a:r>
          </a:p>
          <a:p>
            <a:r>
              <a:rPr lang="uk-UA" sz="2800" b="1" dirty="0" smtClean="0"/>
              <a:t>в малого — всюди друзі,</a:t>
            </a:r>
          </a:p>
          <a:p>
            <a:r>
              <a:rPr lang="uk-UA" sz="2800" b="1" dirty="0" smtClean="0"/>
              <a:t>великий ходить сам</a:t>
            </a:r>
            <a:r>
              <a:rPr lang="uk-UA" sz="2800" b="1" dirty="0" smtClean="0"/>
              <a:t>.        </a:t>
            </a:r>
            <a:endParaRPr lang="uk-UA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9465" t="36154" r="30964" b="16689"/>
          <a:stretch/>
        </p:blipFill>
        <p:spPr>
          <a:xfrm>
            <a:off x="9384030" y="3881959"/>
            <a:ext cx="2615138" cy="234580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84-85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4097" t="24534" r="32135" b="16358"/>
          <a:stretch/>
        </p:blipFill>
        <p:spPr>
          <a:xfrm>
            <a:off x="9384030" y="1263313"/>
            <a:ext cx="2523698" cy="248487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15192" y="1705959"/>
            <a:ext cx="6929058" cy="24888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у </a:t>
            </a:r>
            <a:r>
              <a:rPr lang="ru-RU" sz="2400" b="1" dirty="0" err="1"/>
              <a:t>вірші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хлопчики – </a:t>
            </a:r>
            <a:r>
              <a:rPr lang="ru-RU" sz="2400" b="1" dirty="0" err="1"/>
              <a:t>однакові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? 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робив</a:t>
            </a:r>
            <a:r>
              <a:rPr lang="ru-RU" sz="2400" b="1" dirty="0"/>
              <a:t> </a:t>
            </a:r>
            <a:r>
              <a:rPr lang="ru-RU" sz="2400" b="1" dirty="0" err="1"/>
              <a:t>малий</a:t>
            </a:r>
            <a:r>
              <a:rPr lang="ru-RU" sz="2400" b="1" dirty="0"/>
              <a:t> хлопчик? </a:t>
            </a:r>
          </a:p>
          <a:p>
            <a:pPr marL="446088" indent="-446088">
              <a:buAutoNum type="arabicPeriod"/>
            </a:pPr>
            <a:r>
              <a:rPr lang="ru-RU" sz="2400" b="1" dirty="0"/>
              <a:t>А </a:t>
            </a:r>
            <a:r>
              <a:rPr lang="ru-RU" sz="2400" b="1" dirty="0" err="1"/>
              <a:t>що</a:t>
            </a:r>
            <a:r>
              <a:rPr lang="ru-RU" sz="2400" b="1" dirty="0"/>
              <a:t> великий? </a:t>
            </a:r>
          </a:p>
          <a:p>
            <a:pPr marL="446088" indent="-446088">
              <a:buAutoNum type="arabicPeriod"/>
            </a:pPr>
            <a:r>
              <a:rPr lang="ru-RU" sz="2400" b="1" dirty="0"/>
              <a:t>У </a:t>
            </a:r>
            <a:r>
              <a:rPr lang="ru-RU" sz="2400" b="1" dirty="0" err="1"/>
              <a:t>якого</a:t>
            </a:r>
            <a:r>
              <a:rPr lang="ru-RU" sz="2400" b="1" dirty="0"/>
              <a:t> хлопчика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повно</a:t>
            </a:r>
            <a:r>
              <a:rPr lang="ru-RU" sz="2400" b="1" dirty="0"/>
              <a:t> </a:t>
            </a:r>
            <a:r>
              <a:rPr lang="ru-RU" sz="2400" b="1" dirty="0" err="1"/>
              <a:t>друзів</a:t>
            </a:r>
            <a:r>
              <a:rPr lang="ru-RU" sz="2400" b="1" dirty="0"/>
              <a:t>? </a:t>
            </a:r>
            <a:r>
              <a:rPr lang="ru-RU" sz="2400" b="1" dirty="0" err="1"/>
              <a:t>Чому</a:t>
            </a:r>
            <a:r>
              <a:rPr lang="ru-RU" sz="2400" b="1" dirty="0"/>
              <a:t>? </a:t>
            </a:r>
          </a:p>
          <a:p>
            <a:pPr marL="446088" indent="-446088">
              <a:buAutoNum type="arabicPeriod"/>
            </a:pPr>
            <a:r>
              <a:rPr lang="ru-RU" sz="2400" b="1" dirty="0" err="1"/>
              <a:t>Який</a:t>
            </a:r>
            <a:r>
              <a:rPr lang="ru-RU" sz="2400" b="1" dirty="0"/>
              <a:t> хлопчик ходив сам? </a:t>
            </a:r>
            <a:r>
              <a:rPr lang="ru-RU" sz="2400" b="1" dirty="0" err="1"/>
              <a:t>Чому</a:t>
            </a:r>
            <a:r>
              <a:rPr lang="ru-RU" sz="2400" b="1" dirty="0"/>
              <a:t>? </a:t>
            </a:r>
            <a:endParaRPr lang="uk-UA" sz="2400" b="1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75354" y="4194810"/>
            <a:ext cx="7117486" cy="1988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1. Як </a:t>
            </a:r>
            <a:r>
              <a:rPr lang="ru-RU" sz="2400" b="1" dirty="0" err="1"/>
              <a:t>думаєш</a:t>
            </a:r>
            <a:r>
              <a:rPr lang="ru-RU" sz="2400" b="1" dirty="0"/>
              <a:t>,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хлопчикові</a:t>
            </a:r>
            <a:r>
              <a:rPr lang="ru-RU" sz="2400" b="1" dirty="0"/>
              <a:t> </a:t>
            </a:r>
            <a:r>
              <a:rPr lang="ru-RU" sz="2400" b="1" dirty="0" err="1"/>
              <a:t>веселіше</a:t>
            </a:r>
            <a:r>
              <a:rPr lang="ru-RU" sz="2400" b="1" dirty="0"/>
              <a:t> й </a:t>
            </a:r>
            <a:r>
              <a:rPr lang="ru-RU" sz="2400" b="1" dirty="0" err="1" smtClean="0"/>
              <a:t>цікавіше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жити</a:t>
            </a:r>
            <a:r>
              <a:rPr lang="ru-RU" sz="2400" b="1" dirty="0"/>
              <a:t>? </a:t>
            </a:r>
            <a:r>
              <a:rPr lang="ru-RU" sz="2400" b="1" dirty="0" err="1"/>
              <a:t>Чому</a:t>
            </a:r>
            <a:r>
              <a:rPr lang="ru-RU" sz="2400" b="1" dirty="0"/>
              <a:t>?</a:t>
            </a:r>
          </a:p>
          <a:p>
            <a:r>
              <a:rPr lang="ru-RU" sz="2400" b="1" dirty="0"/>
              <a:t>2. Прочитай </a:t>
            </a:r>
            <a:r>
              <a:rPr lang="ru-RU" sz="2400" b="1" dirty="0" err="1"/>
              <a:t>вірш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раз. Передай голосом </a:t>
            </a:r>
            <a:r>
              <a:rPr lang="ru-RU" sz="2400" b="1" dirty="0" err="1" smtClean="0"/>
              <a:t>своє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ставлення</a:t>
            </a:r>
            <a:r>
              <a:rPr lang="ru-RU" sz="2400" b="1" dirty="0" smtClean="0"/>
              <a:t> </a:t>
            </a:r>
            <a:r>
              <a:rPr lang="ru-RU" sz="2400" b="1" dirty="0"/>
              <a:t>до кожного хлопчика, коли </a:t>
            </a:r>
            <a:r>
              <a:rPr lang="ru-RU" sz="2400" b="1" dirty="0" err="1"/>
              <a:t>читаєш</a:t>
            </a:r>
            <a:r>
              <a:rPr lang="ru-RU" sz="2400" b="1" dirty="0"/>
              <a:t> </a:t>
            </a:r>
            <a:r>
              <a:rPr lang="ru-RU" sz="2400" b="1" dirty="0" smtClean="0"/>
              <a:t>про </a:t>
            </a:r>
            <a:r>
              <a:rPr lang="ru-RU" sz="2400" b="1" dirty="0" err="1" smtClean="0"/>
              <a:t>нього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022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85" r="5319"/>
          <a:stretch/>
        </p:blipFill>
        <p:spPr>
          <a:xfrm>
            <a:off x="9290026" y="3848100"/>
            <a:ext cx="2821762" cy="2932922"/>
          </a:xfrm>
          <a:prstGeom prst="rect">
            <a:avLst/>
          </a:prstGeom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93829" y="445746"/>
            <a:ext cx="9275524" cy="86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Назви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слова, </a:t>
            </a:r>
            <a:r>
              <a:rPr lang="ru-RU" sz="3600" b="1" dirty="0" err="1">
                <a:solidFill>
                  <a:schemeClr val="bg1"/>
                </a:solidFill>
              </a:rPr>
              <a:t>які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називають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добрі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справи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20800686">
            <a:off x="553703" y="1669256"/>
            <a:ext cx="2074505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галасую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726274">
            <a:off x="6809624" y="1636107"/>
            <a:ext cx="2559697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усміхаюсь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2130" y="1636108"/>
            <a:ext cx="2951583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допомагаю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741" y="2814082"/>
            <a:ext cx="2011788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ламаю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70750" y="3036730"/>
            <a:ext cx="2278196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дарую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20630625">
            <a:off x="591043" y="4166616"/>
            <a:ext cx="2465951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турбуюсь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21384669">
            <a:off x="5828085" y="3168191"/>
            <a:ext cx="2204683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бережу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662496">
            <a:off x="7775396" y="4227152"/>
            <a:ext cx="2242901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штовхаю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4808" y="4565935"/>
            <a:ext cx="2023142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саджаю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6395" y="4687362"/>
            <a:ext cx="2795399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доглядаю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20860722">
            <a:off x="8161515" y="2559954"/>
            <a:ext cx="2938627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відбираю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107" y="1638508"/>
            <a:ext cx="3319043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08293" y="3063522"/>
            <a:ext cx="2278195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682164">
            <a:off x="6431126" y="1618451"/>
            <a:ext cx="3041028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639148">
            <a:off x="440887" y="4221840"/>
            <a:ext cx="2632102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829677" y="4598982"/>
            <a:ext cx="2278195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02627" y="4606467"/>
            <a:ext cx="3045917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86489" y="3174931"/>
            <a:ext cx="2278195" cy="8446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07699" y="5780705"/>
            <a:ext cx="56155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виділені слова в зошиті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1" y="560045"/>
            <a:ext cx="9224798" cy="868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351" y="1513215"/>
            <a:ext cx="91837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слова, які називають добрі справи.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604" y="4354284"/>
            <a:ext cx="48011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Надпиши над буквою Ю звуки, які вона позначає. </a:t>
            </a:r>
            <a:r>
              <a:rPr lang="uk-UA" sz="2400" b="1" dirty="0" smtClean="0">
                <a:solidFill>
                  <a:schemeClr val="bg1"/>
                </a:solidFill>
              </a:rPr>
              <a:t>Поясни, чому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49" name="Picture 1" descr="D:\Картинки до тестів\!!!!!!Эсмира\OIG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224" r="6998" b="3910"/>
          <a:stretch/>
        </p:blipFill>
        <p:spPr bwMode="auto">
          <a:xfrm>
            <a:off x="9109710" y="3248953"/>
            <a:ext cx="2807460" cy="32530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882434" y="3212733"/>
            <a:ext cx="2432266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усміхаюсь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2434" y="2264794"/>
            <a:ext cx="2432266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допомагаю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52003" y="2256960"/>
            <a:ext cx="1979809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дарую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23012" y="2264794"/>
            <a:ext cx="2214428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турбуюсь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52003" y="3207862"/>
            <a:ext cx="1979809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бережу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64028" y="2264794"/>
            <a:ext cx="1816786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саджаю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91690" y="3212733"/>
            <a:ext cx="2245750" cy="6469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доглядаю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3704" y="2065079"/>
            <a:ext cx="80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9445" y="2082832"/>
            <a:ext cx="80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8744" y="2012215"/>
            <a:ext cx="70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9935" y="2080611"/>
            <a:ext cx="80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9753" y="2946580"/>
            <a:ext cx="66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8770" y="2920345"/>
            <a:ext cx="78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  <p:bldP spid="34" grpId="0"/>
      <p:bldP spid="26" grpId="0"/>
      <p:bldP spid="15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3296" y="469231"/>
            <a:ext cx="8755124" cy="9676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226" y="1578506"/>
            <a:ext cx="507732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Що читали на уроці 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Про що йшлося в цих віршах?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Чого вони нас навчають?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Чи були в твоєму житті вчинки, за які тобі соромно або якими ти пишаєшся?</a:t>
            </a:r>
            <a:endParaRPr lang="uk-UA" sz="30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096647" y="20361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30752"/>
            <a:ext cx="8811364" cy="8265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2412" y="2121815"/>
            <a:ext cx="1300114" cy="13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4510" y="502033"/>
            <a:ext cx="8559454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40569" y="1314450"/>
            <a:ext cx="2573484" cy="8434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287454" y="4046741"/>
            <a:ext cx="2461838" cy="92616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6760" y="2349419"/>
            <a:ext cx="2307881" cy="78989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000249" cy="773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втомила/вся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457950" y="1327685"/>
            <a:ext cx="210964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з усім упорала/вся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936827" y="1327686"/>
            <a:ext cx="2137410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539" y="2358920"/>
            <a:ext cx="5698519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07" y="1535959"/>
            <a:ext cx="4436081" cy="44360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3811169" y="1697838"/>
            <a:ext cx="7755991" cy="36971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5890" y="502033"/>
            <a:ext cx="9447332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8" y="1664271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… </a:t>
            </a:r>
            <a:r>
              <a:rPr lang="uk-UA" sz="24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8" y="2524361"/>
            <a:ext cx="3359843" cy="632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</a:t>
            </a:r>
            <a:r>
              <a:rPr lang="uk-UA" sz="2400" b="1" dirty="0" smtClean="0">
                <a:solidFill>
                  <a:schemeClr val="bg1"/>
                </a:solidFill>
              </a:rPr>
              <a:t>… яким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8" y="3234246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мною </a:t>
            </a:r>
            <a:r>
              <a:rPr lang="uk-UA" sz="2400" b="1" dirty="0" smtClean="0">
                <a:solidFill>
                  <a:schemeClr val="bg1"/>
                </a:solidFill>
              </a:rPr>
              <a:t>… хто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9" y="3790733"/>
            <a:ext cx="3306132" cy="51638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мене </a:t>
            </a:r>
            <a:r>
              <a:rPr lang="uk-UA" sz="2400" b="1" dirty="0" smtClean="0">
                <a:solidFill>
                  <a:schemeClr val="bg1"/>
                </a:solidFill>
              </a:rPr>
              <a:t>… що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9" y="4339061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</a:t>
            </a:r>
            <a:r>
              <a:rPr lang="uk-UA" sz="2400" b="1" dirty="0" smtClean="0">
                <a:solidFill>
                  <a:schemeClr val="bg1"/>
                </a:solidFill>
              </a:rPr>
              <a:t>… як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57778" y="4949190"/>
            <a:ext cx="3359843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400" b="1" dirty="0">
                <a:solidFill>
                  <a:schemeClr val="bg1"/>
                </a:solidFill>
              </a:rPr>
              <a:t>до </a:t>
            </a:r>
            <a:r>
              <a:rPr lang="uk-UA" sz="2400" b="1" dirty="0" smtClean="0">
                <a:solidFill>
                  <a:schemeClr val="bg1"/>
                </a:solidFill>
              </a:rPr>
              <a:t>… чого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3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74539"/>
            <a:ext cx="9806940" cy="1094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Вправи на постановку дихання та розвиток артикуляції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1" y="1784975"/>
            <a:ext cx="410336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Понюхай квітку»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запашна квітка.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Видихни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-  неначе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нюхаєш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запашну квітку на лузі.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клипарт цветок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4093504"/>
            <a:ext cx="2486204" cy="2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2" y="1829568"/>
            <a:ext cx="278891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«Запросимо тишу в клас»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Приклади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вказівний палець до губ та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скажи: «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Тш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-ш-ш…».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98" y="4227730"/>
            <a:ext cx="2066126" cy="18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418070" y="1784974"/>
            <a:ext cx="4411982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«</a:t>
            </a:r>
            <a:r>
              <a:rPr lang="uk-UA" sz="3200" b="1" dirty="0" err="1">
                <a:solidFill>
                  <a:srgbClr val="002060"/>
                </a:solidFill>
              </a:rPr>
              <a:t>Задми</a:t>
            </a:r>
            <a:r>
              <a:rPr lang="uk-UA" sz="3200" b="1" dirty="0">
                <a:solidFill>
                  <a:srgbClr val="002060"/>
                </a:solidFill>
              </a:rPr>
              <a:t> свічки»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– іменинний торт. На ньому багато маленьких свічок.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намагайся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задути якомога більше свічок.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n de Niño de historieta con el dedo en la boca Fotografía d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15" y="3943930"/>
            <a:ext cx="1509691" cy="26398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2661" y="494528"/>
            <a:ext cx="8732066" cy="8999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Вчимо </a:t>
            </a:r>
            <a:r>
              <a:rPr lang="ru-RU" sz="4000" b="1" dirty="0" err="1" smtClean="0">
                <a:solidFill>
                  <a:schemeClr val="bg1"/>
                </a:solidFill>
              </a:rPr>
              <a:t>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665" y="1750066"/>
            <a:ext cx="6486625" cy="255389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Мишка мишку запитала:</a:t>
            </a:r>
          </a:p>
          <a:p>
            <a:pPr marL="457200" indent="-457200">
              <a:buFontTx/>
              <a:buChar char="-"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Що ти, мишко, поробляла?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Мишка мишці відказала: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- Дірку у мішку шукала.</a:t>
            </a:r>
          </a:p>
        </p:txBody>
      </p:sp>
      <p:pic>
        <p:nvPicPr>
          <p:cNvPr id="1028" name="Picture 4" descr="Скарбничка Миша з мішком (ID#1432238558), цена: 93.60 ₴, купити на Prom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0" y="2880360"/>
            <a:ext cx="3372974" cy="337297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4006" y="494529"/>
            <a:ext cx="8732066" cy="705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швидко склади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7" y="1456402"/>
            <a:ext cx="2794861" cy="4964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0D3BD1-B781-4FF9-88C8-621C74EB6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47"/>
          <a:stretch/>
        </p:blipFill>
        <p:spPr>
          <a:xfrm>
            <a:off x="3355596" y="1108362"/>
            <a:ext cx="8500767" cy="56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39332" y="1636861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сік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39332" y="2582533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сак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2680" y="3528205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сік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1676" y="5419549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сік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2679" y="4473877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сік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10645" y="3528205"/>
            <a:ext cx="1799051" cy="790221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>
                <a:solidFill>
                  <a:schemeClr val="bg1"/>
                </a:solidFill>
                <a:latin typeface="Cambria" pitchFamily="18" charset="0"/>
              </a:rPr>
              <a:t>сор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0646" y="2582532"/>
            <a:ext cx="1799051" cy="790221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сон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0645" y="4464387"/>
            <a:ext cx="1799051" cy="790221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0647" y="1636861"/>
            <a:ext cx="1799051" cy="790221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сон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70532" y="1676372"/>
            <a:ext cx="1799051" cy="790221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син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70529" y="5459060"/>
            <a:ext cx="1799051" cy="790221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син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0530" y="4513386"/>
            <a:ext cx="1799051" cy="790221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син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70531" y="3567716"/>
            <a:ext cx="1799051" cy="790221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сич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70532" y="2622042"/>
            <a:ext cx="1799051" cy="790221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" pitchFamily="18" charset="0"/>
              </a:rPr>
              <a:t>син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10645" y="5410060"/>
            <a:ext cx="1799051" cy="790221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Cambria" pitchFamily="18" charset="0"/>
              </a:rPr>
              <a:t>сон</a:t>
            </a:r>
            <a:endParaRPr lang="uk-UA" sz="4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219" name="Picture 3" descr="C:\Users\пк\Desktop\КАРТИНКИ\діти картинки\хлопчики та дівчатка\bf6e6606f1843ca5a40d6571f27f01a3.jpg"/>
          <p:cNvPicPr>
            <a:picLocks noChangeAspect="1" noChangeArrowheads="1"/>
          </p:cNvPicPr>
          <p:nvPr/>
        </p:nvPicPr>
        <p:blipFill rotWithShape="1">
          <a:blip r:embed="rId2" cstate="print"/>
          <a:srcRect r="2722" b="1256"/>
          <a:stretch/>
        </p:blipFill>
        <p:spPr bwMode="auto">
          <a:xfrm flipH="1">
            <a:off x="293146" y="2816221"/>
            <a:ext cx="2221454" cy="347225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1600796" y="467683"/>
            <a:ext cx="9246273" cy="69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«Не зіб’юсь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497" y="2071482"/>
            <a:ext cx="2445133" cy="26904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00796" y="1165860"/>
            <a:ext cx="9246273" cy="5262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стараючись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збитись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читання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3430" y="2079532"/>
            <a:ext cx="598987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прочитаного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Розподілимо слова у дві колонки,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побудуємо звукові схеми.</a:t>
            </a:r>
          </a:p>
        </p:txBody>
      </p:sp>
    </p:spTree>
    <p:extLst>
      <p:ext uri="{BB962C8B-B14F-4D97-AF65-F5344CB8AC3E}">
        <p14:creationId xmlns:p14="http://schemas.microsoft.com/office/powerpoint/2010/main" val="18883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5065" y="394323"/>
            <a:ext cx="8756193" cy="1091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Починаємо з </a:t>
            </a:r>
            <a:r>
              <a:rPr lang="ru-RU" sz="3600" b="1" dirty="0" err="1" smtClean="0">
                <a:solidFill>
                  <a:schemeClr val="bg1"/>
                </a:solidFill>
              </a:rPr>
              <a:t>розминки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 разом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Читалочкою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3" y="1264836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0725" y="1700893"/>
            <a:ext cx="4777195" cy="4591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усміхнися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небу,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усім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біля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тебе: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братику 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сестричці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сонечку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травичці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Люби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довкола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удома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та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школі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Неба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повернеться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до тебе.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Леся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</a:rPr>
              <a:t>Вознюк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8415" b="14283"/>
          <a:stretch/>
        </p:blipFill>
        <p:spPr>
          <a:xfrm>
            <a:off x="6640829" y="1700893"/>
            <a:ext cx="2674619" cy="1800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722" y="3657105"/>
            <a:ext cx="6184168" cy="24364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 smtClean="0"/>
              <a:t>Про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 smtClean="0"/>
              <a:t>вірші</a:t>
            </a:r>
            <a:r>
              <a:rPr lang="ru-RU" sz="2400" b="1" dirty="0" smtClean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smtClean="0"/>
              <a:t>Хто </a:t>
            </a:r>
            <a:r>
              <a:rPr lang="ru-RU" sz="2400" b="1" dirty="0"/>
              <a:t>написав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/>
              <a:t>вірші</a:t>
            </a:r>
            <a:r>
              <a:rPr lang="ru-RU" sz="2400" b="1" dirty="0"/>
              <a:t> </a:t>
            </a:r>
            <a:r>
              <a:rPr lang="ru-RU" sz="2400" b="1" dirty="0" err="1"/>
              <a:t>Лесі</a:t>
            </a:r>
            <a:r>
              <a:rPr lang="ru-RU" sz="2400" b="1" dirty="0"/>
              <a:t> </a:t>
            </a:r>
            <a:r>
              <a:rPr lang="ru-RU" sz="2400" b="1" dirty="0" err="1"/>
              <a:t>Вознюк</a:t>
            </a:r>
            <a:r>
              <a:rPr lang="ru-RU" sz="2400" b="1" dirty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smtClean="0"/>
              <a:t>читали?</a:t>
            </a:r>
          </a:p>
          <a:p>
            <a:pPr marL="446088" indent="-446088">
              <a:buAutoNum type="arabicPeriod"/>
            </a:pPr>
            <a:r>
              <a:rPr lang="ru-RU" sz="2400" b="1" dirty="0" err="1" smtClean="0"/>
              <a:t>Чого</a:t>
            </a:r>
            <a:r>
              <a:rPr lang="ru-RU" sz="2400" b="1" dirty="0" smtClean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вірш</a:t>
            </a:r>
            <a:r>
              <a:rPr lang="ru-RU" sz="2400" b="1" dirty="0"/>
              <a:t> нас </a:t>
            </a:r>
            <a:r>
              <a:rPr lang="ru-RU" sz="2400" b="1" dirty="0" err="1" smtClean="0"/>
              <a:t>навчає</a:t>
            </a:r>
            <a:r>
              <a:rPr lang="ru-RU" sz="2400" b="1" dirty="0" smtClean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smtClean="0"/>
              <a:t>Як </a:t>
            </a:r>
            <a:r>
              <a:rPr lang="ru-RU" sz="2400" b="1" dirty="0"/>
              <a:t>треба </a:t>
            </a:r>
            <a:r>
              <a:rPr lang="ru-RU" sz="2400" b="1" dirty="0" err="1"/>
              <a:t>поводити</a:t>
            </a:r>
            <a:r>
              <a:rPr lang="ru-RU" sz="2400" b="1" dirty="0"/>
              <a:t> себе з </a:t>
            </a:r>
            <a:r>
              <a:rPr lang="ru-RU" sz="2400" b="1" dirty="0" err="1"/>
              <a:t>іншими</a:t>
            </a:r>
            <a:r>
              <a:rPr lang="ru-RU" sz="2400" b="1" dirty="0"/>
              <a:t>,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?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03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53844</TotalTime>
  <Words>635</Words>
  <Application>Microsoft Office PowerPoint</Application>
  <PresentationFormat>Произвольный</PresentationFormat>
  <Paragraphs>150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3527</cp:revision>
  <dcterms:created xsi:type="dcterms:W3CDTF">2018-01-05T16:38:53Z</dcterms:created>
  <dcterms:modified xsi:type="dcterms:W3CDTF">2024-04-02T14:34:42Z</dcterms:modified>
</cp:coreProperties>
</file>