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1248" r:id="rId3"/>
    <p:sldId id="1246" r:id="rId4"/>
    <p:sldId id="1245" r:id="rId5"/>
    <p:sldId id="1242" r:id="rId6"/>
    <p:sldId id="1218" r:id="rId7"/>
    <p:sldId id="1250" r:id="rId8"/>
    <p:sldId id="1249" r:id="rId9"/>
    <p:sldId id="1135" r:id="rId10"/>
    <p:sldId id="1243" r:id="rId11"/>
    <p:sldId id="1251" r:id="rId12"/>
    <p:sldId id="1233" r:id="rId13"/>
    <p:sldId id="1236" r:id="rId14"/>
    <p:sldId id="794" r:id="rId15"/>
    <p:sldId id="124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E838BA"/>
    <a:srgbClr val="FF3300"/>
    <a:srgbClr val="295FFF"/>
    <a:srgbClr val="EF71CE"/>
    <a:srgbClr val="463EDE"/>
    <a:srgbClr val="322ADA"/>
    <a:srgbClr val="F2B800"/>
    <a:srgbClr val="F6F9FC"/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 autoAdjust="0"/>
    <p:restoredTop sz="94660"/>
  </p:normalViewPr>
  <p:slideViewPr>
    <p:cSldViewPr snapToGrid="0">
      <p:cViewPr varScale="1">
        <p:scale>
          <a:sx n="83" d="100"/>
          <a:sy n="83" d="100"/>
        </p:scale>
        <p:origin x="-546" y="-8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1585" y="3989069"/>
            <a:ext cx="9475471" cy="23495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</a:rPr>
              <a:t>Робота з дитячою книгою.</a:t>
            </a:r>
          </a:p>
          <a:p>
            <a:pPr algn="ctr"/>
            <a:r>
              <a:rPr lang="uk-UA" sz="4400" b="1" dirty="0" smtClean="0">
                <a:solidFill>
                  <a:schemeClr val="bg1"/>
                </a:solidFill>
              </a:rPr>
              <a:t>Василь </a:t>
            </a:r>
            <a:r>
              <a:rPr lang="uk-UA" sz="4400" b="1" dirty="0" smtClean="0">
                <a:solidFill>
                  <a:schemeClr val="bg1"/>
                </a:solidFill>
              </a:rPr>
              <a:t>Сухомлинський. </a:t>
            </a:r>
          </a:p>
          <a:p>
            <a:pPr algn="ctr"/>
            <a:r>
              <a:rPr lang="uk-UA" sz="4400" b="1" dirty="0" smtClean="0">
                <a:solidFill>
                  <a:schemeClr val="bg1"/>
                </a:solidFill>
              </a:rPr>
              <a:t>Казка «Найгарніша мама»</a:t>
            </a:r>
            <a:endParaRPr lang="uk-UA" sz="4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3690" y="1112382"/>
            <a:ext cx="4103370" cy="24857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Читання</a:t>
            </a:r>
          </a:p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Післябукварний</a:t>
            </a:r>
            <a:r>
              <a:rPr lang="uk-UA" sz="2800" b="1" dirty="0" smtClean="0">
                <a:solidFill>
                  <a:schemeClr val="bg1"/>
                </a:solidFill>
              </a:rPr>
              <a:t> період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117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До </a:t>
            </a:r>
            <a:r>
              <a:rPr lang="uk-UA" sz="2800" b="1" dirty="0" smtClean="0">
                <a:solidFill>
                  <a:schemeClr val="bg1"/>
                </a:solidFill>
              </a:rPr>
              <a:t>дня матері</a:t>
            </a:r>
          </a:p>
        </p:txBody>
      </p:sp>
      <p:pic>
        <p:nvPicPr>
          <p:cNvPr id="4" name="Рисунок 3" descr="http://ostriv.in.ua/images/publications/4/11714/13401165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1589" y="857667"/>
            <a:ext cx="3657601" cy="2902804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9" y="1593516"/>
            <a:ext cx="3990894" cy="399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732536" y="451551"/>
            <a:ext cx="8732066" cy="8199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Запитання</a:t>
            </a:r>
            <a:r>
              <a:rPr lang="ru-RU" sz="4000" b="1" dirty="0" smtClean="0">
                <a:solidFill>
                  <a:schemeClr val="bg1"/>
                </a:solidFill>
              </a:rPr>
              <a:t> до </a:t>
            </a:r>
            <a:r>
              <a:rPr lang="ru-RU" sz="4000" b="1" dirty="0" err="1" smtClean="0">
                <a:solidFill>
                  <a:schemeClr val="bg1"/>
                </a:solidFill>
              </a:rPr>
              <a:t>уважного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читача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63792" y="1593516"/>
            <a:ext cx="6866158" cy="348140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54013" lvl="0" indent="-354013">
              <a:buFont typeface="+mj-lt"/>
              <a:buAutoNum type="arabicPeriod"/>
            </a:pPr>
            <a:r>
              <a:rPr lang="uk-UA" sz="2400" b="1" dirty="0"/>
              <a:t>Назви героїв казки.</a:t>
            </a:r>
            <a:endParaRPr lang="ru-RU" sz="2400" b="1" dirty="0"/>
          </a:p>
          <a:p>
            <a:pPr marL="354013" lvl="0" indent="-354013">
              <a:buFont typeface="+mj-lt"/>
              <a:buAutoNum type="arabicPeriod"/>
            </a:pPr>
            <a:r>
              <a:rPr lang="ru-RU" sz="2400" b="1" dirty="0" err="1"/>
              <a:t>Яким</a:t>
            </a:r>
            <a:r>
              <a:rPr lang="ru-RU" sz="2400" b="1" dirty="0"/>
              <a:t>  </a:t>
            </a:r>
            <a:r>
              <a:rPr lang="ru-RU" sz="2400" b="1" dirty="0" err="1"/>
              <a:t>було</a:t>
            </a:r>
            <a:r>
              <a:rPr lang="ru-RU" sz="2400" b="1" dirty="0"/>
              <a:t> </a:t>
            </a:r>
            <a:r>
              <a:rPr lang="ru-RU" sz="2400" b="1" dirty="0" err="1"/>
              <a:t>совенятко</a:t>
            </a:r>
            <a:r>
              <a:rPr lang="ru-RU" sz="2400" b="1" dirty="0"/>
              <a:t>? </a:t>
            </a:r>
            <a:endParaRPr lang="ru-RU" sz="2400" b="1" dirty="0" smtClean="0"/>
          </a:p>
          <a:p>
            <a:pPr marL="354013" lvl="0" indent="-354013">
              <a:buFont typeface="+mj-lt"/>
              <a:buAutoNum type="arabicPeriod"/>
            </a:pP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/>
              <a:t>з ним </a:t>
            </a:r>
            <a:r>
              <a:rPr lang="ru-RU" sz="2400" b="1" dirty="0" err="1"/>
              <a:t>трапилося</a:t>
            </a:r>
            <a:r>
              <a:rPr lang="ru-RU" sz="2400" b="1" dirty="0"/>
              <a:t>?</a:t>
            </a:r>
          </a:p>
          <a:p>
            <a:pPr marL="354013" lvl="0" indent="-354013">
              <a:buFont typeface="+mj-lt"/>
              <a:buAutoNum type="arabicPeriod"/>
            </a:pPr>
            <a:r>
              <a:rPr lang="uk-UA" sz="2400" b="1" dirty="0"/>
              <a:t>Чому Дрізд, Соловей та Дятел реготали?</a:t>
            </a:r>
            <a:endParaRPr lang="ru-RU" sz="2400" b="1" dirty="0"/>
          </a:p>
          <a:p>
            <a:pPr marL="354013" lvl="0" indent="-354013">
              <a:buFont typeface="+mj-lt"/>
              <a:buAutoNum type="arabicPeriod"/>
            </a:pPr>
            <a:r>
              <a:rPr lang="uk-UA" sz="2400" b="1" dirty="0"/>
              <a:t>Як  мама-Сова повела себе, почувши крик? Чому?</a:t>
            </a:r>
            <a:endParaRPr lang="ru-RU" sz="2400" b="1" dirty="0"/>
          </a:p>
          <a:p>
            <a:pPr marL="354013" lvl="0" indent="-354013">
              <a:buFont typeface="+mj-lt"/>
              <a:buAutoNum type="arabicPeriod"/>
            </a:pPr>
            <a:r>
              <a:rPr lang="uk-UA" sz="2400" b="1" dirty="0"/>
              <a:t>Що ти порадиш Дрозду, </a:t>
            </a:r>
            <a:r>
              <a:rPr lang="uk-UA" sz="2400" b="1" dirty="0" err="1"/>
              <a:t>Солов’ю</a:t>
            </a:r>
            <a:r>
              <a:rPr lang="uk-UA" sz="2400" b="1" dirty="0"/>
              <a:t> та Дятлу?</a:t>
            </a:r>
            <a:endParaRPr lang="ru-RU" sz="2400" b="1" dirty="0"/>
          </a:p>
          <a:p>
            <a:pPr marL="354013" lvl="0" indent="-354013">
              <a:buFont typeface="+mj-lt"/>
              <a:buAutoNum type="arabicPeriod"/>
            </a:pPr>
            <a:r>
              <a:rPr lang="uk-UA" sz="2400" b="1" dirty="0"/>
              <a:t>Якими словами ти опишеш свою маму?</a:t>
            </a:r>
            <a:endParaRPr lang="ru-RU" sz="2400" b="1" dirty="0"/>
          </a:p>
          <a:p>
            <a:pPr marL="354013" lvl="0" indent="-354013">
              <a:buFont typeface="+mj-lt"/>
              <a:buAutoNum type="arabicPeriod"/>
            </a:pPr>
            <a:r>
              <a:rPr lang="uk-UA" sz="2400" b="1" dirty="0"/>
              <a:t>Як ти розумієш </a:t>
            </a:r>
            <a:r>
              <a:rPr lang="uk-UA" sz="2400" b="1" dirty="0" smtClean="0"/>
              <a:t>прислів'я:</a:t>
            </a:r>
            <a:endParaRPr lang="ru-RU" sz="2400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418332" y="5260917"/>
            <a:ext cx="6611618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/>
              <a:t>На </a:t>
            </a:r>
            <a:r>
              <a:rPr lang="ru-RU" sz="3200" b="1" dirty="0" err="1"/>
              <a:t>сонці</a:t>
            </a:r>
            <a:r>
              <a:rPr lang="ru-RU" sz="3200" b="1" dirty="0"/>
              <a:t> тепло, а </a:t>
            </a:r>
            <a:r>
              <a:rPr lang="ru-RU" sz="3200" b="1" dirty="0" err="1"/>
              <a:t>біля</a:t>
            </a:r>
            <a:r>
              <a:rPr lang="ru-RU" sz="3200" b="1" dirty="0"/>
              <a:t> </a:t>
            </a:r>
            <a:r>
              <a:rPr lang="ru-RU" sz="3200" b="1" dirty="0" err="1"/>
              <a:t>матері</a:t>
            </a:r>
            <a:r>
              <a:rPr lang="ru-RU" sz="3200" b="1" dirty="0"/>
              <a:t> добре.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9386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1024" y="1289939"/>
            <a:ext cx="10130562" cy="526297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Хто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такий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де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взявся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Я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Совеня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. Я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випало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з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гнізда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не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вмію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ще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літати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вдень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дуже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погано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бачу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Я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шукаю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маму. 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Хто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ж твоя мама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Моя мама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Сова.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Яка ж вона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Моя мама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найгарніша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Розкажи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яка ж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вона.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У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неї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голова,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вуха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й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очі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такі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як у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мене.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Ха-ха-ха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!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Та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ж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потвора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Виходить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і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мати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твоя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така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сама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потвора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Неправда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!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Мама в мене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найгарніша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66010" y="483098"/>
            <a:ext cx="8096022" cy="7707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Театралізація</a:t>
            </a:r>
          </a:p>
        </p:txBody>
      </p:sp>
      <p:pic>
        <p:nvPicPr>
          <p:cNvPr id="3078" name="Picture 6" descr="Театральная студия &amp;quot;Восторг&amp;quot; | Главная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4" r="11798"/>
          <a:stretch/>
        </p:blipFill>
        <p:spPr bwMode="auto">
          <a:xfrm>
            <a:off x="8889399" y="1335716"/>
            <a:ext cx="1957887" cy="174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21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93364" y="405926"/>
            <a:ext cx="8865086" cy="7942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Гра «Збери </a:t>
            </a:r>
            <a:r>
              <a:rPr lang="ru-RU" sz="4000" b="1" dirty="0" err="1">
                <a:solidFill>
                  <a:schemeClr val="bg1"/>
                </a:solidFill>
              </a:rPr>
              <a:t>прислів'я</a:t>
            </a:r>
            <a:r>
              <a:rPr lang="ru-RU" sz="4000" b="1" dirty="0">
                <a:solidFill>
                  <a:schemeClr val="bg1"/>
                </a:solidFill>
              </a:rPr>
              <a:t>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86480"/>
              </p:ext>
            </p:extLst>
          </p:nvPr>
        </p:nvGraphicFramePr>
        <p:xfrm>
          <a:off x="735105" y="1346775"/>
          <a:ext cx="10581604" cy="115824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645294"/>
                <a:gridCol w="1188720"/>
                <a:gridCol w="4747590"/>
              </a:tblGrid>
              <a:tr h="0">
                <a:tc>
                  <a:txBody>
                    <a:bodyPr/>
                    <a:lstStyle/>
                    <a:p>
                      <a:r>
                        <a:rPr kumimoji="0" lang="uk-UA" sz="3200" i="0" u="none" strike="noStrike" kern="1200" normalizeH="0" baseline="0" noProof="0" dirty="0" smtClean="0">
                          <a:solidFill>
                            <a:schemeClr val="bg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 дитини болить пальчик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kumimoji="0" lang="ru-RU" sz="3200" i="0" u="none" strike="noStrike" kern="1200" normalizeH="0" baseline="0" noProof="0" dirty="0" smtClean="0">
                          <a:solidFill>
                            <a:schemeClr val="bg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яка </a:t>
                      </a:r>
                      <a:r>
                        <a:rPr kumimoji="0" lang="ru-RU" sz="3200" i="0" u="none" strike="noStrike" kern="1200" normalizeH="0" baseline="0" noProof="0" dirty="0" err="1" smtClean="0">
                          <a:solidFill>
                            <a:schemeClr val="bg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мати</a:t>
                      </a:r>
                      <a:r>
                        <a:rPr kumimoji="0" lang="ru-RU" sz="3200" i="0" u="none" strike="noStrike" kern="1200" normalizeH="0" baseline="0" noProof="0" dirty="0" smtClean="0">
                          <a:solidFill>
                            <a:schemeClr val="bg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— так</a:t>
                      </a:r>
                      <a:r>
                        <a:rPr kumimoji="0" lang="uk-UA" sz="3200" i="0" u="none" strike="noStrike" kern="1200" normalizeH="0" baseline="0" noProof="0" dirty="0" smtClean="0">
                          <a:solidFill>
                            <a:schemeClr val="bg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kumimoji="0" lang="ru-RU" sz="3200" i="0" u="none" strike="noStrike" kern="1200" normalizeH="0" baseline="0" noProof="0" dirty="0" smtClean="0">
                          <a:solidFill>
                            <a:schemeClr val="bg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й </a:t>
                      </a:r>
                      <a:r>
                        <a:rPr kumimoji="0" lang="ru-RU" sz="3200" i="0" u="none" strike="noStrike" kern="1200" normalizeH="0" baseline="0" noProof="0" dirty="0" err="1" smtClean="0">
                          <a:solidFill>
                            <a:schemeClr val="bg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дитина</a:t>
                      </a:r>
                      <a:r>
                        <a:rPr kumimoji="0" lang="ru-RU" sz="3200" i="0" u="none" strike="noStrike" kern="1200" normalizeH="0" baseline="0" noProof="0" dirty="0" smtClean="0">
                          <a:solidFill>
                            <a:schemeClr val="bg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ru-RU" sz="3200" i="0" u="none" strike="noStrike" kern="1200" normalizeH="0" baseline="0" noProof="0" dirty="0">
                        <a:solidFill>
                          <a:schemeClr val="bg1"/>
                        </a:solidFill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chemeClr val="bg1"/>
                          </a:solidFill>
                        </a:rPr>
                        <a:t>Я</a:t>
                      </a:r>
                      <a:r>
                        <a:rPr kumimoji="0" lang="ru-RU" sz="3200" u="none" strike="noStrike" kern="1200" normalizeH="0" baseline="0" noProof="0" dirty="0" smtClean="0">
                          <a:solidFill>
                            <a:schemeClr val="bg1"/>
                          </a:solidFill>
                          <a:uLnTx/>
                          <a:uFillTx/>
                        </a:rPr>
                        <a:t>кий кущ — </a:t>
                      </a:r>
                      <a:r>
                        <a:rPr kumimoji="0" lang="ru-RU" sz="3200" u="none" strike="noStrike" kern="1200" normalizeH="0" baseline="0" noProof="0" dirty="0" err="1" smtClean="0">
                          <a:solidFill>
                            <a:schemeClr val="bg1"/>
                          </a:solidFill>
                          <a:uLnTx/>
                          <a:uFillTx/>
                        </a:rPr>
                        <a:t>така</a:t>
                      </a:r>
                      <a:r>
                        <a:rPr kumimoji="0" lang="ru-RU" sz="3200" u="none" strike="noStrike" kern="1200" normalizeH="0" baseline="0" noProof="0" dirty="0" smtClean="0">
                          <a:solidFill>
                            <a:schemeClr val="bg1"/>
                          </a:solidFill>
                          <a:uLnTx/>
                          <a:uFillTx/>
                        </a:rPr>
                        <a:t> калина,</a:t>
                      </a:r>
                      <a:endParaRPr kumimoji="0" lang="ru-RU" sz="3200" u="none" strike="noStrike" kern="1200" normalizeH="0" baseline="0" noProof="0" dirty="0">
                        <a:solidFill>
                          <a:schemeClr val="bg1"/>
                        </a:solidFill>
                        <a:uLnTx/>
                        <a:uFillTx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kumimoji="0" lang="uk-UA" sz="3200" i="0" u="none" strike="noStrike" kern="1200" normalizeH="0" baseline="0" noProof="0" dirty="0" smtClean="0">
                          <a:solidFill>
                            <a:schemeClr val="bg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 в матері серце.</a:t>
                      </a:r>
                      <a:endParaRPr kumimoji="0" lang="ru-RU" sz="3200" i="0" u="none" strike="noStrike" kern="1200" normalizeH="0" baseline="0" noProof="0" dirty="0" smtClean="0">
                        <a:solidFill>
                          <a:schemeClr val="bg1"/>
                        </a:solidFill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5405421" y="1671832"/>
            <a:ext cx="1240972" cy="50812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5339138" y="1671832"/>
            <a:ext cx="1240972" cy="64558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05421" y="2747213"/>
            <a:ext cx="590885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Розкажи, як ти їх розумієш.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671" y="2745414"/>
            <a:ext cx="2959937" cy="3684569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6" name="TextBox 25"/>
          <p:cNvSpPr txBox="1"/>
          <p:nvPr/>
        </p:nvSpPr>
        <p:spPr>
          <a:xfrm>
            <a:off x="3987100" y="3907459"/>
            <a:ext cx="7327177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3200" b="1" dirty="0">
                <a:solidFill>
                  <a:schemeClr val="bg1"/>
                </a:solidFill>
              </a:rPr>
              <a:t>День Матері – </a:t>
            </a:r>
            <a:r>
              <a:rPr lang="uk-UA" sz="3200" b="1" dirty="0" smtClean="0">
                <a:solidFill>
                  <a:schemeClr val="bg1"/>
                </a:solidFill>
              </a:rPr>
              <a:t>це </a:t>
            </a:r>
            <a:r>
              <a:rPr lang="uk-UA" sz="3200" b="1" dirty="0">
                <a:solidFill>
                  <a:schemeClr val="bg1"/>
                </a:solidFill>
              </a:rPr>
              <a:t>найкраща можливість нагадати мамі, як сильно ми любимо і цінуємо її. </a:t>
            </a:r>
          </a:p>
        </p:txBody>
      </p:sp>
    </p:spTree>
    <p:extLst>
      <p:ext uri="{BB962C8B-B14F-4D97-AF65-F5344CB8AC3E}">
        <p14:creationId xmlns:p14="http://schemas.microsoft.com/office/powerpoint/2010/main" val="65437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3535" y="494529"/>
            <a:ext cx="8732066" cy="8199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Робота в </a:t>
            </a:r>
            <a:r>
              <a:rPr lang="ru-RU" sz="4000" b="1" dirty="0" err="1" smtClean="0">
                <a:solidFill>
                  <a:schemeClr val="bg1"/>
                </a:solidFill>
              </a:rPr>
              <a:t>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3535" y="1349812"/>
            <a:ext cx="478871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Складемо </a:t>
            </a:r>
            <a:r>
              <a:rPr lang="uk-UA" sz="2800" b="1" dirty="0" err="1" smtClean="0">
                <a:solidFill>
                  <a:schemeClr val="accent2">
                    <a:lumMod val="75000"/>
                  </a:schemeClr>
                </a:solidFill>
              </a:rPr>
              <a:t>сенкан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про маму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83535" y="3276392"/>
            <a:ext cx="1891569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3. Що робить?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06973" y="4388493"/>
            <a:ext cx="1870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4. Речення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06973" y="2668745"/>
            <a:ext cx="1345799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2. Яка?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7211" y="1998046"/>
            <a:ext cx="1352868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1. Хто?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6973" y="5317758"/>
            <a:ext cx="1637273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5. Слово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23" name="Picture 2" descr="D:\Картинки до тестів\Людина\Руденька за партою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023" y="1626559"/>
            <a:ext cx="2463578" cy="301987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8052022" y="5153541"/>
            <a:ext cx="2988467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err="1" smtClean="0">
                <a:solidFill>
                  <a:schemeClr val="accent2">
                    <a:lumMod val="75000"/>
                  </a:schemeClr>
                </a:solidFill>
              </a:rPr>
              <a:t>Запиши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перші три речення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99347" y="1998046"/>
            <a:ext cx="184425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Мама.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799348" y="3276392"/>
            <a:ext cx="377338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3. Турбується, любить, усміхається.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99576" y="2668745"/>
            <a:ext cx="377315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2. Лагідна, ніжна.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99577" y="4304817"/>
            <a:ext cx="377315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indent="-457200"/>
            <a:r>
              <a:rPr lang="uk-UA" sz="2800" b="1" dirty="0" smtClean="0">
                <a:solidFill>
                  <a:schemeClr val="bg1"/>
                </a:solidFill>
              </a:rPr>
              <a:t>4. Мама – найрідніша людина у світі.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99576" y="5317758"/>
            <a:ext cx="184403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5. Сонечко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07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1157" y="617822"/>
            <a:ext cx="8755124" cy="7423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«Мікрофон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24619" y="1630067"/>
            <a:ext cx="5416462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читали 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кого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йдеться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текстах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Варвари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Гринько й Василя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Сухомлинського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Найгарніша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мама»?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спільного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цих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творах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9141778" y="1630067"/>
            <a:ext cx="2886144" cy="34813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3" t="16747" r="29640"/>
          <a:stretch/>
        </p:blipFill>
        <p:spPr>
          <a:xfrm>
            <a:off x="414696" y="1630067"/>
            <a:ext cx="2336131" cy="308049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67582" y="4482088"/>
            <a:ext cx="589353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/>
              <a:t>Опиши свою маму п’ятьма словами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6703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ртинки до тестів\!!! Есміра Україна Читання в родині\OIG (2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771" y="3131415"/>
            <a:ext cx="3340815" cy="3340815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451609" y="453035"/>
            <a:ext cx="9121141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646435" y="1251620"/>
            <a:ext cx="8778241" cy="95437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з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різними почуттями і різною інтонацією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речення </a:t>
            </a:r>
          </a:p>
          <a:p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«Я люблю маму!»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 rot="20903995">
            <a:off x="1594627" y="4822727"/>
            <a:ext cx="2516599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Зі злістю</a:t>
            </a:r>
            <a:endParaRPr lang="ru-RU" sz="3600" b="1" dirty="0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 rot="840856">
            <a:off x="1600236" y="3206388"/>
            <a:ext cx="2509323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замріяно</a:t>
            </a:r>
            <a:endParaRPr lang="ru-RU" sz="36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 rot="624937">
            <a:off x="7908322" y="5059381"/>
            <a:ext cx="2908365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здивовано</a:t>
            </a:r>
            <a:endParaRPr lang="ru-RU" sz="3600" b="1" dirty="0"/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 rot="20908612">
            <a:off x="7938542" y="3301143"/>
            <a:ext cx="2847925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 образою</a:t>
            </a:r>
            <a:endParaRPr lang="ru-RU" sz="36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4610104" y="2375147"/>
            <a:ext cx="283367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 радістю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55977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6846" y="520190"/>
            <a:ext cx="8732066" cy="6627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06" y="1427623"/>
            <a:ext cx="3740750" cy="43578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97555" y="1836820"/>
            <a:ext cx="6322632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Сіли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рівно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 err="1">
                <a:solidFill>
                  <a:schemeClr val="bg1"/>
                </a:solidFill>
              </a:rPr>
              <a:t>озирнулись</a:t>
            </a:r>
            <a:r>
              <a:rPr lang="ru-RU" sz="3200" b="1" dirty="0">
                <a:solidFill>
                  <a:schemeClr val="bg1"/>
                </a:solidFill>
              </a:rPr>
              <a:t>,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Один одному </a:t>
            </a:r>
            <a:r>
              <a:rPr lang="ru-RU" sz="3200" b="1" dirty="0" err="1">
                <a:solidFill>
                  <a:schemeClr val="bg1"/>
                </a:solidFill>
              </a:rPr>
              <a:t>всміхнулись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Якщо</a:t>
            </a:r>
            <a:r>
              <a:rPr lang="ru-RU" sz="3200" b="1" dirty="0">
                <a:solidFill>
                  <a:schemeClr val="bg1"/>
                </a:solidFill>
              </a:rPr>
              <a:t> добре </a:t>
            </a:r>
            <a:r>
              <a:rPr lang="ru-RU" sz="3200" b="1" dirty="0" err="1">
                <a:solidFill>
                  <a:schemeClr val="bg1"/>
                </a:solidFill>
              </a:rPr>
              <a:t>працювати</a:t>
            </a:r>
            <a:r>
              <a:rPr lang="ru-RU" sz="3200" b="1" dirty="0">
                <a:solidFill>
                  <a:schemeClr val="bg1"/>
                </a:solidFill>
              </a:rPr>
              <a:t> –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Вийдуть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гарні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результати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Тож</a:t>
            </a:r>
            <a:r>
              <a:rPr lang="ru-RU" sz="3200" b="1" dirty="0">
                <a:solidFill>
                  <a:schemeClr val="bg1"/>
                </a:solidFill>
              </a:rPr>
              <a:t> не </a:t>
            </a:r>
            <a:r>
              <a:rPr lang="ru-RU" sz="3200" b="1" dirty="0" err="1">
                <a:solidFill>
                  <a:schemeClr val="bg1"/>
                </a:solidFill>
              </a:rPr>
              <a:t>гаємо</a:t>
            </a:r>
            <a:r>
              <a:rPr lang="ru-RU" sz="3200" b="1" dirty="0">
                <a:solidFill>
                  <a:schemeClr val="bg1"/>
                </a:solidFill>
              </a:rPr>
              <a:t> ми час,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Бо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знання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чекають</a:t>
            </a:r>
            <a:r>
              <a:rPr lang="ru-RU" sz="3200" b="1" dirty="0">
                <a:solidFill>
                  <a:schemeClr val="bg1"/>
                </a:solidFill>
              </a:rPr>
              <a:t> нас!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4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103445" y="1360170"/>
            <a:ext cx="9793088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з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різними почуттями і різною інтонацією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речення</a:t>
            </a:r>
          </a:p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Мама – найдорожча людина!»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103445" y="332656"/>
            <a:ext cx="9793088" cy="9017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Вправа </a:t>
            </a:r>
            <a:r>
              <a:rPr lang="uk-UA" sz="4000" b="1" dirty="0" smtClean="0">
                <a:solidFill>
                  <a:schemeClr val="bg1"/>
                </a:solidFill>
              </a:rPr>
              <a:t>«Інтонація»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3798731" y="4510828"/>
            <a:ext cx="7246392" cy="12041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Як ти гадаєш, чому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попри однаковий зміст речень ми сприймаємо їх по-різному?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якій інтонації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тобі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хотілося б залишитися?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4940331" y="3520743"/>
            <a:ext cx="2490307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 образою</a:t>
            </a:r>
            <a:endParaRPr lang="ru-RU" sz="3600" b="1" dirty="0"/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7558025" y="3520743"/>
            <a:ext cx="248310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замріяно</a:t>
            </a:r>
            <a:endParaRPr lang="ru-RU" sz="3600" b="1" dirty="0"/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3596802" y="2568390"/>
            <a:ext cx="2545635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здивовано</a:t>
            </a:r>
            <a:endParaRPr lang="ru-RU" sz="3600" b="1" dirty="0"/>
          </a:p>
        </p:txBody>
      </p:sp>
      <p:sp>
        <p:nvSpPr>
          <p:cNvPr id="25" name="Заголовок 3"/>
          <p:cNvSpPr txBox="1">
            <a:spLocks/>
          </p:cNvSpPr>
          <p:nvPr/>
        </p:nvSpPr>
        <p:spPr>
          <a:xfrm>
            <a:off x="6266487" y="2568390"/>
            <a:ext cx="253309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 гордістю</a:t>
            </a:r>
            <a:endParaRPr lang="ru-RU" sz="3600" b="1" dirty="0"/>
          </a:p>
        </p:txBody>
      </p:sp>
      <p:sp>
        <p:nvSpPr>
          <p:cNvPr id="32" name="Заголовок 3"/>
          <p:cNvSpPr txBox="1">
            <a:spLocks/>
          </p:cNvSpPr>
          <p:nvPr/>
        </p:nvSpPr>
        <p:spPr>
          <a:xfrm>
            <a:off x="8924052" y="2568390"/>
            <a:ext cx="241602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 радістю</a:t>
            </a:r>
            <a:endParaRPr lang="ru-RU" sz="3600" b="1" dirty="0"/>
          </a:p>
        </p:txBody>
      </p:sp>
      <p:pic>
        <p:nvPicPr>
          <p:cNvPr id="1026" name="Picture 2" descr="D:\Картинки до тестів\!!! Есміра Україна Читання в родині\OIG (1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0" y="2568390"/>
            <a:ext cx="3146610" cy="314661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41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32536" y="528818"/>
            <a:ext cx="8732066" cy="8172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Дихальна вправа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9A2EAED-4814-4E81-9308-19800BEAB0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1" b="34444"/>
          <a:stretch/>
        </p:blipFill>
        <p:spPr>
          <a:xfrm>
            <a:off x="1732536" y="3253445"/>
            <a:ext cx="6514209" cy="286442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xmlns="" id="{9ACB34C6-F399-4E84-98DF-349132089B93}"/>
              </a:ext>
            </a:extLst>
          </p:cNvPr>
          <p:cNvSpPr/>
          <p:nvPr/>
        </p:nvSpPr>
        <p:spPr>
          <a:xfrm>
            <a:off x="1229616" y="1404127"/>
            <a:ext cx="7434324" cy="173664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слова. Що вони позначають? 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Кого ти уявляєш, коли читаєш ці слова?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Глибоко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вдихни та на видиху назви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слова-ознаки. Можеш додати свої слова-ознаки</a:t>
            </a:r>
            <a:endParaRPr lang="en-US" sz="1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кутник: округлені кути 12">
            <a:extLst>
              <a:ext uri="{FF2B5EF4-FFF2-40B4-BE49-F238E27FC236}">
                <a16:creationId xmlns:a16="http://schemas.microsoft.com/office/drawing/2014/main" xmlns="" id="{9ACB34C6-F399-4E84-98DF-349132089B93}"/>
              </a:ext>
            </a:extLst>
          </p:cNvPr>
          <p:cNvSpPr/>
          <p:nvPr/>
        </p:nvSpPr>
        <p:spPr>
          <a:xfrm>
            <a:off x="8972550" y="1461277"/>
            <a:ext cx="2617470" cy="4656594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Добра</a:t>
            </a:r>
          </a:p>
          <a:p>
            <a:pPr algn="ctr"/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Красива</a:t>
            </a:r>
          </a:p>
          <a:p>
            <a:pPr algn="ctr"/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Весела</a:t>
            </a:r>
          </a:p>
          <a:p>
            <a:pPr algn="ctr"/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Мудра</a:t>
            </a:r>
          </a:p>
          <a:p>
            <a:pPr algn="ctr"/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Ніжна</a:t>
            </a:r>
          </a:p>
          <a:p>
            <a:pPr algn="ctr"/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Ласкава</a:t>
            </a:r>
          </a:p>
          <a:p>
            <a:pPr algn="ctr"/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Струнка</a:t>
            </a:r>
          </a:p>
        </p:txBody>
      </p:sp>
    </p:spTree>
    <p:extLst>
      <p:ext uri="{BB962C8B-B14F-4D97-AF65-F5344CB8AC3E}">
        <p14:creationId xmlns:p14="http://schemas.microsoft.com/office/powerpoint/2010/main" val="51992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97330" y="582906"/>
            <a:ext cx="9235441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54141"/>
            <a:ext cx="3846560" cy="38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69080" y="1549475"/>
            <a:ext cx="6663690" cy="25538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</a:t>
            </a:r>
            <a:r>
              <a:rPr lang="uk-UA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читання ми </a:t>
            </a:r>
            <a:endParaRPr lang="uk-UA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попрацюємо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казкою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Василя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Сухомлинського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Найгарніша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мама». </a:t>
            </a:r>
          </a:p>
          <a:p>
            <a:pPr algn="ctr"/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Дізнаємось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чия мама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найгарніша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Будемо вчитися читати діалог.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Зберемо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пояснимо прислів’я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315642" y="3954772"/>
            <a:ext cx="6417128" cy="2480314"/>
          </a:xfrm>
          <a:prstGeom prst="round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0" indent="0" algn="ctr">
              <a:buNone/>
              <a:defRPr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Щорічно у другу неділю травня ми відзначаємо День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Матері.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lvl="0" indent="0" algn="ctr">
              <a:buNone/>
              <a:defRPr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Україні він став офіційним у 2000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році. </a:t>
            </a:r>
          </a:p>
          <a:p>
            <a:pPr marL="0" lvl="0" indent="0" algn="ctr">
              <a:buNone/>
              <a:defRPr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А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ось у багатьох інших країнах світу його святкують на державному рівні вже порівняно давно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1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58265" y="535190"/>
            <a:ext cx="8756193" cy="7906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Прочитай </a:t>
            </a:r>
            <a:r>
              <a:rPr lang="ru-RU" sz="4000" b="1" dirty="0" err="1">
                <a:solidFill>
                  <a:schemeClr val="bg1"/>
                </a:solidFill>
              </a:rPr>
              <a:t>вірш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Варвари</a:t>
            </a:r>
            <a:r>
              <a:rPr lang="ru-RU" sz="4000" b="1" dirty="0" smtClean="0">
                <a:solidFill>
                  <a:schemeClr val="bg1"/>
                </a:solidFill>
              </a:rPr>
              <a:t> Гринько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77427" y="1495455"/>
            <a:ext cx="5126393" cy="409381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Ще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колисці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немовля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Слово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«мама»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вимовля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Найдорожче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світі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слово</a:t>
            </a: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Так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звучить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рідній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мові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Мати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Матінка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Матуся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Мама, Мамочка, Мамуся!</a:t>
            </a:r>
          </a:p>
          <a:p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Називаю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тебе я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Рідна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ненечко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моя!</a:t>
            </a:r>
            <a:endParaRPr lang="uk-UA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155575" y="1536397"/>
            <a:ext cx="2421852" cy="2921303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7703820" y="3910106"/>
            <a:ext cx="4057650" cy="24449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 indent="-354013">
              <a:buAutoNum type="arabicPeriod"/>
            </a:pPr>
            <a:r>
              <a:rPr lang="ru-RU" sz="2400" b="1" dirty="0" smtClean="0"/>
              <a:t>Як </a:t>
            </a:r>
            <a:r>
              <a:rPr lang="uk-UA" sz="2400" b="1" dirty="0"/>
              <a:t>т</a:t>
            </a:r>
            <a:r>
              <a:rPr lang="ru-RU" sz="2400" b="1" dirty="0" smtClean="0"/>
              <a:t>и </a:t>
            </a:r>
            <a:r>
              <a:rPr lang="ru-RU" sz="2400" b="1" dirty="0" err="1" smtClean="0"/>
              <a:t>розуміє</a:t>
            </a:r>
            <a:r>
              <a:rPr lang="uk-UA" sz="2400" b="1" dirty="0" smtClean="0"/>
              <a:t>ш</a:t>
            </a:r>
            <a:r>
              <a:rPr lang="ru-RU" sz="2400" b="1" dirty="0" smtClean="0"/>
              <a:t> слово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немовля</a:t>
            </a:r>
            <a:r>
              <a:rPr lang="ru-RU" sz="2400" b="1" dirty="0" smtClean="0"/>
              <a:t>?</a:t>
            </a:r>
          </a:p>
          <a:p>
            <a:pPr marL="354013" indent="-354013">
              <a:buFontTx/>
              <a:buAutoNum type="arabicPeriod"/>
            </a:pPr>
            <a:r>
              <a:rPr lang="ru-RU" sz="2400" b="1" dirty="0"/>
              <a:t>Яке слово </a:t>
            </a:r>
            <a:r>
              <a:rPr lang="ru-RU" sz="2400" b="1" dirty="0" err="1"/>
              <a:t>найдорожче</a:t>
            </a:r>
            <a:r>
              <a:rPr lang="ru-RU" sz="2400" b="1" dirty="0"/>
              <a:t> у </a:t>
            </a:r>
            <a:r>
              <a:rPr lang="ru-RU" sz="2400" b="1" dirty="0" err="1"/>
              <a:t>світі</a:t>
            </a:r>
            <a:r>
              <a:rPr lang="ru-RU" sz="2400" b="1" dirty="0"/>
              <a:t>? </a:t>
            </a:r>
          </a:p>
          <a:p>
            <a:pPr marL="354013" indent="-354013">
              <a:buAutoNum type="arabicPeriod"/>
            </a:pPr>
            <a:r>
              <a:rPr lang="uk-UA" sz="2400" b="1" dirty="0" smtClean="0"/>
              <a:t>Якими словами можна називати маму</a:t>
            </a:r>
            <a:r>
              <a:rPr lang="ru-RU" sz="2400" b="1" dirty="0" smtClean="0"/>
              <a:t>? </a:t>
            </a:r>
            <a:endParaRPr lang="ru-RU" sz="2400" b="1" dirty="0"/>
          </a:p>
        </p:txBody>
      </p:sp>
      <p:pic>
        <p:nvPicPr>
          <p:cNvPr id="1026" name="Picture 2" descr="D:\Картинки до тестів\!!! Есміра Україна Читання в родині\OIG (3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494" y="1536397"/>
            <a:ext cx="2245106" cy="224510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36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3050" y="406253"/>
            <a:ext cx="9182430" cy="8881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Читаємо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уважно</a:t>
            </a:r>
            <a:r>
              <a:rPr lang="ru-RU" sz="4000" b="1" dirty="0" smtClean="0">
                <a:solidFill>
                  <a:schemeClr val="bg1"/>
                </a:solidFill>
              </a:rPr>
              <a:t> слова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82880" y="2363021"/>
            <a:ext cx="2720340" cy="3981228"/>
          </a:xfrm>
          <a:prstGeom prst="rect">
            <a:avLst/>
          </a:prstGeom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072425" y="1397277"/>
            <a:ext cx="3568405" cy="4946972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Гніздо</a:t>
            </a:r>
            <a:endParaRPr lang="ru-RU" altLang="ru-RU" sz="3600" b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Совеня</a:t>
            </a:r>
            <a:endParaRPr lang="ru-RU" altLang="ru-RU" sz="3600" b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Шукаю</a:t>
            </a:r>
            <a:endParaRPr lang="ru-RU" altLang="ru-RU" sz="3600" b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Ненечка</a:t>
            </a:r>
            <a:endParaRPr lang="ru-RU" altLang="ru-RU" sz="3600" b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uk-UA" altLang="ru-RU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Голівка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uk-UA" altLang="ru-RU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Дивуючись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uk-UA" altLang="ru-RU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Взявся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uk-UA" altLang="ru-RU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Відповідає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endParaRPr lang="ru-RU" altLang="ru-RU" sz="3600" b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                                    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873133" y="1397277"/>
            <a:ext cx="3852347" cy="4936138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>
                <a:solidFill>
                  <a:schemeClr val="accent2">
                    <a:lumMod val="75000"/>
                  </a:schemeClr>
                </a:solidFill>
              </a:rPr>
              <a:t>Вухатий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>
                <a:solidFill>
                  <a:schemeClr val="accent2">
                    <a:lumMod val="75000"/>
                  </a:schemeClr>
                </a:solidFill>
              </a:rPr>
              <a:t>Банькатий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Жовторотий</a:t>
            </a:r>
            <a:endParaRPr lang="ru-RU" altLang="ru-RU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uk-UA" alt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Прилетіла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uk-UA" alt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Подивилося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uk-UA" alt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Потихеньку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uk-UA" alt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Найгарніша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uk-UA" alt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Уважно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82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60170" y="445034"/>
            <a:ext cx="9418320" cy="697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Василь Сухомлинський</a:t>
            </a:r>
            <a:r>
              <a:rPr lang="uk-UA" sz="3600" b="1" i="1" dirty="0" smtClean="0"/>
              <a:t>. </a:t>
            </a:r>
            <a:r>
              <a:rPr lang="uk-UA" sz="3600" b="1" dirty="0" smtClean="0"/>
              <a:t>Найгарніша мама</a:t>
            </a:r>
            <a:endParaRPr lang="uk-UA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5060" y="1324808"/>
            <a:ext cx="10654910" cy="44012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Випало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Совеня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із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гнізда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та й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повзає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Далеко забилось, не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може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знайти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рідного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гнізда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Побачили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птахи малого — некрасивого, з великою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голівкою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вухатого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банькатого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жовторотого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Побачили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та й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питають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дивуючись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Хто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такий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де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взявся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Я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Совеня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відповідає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мале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— Я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випало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з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гнізда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не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вмію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ще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літати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і вдень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дуже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погано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бачу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Я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шукаю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маму. 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Хто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ж твоя мама? 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питає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Соловей.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Моя мама Сова, — гордо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відповідає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Совеня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Яка ж вона? 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питає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Дятел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http://ostriv.in.ua/images/publications/4/11714/13401165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69680" y="4046219"/>
            <a:ext cx="2640330" cy="2285999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856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60170" y="445034"/>
            <a:ext cx="9418320" cy="697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Василь Сухомлинський</a:t>
            </a:r>
            <a:r>
              <a:rPr lang="uk-UA" sz="3600" b="1" i="1" dirty="0" smtClean="0"/>
              <a:t>. </a:t>
            </a:r>
            <a:r>
              <a:rPr lang="uk-UA" sz="3600" b="1" dirty="0" smtClean="0"/>
              <a:t>Найгарніша мама</a:t>
            </a:r>
            <a:endParaRPr lang="uk-UA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2170" y="1232950"/>
            <a:ext cx="11052810" cy="44012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Моя мама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найгарніша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Розкажи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яка ж вона, 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питає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Дрізд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У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неї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голова,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вуха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й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очі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такі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як у мене, 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відповідає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з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гордістю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Совеня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Ха-ха-ха! — зареготали Соловей, Дятел і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Дрізд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— Та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ж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потвора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Виходить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і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мати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твоя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така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сама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потвора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Неправда! — закричало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Совеня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— Мама в мене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найгарніша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Почула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його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крик Сова,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прилетіла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потихеньку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взяла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Совеня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за лапку й повела до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рідного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гнізда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Совеня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уважно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подивилося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свою маму: вона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була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найгарніша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6" name="Рисунок 5" descr="http://ostriv.in.ua/images/publications/4/11714/13401165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64040" y="4320540"/>
            <a:ext cx="2468880" cy="2320290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39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54911</TotalTime>
  <Words>844</Words>
  <Application>Microsoft Office PowerPoint</Application>
  <PresentationFormat>Произвольный</PresentationFormat>
  <Paragraphs>148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3677</cp:revision>
  <dcterms:created xsi:type="dcterms:W3CDTF">2018-01-05T16:38:53Z</dcterms:created>
  <dcterms:modified xsi:type="dcterms:W3CDTF">2024-05-10T07:40:41Z</dcterms:modified>
</cp:coreProperties>
</file>