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29" r:id="rId3"/>
    <p:sldId id="335" r:id="rId4"/>
    <p:sldId id="327" r:id="rId5"/>
    <p:sldId id="333" r:id="rId6"/>
    <p:sldId id="336" r:id="rId7"/>
    <p:sldId id="328" r:id="rId8"/>
    <p:sldId id="270" r:id="rId9"/>
    <p:sldId id="305" r:id="rId10"/>
    <p:sldId id="307" r:id="rId11"/>
    <p:sldId id="309" r:id="rId12"/>
    <p:sldId id="312" r:id="rId13"/>
    <p:sldId id="314" r:id="rId14"/>
    <p:sldId id="301" r:id="rId15"/>
    <p:sldId id="331" r:id="rId16"/>
    <p:sldId id="337" r:id="rId17"/>
    <p:sldId id="33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295FFF"/>
    <a:srgbClr val="C55A11"/>
    <a:srgbClr val="2F3242"/>
    <a:srgbClr val="00B050"/>
    <a:srgbClr val="709E32"/>
    <a:srgbClr val="1694E9"/>
    <a:srgbClr val="FFFF00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2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4918" y="4583796"/>
            <a:ext cx="9875998" cy="102155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Розрізняю мовні звуки і </a:t>
            </a:r>
            <a:r>
              <a:rPr lang="uk-UA" sz="5400" b="1" dirty="0" smtClean="0">
                <a:solidFill>
                  <a:srgbClr val="0070C0"/>
                </a:solidFill>
              </a:rPr>
              <a:t>букви 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884" y="1164173"/>
            <a:ext cx="2844917" cy="284491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16859" y="1164173"/>
            <a:ext cx="3614057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клас. </a:t>
            </a:r>
            <a:endParaRPr lang="uk-UA" sz="2400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Звуки. Букви.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Склади. Наголос.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2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0479" y="374570"/>
            <a:ext cx="10131807" cy="673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err="1" smtClean="0">
                <a:solidFill>
                  <a:schemeClr val="bg1"/>
                </a:solidFill>
              </a:rPr>
              <a:t>Мовні</a:t>
            </a:r>
            <a:r>
              <a:rPr lang="uk-UA" sz="4000" b="1" dirty="0" smtClean="0">
                <a:solidFill>
                  <a:schemeClr val="bg1"/>
                </a:solidFill>
              </a:rPr>
              <a:t> звуки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51" y="1960386"/>
            <a:ext cx="9253912" cy="433227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02573" y="1148577"/>
            <a:ext cx="5396061" cy="140505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Розглянь малюнок. Які звуки чує Щебетунчик? Визнач</a:t>
            </a:r>
            <a:r>
              <a:rPr lang="uk-UA" sz="2000" b="1" dirty="0">
                <a:solidFill>
                  <a:srgbClr val="0070C0"/>
                </a:solidFill>
              </a:rPr>
              <a:t>, хто на </a:t>
            </a:r>
            <a:r>
              <a:rPr lang="uk-UA" sz="2000" b="1" dirty="0" smtClean="0">
                <a:solidFill>
                  <a:srgbClr val="0070C0"/>
                </a:solidFill>
              </a:rPr>
              <a:t>малюнку </a:t>
            </a:r>
            <a:r>
              <a:rPr lang="uk-UA" sz="2000" b="1" dirty="0">
                <a:solidFill>
                  <a:srgbClr val="0070C0"/>
                </a:solidFill>
              </a:rPr>
              <a:t>утворює </a:t>
            </a:r>
            <a:r>
              <a:rPr lang="uk-UA" sz="2000" b="1" dirty="0" err="1">
                <a:solidFill>
                  <a:srgbClr val="0070C0"/>
                </a:solidFill>
              </a:rPr>
              <a:t>мовні</a:t>
            </a:r>
            <a:r>
              <a:rPr lang="uk-UA" sz="2000" b="1" dirty="0">
                <a:solidFill>
                  <a:srgbClr val="0070C0"/>
                </a:solidFill>
              </a:rPr>
              <a:t> звуки. </a:t>
            </a:r>
            <a:endParaRPr lang="ru-RU" sz="2000" b="1" dirty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Поясни </a:t>
            </a:r>
            <a:r>
              <a:rPr lang="uk-UA" sz="2000" b="1" dirty="0">
                <a:solidFill>
                  <a:srgbClr val="0070C0"/>
                </a:solidFill>
              </a:rPr>
              <a:t>Щебетунчикові, якою дорогою треба йти до цих звуків. Орієнтуйся за деревами.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62358" b="8094"/>
          <a:stretch/>
        </p:blipFill>
        <p:spPr bwMode="auto">
          <a:xfrm>
            <a:off x="10349271" y="1726408"/>
            <a:ext cx="1423308" cy="364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2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60088"/>
          <a:stretch/>
        </p:blipFill>
        <p:spPr>
          <a:xfrm flipH="1">
            <a:off x="9587288" y="1379647"/>
            <a:ext cx="2091317" cy="211114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294" r="59802" b="89164"/>
          <a:stretch/>
        </p:blipFill>
        <p:spPr>
          <a:xfrm>
            <a:off x="2768542" y="1458278"/>
            <a:ext cx="6495600" cy="93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618" r="50815" b="89205"/>
          <a:stretch/>
        </p:blipFill>
        <p:spPr>
          <a:xfrm>
            <a:off x="2564233" y="2590792"/>
            <a:ext cx="7186975" cy="9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262" r="55780"/>
          <a:stretch/>
        </p:blipFill>
        <p:spPr>
          <a:xfrm>
            <a:off x="349862" y="1458277"/>
            <a:ext cx="2226196" cy="213767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95344" y="484233"/>
            <a:ext cx="10709084" cy="7912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 smtClean="0">
                <a:solidFill>
                  <a:schemeClr val="bg1"/>
                </a:solidFill>
              </a:rPr>
              <a:t>два </a:t>
            </a:r>
            <a:r>
              <a:rPr lang="uk-UA" sz="3200" b="1" dirty="0">
                <a:solidFill>
                  <a:schemeClr val="bg1"/>
                </a:solidFill>
              </a:rPr>
              <a:t>речення про те, чим зайняті діти.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34411" r="39295" b="59241"/>
          <a:stretch/>
        </p:blipFill>
        <p:spPr>
          <a:xfrm>
            <a:off x="2768542" y="1458278"/>
            <a:ext cx="6092401" cy="9360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2664590" y="3595951"/>
            <a:ext cx="6724737" cy="8651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Поміркуй</a:t>
            </a:r>
            <a:r>
              <a:rPr lang="uk-UA" sz="2400" b="1" dirty="0">
                <a:solidFill>
                  <a:schemeClr val="bg1"/>
                </a:solidFill>
              </a:rPr>
              <a:t>, хто з цих дітей утворює </a:t>
            </a:r>
            <a:r>
              <a:rPr lang="uk-UA" sz="2400" b="1" dirty="0" err="1">
                <a:solidFill>
                  <a:schemeClr val="bg1"/>
                </a:solidFill>
              </a:rPr>
              <a:t>мовні</a:t>
            </a:r>
            <a:r>
              <a:rPr lang="uk-UA" sz="2400" b="1" dirty="0">
                <a:solidFill>
                  <a:schemeClr val="bg1"/>
                </a:solidFill>
              </a:rPr>
              <a:t> звуки.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400" b="1" dirty="0" smtClean="0">
                <a:solidFill>
                  <a:schemeClr val="bg1"/>
                </a:solidFill>
              </a:rPr>
              <a:t> одне з речень.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46137E-D805-4EDD-90C2-756A84FB0A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9192" r="929" b="2573"/>
          <a:stretch/>
        </p:blipFill>
        <p:spPr>
          <a:xfrm>
            <a:off x="2577931" y="2579726"/>
            <a:ext cx="7150975" cy="9360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6433457" y="4538338"/>
            <a:ext cx="512248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Мовні звуки на письмі позначаємо буквами.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83112" y="4556342"/>
            <a:ext cx="4774965" cy="11709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Якими </a:t>
            </a:r>
            <a:r>
              <a:rPr lang="uk-UA" sz="2400" b="1" dirty="0">
                <a:solidFill>
                  <a:srgbClr val="0070C0"/>
                </a:solidFill>
              </a:rPr>
              <a:t>знаками </a:t>
            </a:r>
            <a:r>
              <a:rPr lang="uk-UA" sz="2400" b="1" dirty="0" err="1">
                <a:solidFill>
                  <a:srgbClr val="0070C0"/>
                </a:solidFill>
              </a:rPr>
              <a:t>мовні</a:t>
            </a:r>
            <a:r>
              <a:rPr lang="uk-UA" sz="2400" b="1" dirty="0">
                <a:solidFill>
                  <a:srgbClr val="0070C0"/>
                </a:solidFill>
              </a:rPr>
              <a:t> звуки позначають на письмі?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Перевір себе за правилом.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/>
          <a:srcRect l="7493" t="14413" r="73296" b="35359"/>
          <a:stretch/>
        </p:blipFill>
        <p:spPr>
          <a:xfrm>
            <a:off x="572461" y="1914471"/>
            <a:ext cx="2436209" cy="36262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4399" y="494529"/>
            <a:ext cx="10209797" cy="6875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Мовні</a:t>
            </a:r>
            <a:r>
              <a:rPr lang="uk-UA" sz="4000" b="1" dirty="0" smtClean="0">
                <a:solidFill>
                  <a:schemeClr val="bg1"/>
                </a:solidFill>
              </a:rPr>
              <a:t> звуки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56381" y="2202735"/>
            <a:ext cx="521476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6088" indent="-446088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Андрійко пилососить.</a:t>
            </a:r>
          </a:p>
          <a:p>
            <a:pPr marL="446088" indent="-446088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Бабуся розповідає казку.</a:t>
            </a:r>
          </a:p>
          <a:p>
            <a:pPr marL="446088" indent="-446088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У саду співають пташки.</a:t>
            </a:r>
          </a:p>
          <a:p>
            <a:pPr marL="446088" indent="-446088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Діти співають пісню.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" t="1725" r="57112" b="89098"/>
          <a:stretch/>
        </p:blipFill>
        <p:spPr>
          <a:xfrm>
            <a:off x="3456381" y="5233235"/>
            <a:ext cx="6372000" cy="90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1269" r="56896" b="89186"/>
          <a:stretch/>
        </p:blipFill>
        <p:spPr>
          <a:xfrm>
            <a:off x="3456381" y="4128292"/>
            <a:ext cx="6372000" cy="93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BC369D5-60AA-433C-B8DD-8A8C314BF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13663" r="23109" b="26288"/>
          <a:stretch/>
        </p:blipFill>
        <p:spPr>
          <a:xfrm>
            <a:off x="3456381" y="5233577"/>
            <a:ext cx="4752000" cy="64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79B89B5-8553-4638-941B-F2CF7F9590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2621" r="11040" b="3973"/>
          <a:stretch/>
        </p:blipFill>
        <p:spPr>
          <a:xfrm>
            <a:off x="3456381" y="4173806"/>
            <a:ext cx="5580000" cy="90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11917" y="1282549"/>
            <a:ext cx="7712279" cy="8421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Допоможи </a:t>
            </a:r>
            <a:r>
              <a:rPr lang="uk-UA" sz="2400" b="1" dirty="0">
                <a:solidFill>
                  <a:srgbClr val="0070C0"/>
                </a:solidFill>
              </a:rPr>
              <a:t>Родзинці визначити, у яких реченнях ідеться про </a:t>
            </a:r>
            <a:r>
              <a:rPr lang="uk-UA" sz="2400" b="1" dirty="0" err="1">
                <a:solidFill>
                  <a:srgbClr val="0070C0"/>
                </a:solidFill>
              </a:rPr>
              <a:t>мовні</a:t>
            </a:r>
            <a:r>
              <a:rPr lang="uk-UA" sz="2400" b="1" dirty="0">
                <a:solidFill>
                  <a:srgbClr val="0070C0"/>
                </a:solidFill>
              </a:rPr>
              <a:t> звуки. </a:t>
            </a:r>
            <a:r>
              <a:rPr lang="uk-UA" sz="2400" b="1" dirty="0" err="1">
                <a:solidFill>
                  <a:srgbClr val="0070C0"/>
                </a:solidFill>
              </a:rPr>
              <a:t>Запиши</a:t>
            </a:r>
            <a:r>
              <a:rPr lang="uk-UA" sz="2400" b="1" dirty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одне з речень </a:t>
            </a:r>
            <a:r>
              <a:rPr lang="uk-UA" sz="2400" b="1" dirty="0">
                <a:solidFill>
                  <a:srgbClr val="0070C0"/>
                </a:solidFill>
              </a:rPr>
              <a:t>в зошиті.</a:t>
            </a:r>
          </a:p>
        </p:txBody>
      </p:sp>
    </p:spTree>
    <p:extLst>
      <p:ext uri="{BB962C8B-B14F-4D97-AF65-F5344CB8AC3E}">
        <p14:creationId xmlns:p14="http://schemas.microsoft.com/office/powerpoint/2010/main" val="40744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6" y="494529"/>
            <a:ext cx="9752994" cy="1149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Ґаджикові цікаво, що ти знаєш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 </a:t>
            </a:r>
            <a:r>
              <a:rPr lang="uk-UA" sz="3600" b="1" dirty="0" err="1">
                <a:solidFill>
                  <a:schemeClr val="bg1"/>
                </a:solidFill>
              </a:rPr>
              <a:t>мовні</a:t>
            </a:r>
            <a:r>
              <a:rPr lang="uk-UA" sz="3600" b="1" dirty="0">
                <a:solidFill>
                  <a:schemeClr val="bg1"/>
                </a:solidFill>
              </a:rPr>
              <a:t> звуки і букви.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3389" y="2432941"/>
            <a:ext cx="6395811" cy="329320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rgbClr val="0070C0"/>
                </a:solidFill>
              </a:rPr>
              <a:t> </a:t>
            </a:r>
            <a:r>
              <a:rPr lang="uk-UA" sz="3600" b="1" dirty="0">
                <a:solidFill>
                  <a:srgbClr val="0070C0"/>
                </a:solidFill>
              </a:rPr>
              <a:t>Пам'ятка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FF0000"/>
                </a:solidFill>
              </a:rPr>
              <a:t>Звуки</a:t>
            </a:r>
            <a:r>
              <a:rPr lang="uk-UA" sz="2800" b="1" dirty="0">
                <a:solidFill>
                  <a:srgbClr val="0070C0"/>
                </a:solidFill>
              </a:rPr>
              <a:t> є </a:t>
            </a:r>
            <a:r>
              <a:rPr lang="uk-UA" sz="2800" b="1" dirty="0">
                <a:solidFill>
                  <a:srgbClr val="FF0000"/>
                </a:solidFill>
              </a:rPr>
              <a:t>голосні</a:t>
            </a:r>
            <a:r>
              <a:rPr lang="uk-UA" sz="2800" b="1" dirty="0">
                <a:solidFill>
                  <a:srgbClr val="0070C0"/>
                </a:solidFill>
              </a:rPr>
              <a:t> і  ………………….  .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FF0000"/>
                </a:solidFill>
              </a:rPr>
              <a:t>Приголосні</a:t>
            </a:r>
            <a:r>
              <a:rPr lang="uk-UA" sz="2800" b="1" dirty="0">
                <a:solidFill>
                  <a:srgbClr val="0070C0"/>
                </a:solidFill>
              </a:rPr>
              <a:t> бувають </a:t>
            </a:r>
            <a:r>
              <a:rPr lang="uk-UA" sz="2800" b="1" dirty="0">
                <a:solidFill>
                  <a:srgbClr val="FF0000"/>
                </a:solidFill>
              </a:rPr>
              <a:t>тверді</a:t>
            </a:r>
            <a:r>
              <a:rPr lang="uk-UA" sz="2800" b="1" dirty="0">
                <a:solidFill>
                  <a:srgbClr val="0070C0"/>
                </a:solidFill>
              </a:rPr>
              <a:t> і  ……….. </a:t>
            </a:r>
            <a:r>
              <a:rPr lang="uk-UA" sz="2800" b="1" dirty="0" smtClean="0">
                <a:solidFill>
                  <a:srgbClr val="0070C0"/>
                </a:solidFill>
              </a:rPr>
              <a:t>. </a:t>
            </a:r>
            <a:endParaRPr lang="uk-UA" sz="2800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FF0000"/>
                </a:solidFill>
              </a:rPr>
              <a:t>Букви</a:t>
            </a:r>
            <a:r>
              <a:rPr lang="uk-UA" sz="2800" b="1" dirty="0">
                <a:solidFill>
                  <a:srgbClr val="0070C0"/>
                </a:solidFill>
              </a:rPr>
              <a:t> бувають </a:t>
            </a:r>
            <a:r>
              <a:rPr lang="uk-UA" sz="2800" b="1" dirty="0">
                <a:solidFill>
                  <a:srgbClr val="FF0000"/>
                </a:solidFill>
              </a:rPr>
              <a:t>великі</a:t>
            </a:r>
            <a:r>
              <a:rPr lang="uk-UA" sz="2800" b="1" dirty="0">
                <a:solidFill>
                  <a:srgbClr val="0070C0"/>
                </a:solidFill>
              </a:rPr>
              <a:t> і ………… , 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      </a:t>
            </a:r>
            <a:r>
              <a:rPr lang="uk-UA" sz="2800" b="1" dirty="0">
                <a:solidFill>
                  <a:srgbClr val="FF0000"/>
                </a:solidFill>
              </a:rPr>
              <a:t>рукописні</a:t>
            </a:r>
            <a:r>
              <a:rPr lang="uk-UA" sz="2800" b="1" dirty="0">
                <a:solidFill>
                  <a:srgbClr val="0070C0"/>
                </a:solidFill>
              </a:rPr>
              <a:t> і ……….………..  .</a:t>
            </a:r>
          </a:p>
          <a:p>
            <a:pPr marL="514350" indent="-514350">
              <a:buAutoNum type="arabicPeriod" startAt="4"/>
            </a:pPr>
            <a:r>
              <a:rPr lang="uk-UA" sz="2800" b="1" dirty="0">
                <a:solidFill>
                  <a:srgbClr val="FF0000"/>
                </a:solidFill>
              </a:rPr>
              <a:t>Звуки</a:t>
            </a:r>
            <a:r>
              <a:rPr lang="uk-UA" sz="2800" b="1" dirty="0">
                <a:solidFill>
                  <a:srgbClr val="0070C0"/>
                </a:solidFill>
              </a:rPr>
              <a:t> ми </a:t>
            </a:r>
            <a:r>
              <a:rPr lang="uk-UA" sz="2800" b="1" dirty="0">
                <a:solidFill>
                  <a:srgbClr val="FF0000"/>
                </a:solidFill>
              </a:rPr>
              <a:t>чуємо</a:t>
            </a:r>
            <a:r>
              <a:rPr lang="uk-UA" sz="2800" b="1" dirty="0">
                <a:solidFill>
                  <a:srgbClr val="0070C0"/>
                </a:solidFill>
              </a:rPr>
              <a:t> і </a:t>
            </a:r>
            <a:r>
              <a:rPr lang="uk-UA" sz="2800" b="1" dirty="0" smtClean="0">
                <a:solidFill>
                  <a:srgbClr val="0070C0"/>
                </a:solidFill>
              </a:rPr>
              <a:t>……………………., </a:t>
            </a:r>
            <a:r>
              <a:rPr lang="uk-UA" sz="2800" b="1" dirty="0">
                <a:solidFill>
                  <a:srgbClr val="0070C0"/>
                </a:solidFill>
              </a:rPr>
              <a:t>а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      </a:t>
            </a:r>
            <a:r>
              <a:rPr lang="uk-UA" sz="2800" b="1" dirty="0">
                <a:solidFill>
                  <a:srgbClr val="FF0000"/>
                </a:solidFill>
              </a:rPr>
              <a:t>букви пишемо </a:t>
            </a:r>
            <a:r>
              <a:rPr lang="uk-UA" sz="2800" b="1" dirty="0">
                <a:solidFill>
                  <a:srgbClr val="0070C0"/>
                </a:solidFill>
              </a:rPr>
              <a:t>і ……………..  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41294" y="2978144"/>
            <a:ext cx="210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приголосні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87407" y="3817935"/>
            <a:ext cx="100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малі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64771" y="3383713"/>
            <a:ext cx="1153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м'які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89109" y="4201022"/>
            <a:ext cx="196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друковані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41294" y="4664387"/>
            <a:ext cx="224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вимовляємо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16606" y="5110455"/>
            <a:ext cx="157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2800" b="1" dirty="0">
                <a:solidFill>
                  <a:srgbClr val="FF0000"/>
                </a:solidFill>
              </a:rPr>
              <a:t>читаємо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33782" y="1769274"/>
            <a:ext cx="7477880" cy="52761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Перевір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себе за пам'яткою, встав пропущені слова. </a:t>
            </a:r>
          </a:p>
        </p:txBody>
      </p:sp>
      <p:pic>
        <p:nvPicPr>
          <p:cNvPr id="13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b="8490"/>
          <a:stretch/>
        </p:blipFill>
        <p:spPr bwMode="auto">
          <a:xfrm>
            <a:off x="525236" y="2432940"/>
            <a:ext cx="1851749" cy="32572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629" y="2432940"/>
            <a:ext cx="2713856" cy="325866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3179" y="524848"/>
            <a:ext cx="9701561" cy="734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</a:t>
            </a:r>
            <a:r>
              <a:rPr lang="uk-UA" sz="4000" b="1" dirty="0">
                <a:solidFill>
                  <a:schemeClr val="bg1"/>
                </a:solidFill>
              </a:rPr>
              <a:t>«Відлуння»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1" t="18772" r="5037" b="18301"/>
          <a:stretch/>
        </p:blipFill>
        <p:spPr bwMode="auto">
          <a:xfrm>
            <a:off x="4795024" y="1466385"/>
            <a:ext cx="6473541" cy="39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7469" y="1466384"/>
            <a:ext cx="3611866" cy="19514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Один </a:t>
            </a:r>
            <a:r>
              <a:rPr lang="uk-UA" sz="2800" b="1" dirty="0">
                <a:solidFill>
                  <a:srgbClr val="0070C0"/>
                </a:solidFill>
              </a:rPr>
              <a:t>називає букву, </a:t>
            </a:r>
            <a:r>
              <a:rPr lang="uk-UA" sz="2800" b="1" dirty="0" smtClean="0">
                <a:solidFill>
                  <a:srgbClr val="0070C0"/>
                </a:solidFill>
              </a:rPr>
              <a:t>інший </a:t>
            </a:r>
            <a:r>
              <a:rPr lang="uk-UA" sz="2800" b="1" dirty="0">
                <a:solidFill>
                  <a:srgbClr val="0070C0"/>
                </a:solidFill>
              </a:rPr>
              <a:t>вимовляє звук, який вона позначає.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 клас\1 Українська мова\1 Пономарьова\1 Звуки букви\№002 - Розрізняю мовні звуки і букви\2024-08-29_214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33" y="1284514"/>
            <a:ext cx="6441665" cy="52633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93541" y="484233"/>
            <a:ext cx="9601199" cy="80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«Впізнай слова» </a:t>
            </a:r>
            <a:r>
              <a:rPr lang="uk-UA" sz="4000" b="1" dirty="0" smtClean="0">
                <a:solidFill>
                  <a:schemeClr val="bg1"/>
                </a:solidFill>
              </a:rPr>
              <a:t>в </a:t>
            </a:r>
            <a:r>
              <a:rPr lang="uk-UA" sz="4000" b="1" dirty="0" smtClean="0">
                <a:solidFill>
                  <a:schemeClr val="bg1"/>
                </a:solidFill>
              </a:rPr>
              <a:t>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977054"/>
            <a:ext cx="1090669" cy="8809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90347" y="3042213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бандура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08971" y="2995855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сопілка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88457" y="5536369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бандурі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10065" y="5977054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сопілці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2 клас\1 Українська мова\1 Пономарьова\1 Звуки букви\№002 - Розрізняю мовні звуки і букви\2024-08-29_2156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98" y="1284514"/>
            <a:ext cx="8254483" cy="52633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21867" y="5409166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місто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19977" y="5409166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= о – – 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77194" y="5409166"/>
            <a:ext cx="1798110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фарба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475304" y="5371996"/>
            <a:ext cx="1549742" cy="56788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 – о – – о</a:t>
            </a:r>
            <a:endParaRPr lang="ru-RU" sz="28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185218" y="5536369"/>
            <a:ext cx="0" cy="44068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140184" y="5499199"/>
            <a:ext cx="0" cy="44068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1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7" grpId="0"/>
      <p:bldP spid="18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2452" y="494529"/>
            <a:ext cx="10103012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Підсумок. 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2451" y="1392547"/>
            <a:ext cx="55939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З </a:t>
            </a:r>
            <a:r>
              <a:rPr lang="ru-RU" sz="2800" dirty="0" err="1"/>
              <a:t>чого</a:t>
            </a:r>
            <a:r>
              <a:rPr lang="ru-RU" sz="2800" dirty="0"/>
              <a:t> </a:t>
            </a:r>
            <a:r>
              <a:rPr lang="ru-RU" sz="2800" dirty="0" err="1"/>
              <a:t>складається</a:t>
            </a:r>
            <a:r>
              <a:rPr lang="ru-RU" sz="2800" dirty="0"/>
              <a:t> </a:t>
            </a:r>
            <a:r>
              <a:rPr lang="ru-RU" sz="2800" dirty="0" err="1"/>
              <a:t>мовлення</a:t>
            </a:r>
            <a:r>
              <a:rPr lang="ru-RU" sz="2800" dirty="0"/>
              <a:t>? </a:t>
            </a:r>
            <a:r>
              <a:rPr lang="ru-RU" sz="2800" dirty="0" smtClean="0"/>
              <a:t>      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71340" y="2633657"/>
            <a:ext cx="5636205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Як </a:t>
            </a:r>
            <a:r>
              <a:rPr lang="ru-RU" sz="2800" dirty="0"/>
              <a:t>на </a:t>
            </a:r>
            <a:r>
              <a:rPr lang="ru-RU" sz="2800" dirty="0" err="1"/>
              <a:t>письмі</a:t>
            </a:r>
            <a:r>
              <a:rPr lang="ru-RU" sz="2800" dirty="0"/>
              <a:t> ми </a:t>
            </a:r>
            <a:r>
              <a:rPr lang="ru-RU" sz="2800" dirty="0" err="1"/>
              <a:t>позначаємо</a:t>
            </a:r>
            <a:r>
              <a:rPr lang="ru-RU" sz="2800" dirty="0"/>
              <a:t> </a:t>
            </a:r>
            <a:r>
              <a:rPr lang="ru-RU" sz="2800" dirty="0" smtClean="0"/>
              <a:t>звуки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331788" y="3212445"/>
            <a:ext cx="4275758" cy="523220"/>
          </a:xfrm>
          <a:prstGeom prst="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/>
              <a:t>звуки </a:t>
            </a:r>
            <a:r>
              <a:rPr lang="ru-RU" sz="2800" dirty="0" err="1"/>
              <a:t>ви</a:t>
            </a:r>
            <a:r>
              <a:rPr lang="ru-RU" sz="2800" dirty="0"/>
              <a:t> </a:t>
            </a:r>
            <a:r>
              <a:rPr lang="ru-RU" sz="2800" dirty="0" err="1"/>
              <a:t>знаєте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331788" y="3804156"/>
            <a:ext cx="4275758" cy="954107"/>
          </a:xfrm>
          <a:prstGeom prst="rect">
            <a:avLst/>
          </a:prstGeom>
          <a:solidFill>
            <a:srgbClr val="C55A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/>
              <a:t>ми ч</a:t>
            </a:r>
            <a:r>
              <a:rPr lang="uk-UA" sz="2800" dirty="0" err="1"/>
              <a:t>ита</a:t>
            </a:r>
            <a:r>
              <a:rPr lang="ru-RU" sz="2800" dirty="0" err="1"/>
              <a:t>ємо</a:t>
            </a:r>
            <a:r>
              <a:rPr lang="ru-RU" sz="2800" dirty="0"/>
              <a:t> і </a:t>
            </a:r>
            <a:r>
              <a:rPr lang="ru-RU" sz="2800" dirty="0" err="1"/>
              <a:t>пишемо</a:t>
            </a:r>
            <a:r>
              <a:rPr lang="ru-RU" sz="2800" dirty="0"/>
              <a:t>? </a:t>
            </a:r>
            <a:endParaRPr lang="ru-RU" sz="2800" dirty="0" smtClean="0"/>
          </a:p>
          <a:p>
            <a:r>
              <a:rPr lang="ru-RU" sz="2800" dirty="0" smtClean="0"/>
              <a:t>А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чуємо</a:t>
            </a:r>
            <a:r>
              <a:rPr lang="ru-RU" sz="2800" dirty="0"/>
              <a:t> і </a:t>
            </a:r>
            <a:r>
              <a:rPr lang="ru-RU" sz="2800" dirty="0" err="1"/>
              <a:t>вимовляємо</a:t>
            </a:r>
            <a:r>
              <a:rPr lang="ru-RU" sz="28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50915" y="1357205"/>
            <a:ext cx="49272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/>
              <a:t>Мовлення</a:t>
            </a:r>
            <a:r>
              <a:rPr lang="ru-RU" sz="2800" dirty="0" smtClean="0"/>
              <a:t> </a:t>
            </a:r>
            <a:r>
              <a:rPr lang="ru-RU" sz="2800" dirty="0" err="1"/>
              <a:t>складається</a:t>
            </a:r>
            <a:r>
              <a:rPr lang="ru-RU" sz="2800" dirty="0"/>
              <a:t> </a:t>
            </a:r>
            <a:r>
              <a:rPr lang="ru-RU" sz="2800" dirty="0" err="1" smtClean="0"/>
              <a:t>зі</a:t>
            </a:r>
            <a:r>
              <a:rPr lang="ru-RU" sz="2800" dirty="0" smtClean="0"/>
              <a:t> </a:t>
            </a:r>
            <a:r>
              <a:rPr lang="ru-RU" sz="2800" dirty="0" err="1"/>
              <a:t>слів</a:t>
            </a:r>
            <a:r>
              <a:rPr lang="ru-RU" sz="2800" dirty="0"/>
              <a:t>. 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10678" y="2009700"/>
            <a:ext cx="427575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З </a:t>
            </a:r>
            <a:r>
              <a:rPr lang="ru-RU" sz="2800" dirty="0" err="1"/>
              <a:t>чого</a:t>
            </a:r>
            <a:r>
              <a:rPr lang="ru-RU" sz="2800" dirty="0"/>
              <a:t> </a:t>
            </a:r>
            <a:r>
              <a:rPr lang="ru-RU" sz="2800" dirty="0" err="1" smtClean="0"/>
              <a:t>складаються</a:t>
            </a:r>
            <a:r>
              <a:rPr lang="ru-RU" sz="2800" dirty="0" smtClean="0"/>
              <a:t> слова?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751063" y="2009700"/>
            <a:ext cx="473468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Слова </a:t>
            </a:r>
            <a:r>
              <a:rPr lang="ru-RU" sz="2800" dirty="0" err="1" smtClean="0"/>
              <a:t>складаються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зі</a:t>
            </a:r>
            <a:r>
              <a:rPr lang="ru-RU" sz="2800" dirty="0" smtClean="0"/>
              <a:t> </a:t>
            </a:r>
            <a:r>
              <a:rPr lang="ru-RU" sz="2800" dirty="0" err="1" smtClean="0"/>
              <a:t>звуків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6729952" y="2633656"/>
            <a:ext cx="473468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Звуки </a:t>
            </a:r>
            <a:r>
              <a:rPr lang="ru-RU" sz="2800" dirty="0" err="1" smtClean="0"/>
              <a:t>позначаємо</a:t>
            </a:r>
            <a:r>
              <a:rPr lang="ru-RU" sz="2800" dirty="0" smtClean="0"/>
              <a:t> буквами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699295" y="3222307"/>
            <a:ext cx="4795999" cy="523220"/>
          </a:xfrm>
          <a:prstGeom prst="rect">
            <a:avLst/>
          </a:prstGeom>
          <a:solidFill>
            <a:srgbClr val="FF5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/>
              <a:t>Мовні</a:t>
            </a:r>
            <a:r>
              <a:rPr lang="ru-RU" sz="2800" dirty="0" smtClean="0"/>
              <a:t> </a:t>
            </a:r>
            <a:r>
              <a:rPr lang="ru-RU" sz="2800" dirty="0" smtClean="0"/>
              <a:t>й </a:t>
            </a:r>
            <a:r>
              <a:rPr lang="ru-RU" sz="2800" dirty="0" err="1" smtClean="0"/>
              <a:t>немовні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699295" y="3804154"/>
            <a:ext cx="4957710" cy="954107"/>
          </a:xfrm>
          <a:prstGeom prst="rect">
            <a:avLst/>
          </a:prstGeom>
          <a:solidFill>
            <a:srgbClr val="C55A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 smtClean="0"/>
              <a:t>Букви</a:t>
            </a:r>
            <a:r>
              <a:rPr lang="ru-RU" sz="2800" dirty="0" smtClean="0"/>
              <a:t> ми ч</a:t>
            </a:r>
            <a:r>
              <a:rPr lang="uk-UA" sz="2800" dirty="0" err="1"/>
              <a:t>ита</a:t>
            </a:r>
            <a:r>
              <a:rPr lang="ru-RU" sz="2800" dirty="0" err="1"/>
              <a:t>ємо</a:t>
            </a:r>
            <a:r>
              <a:rPr lang="ru-RU" sz="2800" dirty="0"/>
              <a:t> і </a:t>
            </a:r>
            <a:r>
              <a:rPr lang="ru-RU" sz="2800" dirty="0" err="1" smtClean="0"/>
              <a:t>пишемо</a:t>
            </a:r>
            <a:r>
              <a:rPr lang="ru-RU" sz="2800" dirty="0"/>
              <a:t>.</a:t>
            </a:r>
            <a:endParaRPr lang="ru-RU" sz="2800" dirty="0" smtClean="0"/>
          </a:p>
          <a:p>
            <a:r>
              <a:rPr lang="ru-RU" sz="2800" dirty="0" smtClean="0"/>
              <a:t>Звуки ми </a:t>
            </a:r>
            <a:r>
              <a:rPr lang="ru-RU" sz="2800" dirty="0" err="1"/>
              <a:t>чуємо</a:t>
            </a:r>
            <a:r>
              <a:rPr lang="ru-RU" sz="2800" dirty="0"/>
              <a:t> </a:t>
            </a:r>
            <a:r>
              <a:rPr lang="ru-RU" sz="2800" dirty="0" smtClean="0"/>
              <a:t>і </a:t>
            </a:r>
            <a:r>
              <a:rPr lang="ru-RU" sz="2800" dirty="0" err="1" smtClean="0"/>
              <a:t>вимовляємо</a:t>
            </a:r>
            <a:r>
              <a:rPr lang="ru-RU" sz="2800" dirty="0"/>
              <a:t>?</a:t>
            </a:r>
          </a:p>
        </p:txBody>
      </p:sp>
      <p:pic>
        <p:nvPicPr>
          <p:cNvPr id="1027" name="Picture 3" descr="D:\Картинки до тестів\Учні\Учень знак питанн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 b="3786"/>
          <a:stretch/>
        </p:blipFill>
        <p:spPr bwMode="auto">
          <a:xfrm>
            <a:off x="114944" y="3735665"/>
            <a:ext cx="2195734" cy="26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30113" y="494529"/>
            <a:ext cx="9909594" cy="6986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«Мій настрій</a:t>
            </a:r>
            <a:r>
              <a:rPr lang="uk-UA" sz="4000" b="1" dirty="0" smtClean="0"/>
              <a:t>»</a:t>
            </a:r>
            <a:endParaRPr lang="uk-UA" sz="4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13" y="1840667"/>
            <a:ext cx="9651263" cy="47212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8115" y="4605252"/>
            <a:ext cx="914400" cy="11647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63886" y="3685955"/>
            <a:ext cx="914400" cy="4838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20789" y="5808321"/>
            <a:ext cx="914400" cy="609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9369" y="4058304"/>
            <a:ext cx="993013" cy="401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114D2C-C1D8-4522-BC61-ED45351584C4}"/>
              </a:ext>
            </a:extLst>
          </p:cNvPr>
          <p:cNvSpPr txBox="1"/>
          <p:nvPr/>
        </p:nvSpPr>
        <p:spPr>
          <a:xfrm>
            <a:off x="1583574" y="2123310"/>
            <a:ext cx="168880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впорався/ впоралась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3486445" y="435664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Було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8909120" y="4016057"/>
            <a:ext cx="233582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втомилась/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втомився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C00276-E035-40B9-97AD-EA609E587B4C}"/>
              </a:ext>
            </a:extLst>
          </p:cNvPr>
          <p:cNvSpPr txBox="1"/>
          <p:nvPr/>
        </p:nvSpPr>
        <p:spPr>
          <a:xfrm>
            <a:off x="7438600" y="2158404"/>
            <a:ext cx="129174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Було цікаво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96472" y="1272670"/>
            <a:ext cx="7576876" cy="4906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000" b="1" dirty="0" smtClean="0">
                <a:solidFill>
                  <a:srgbClr val="0070C0"/>
                </a:solidFill>
              </a:rPr>
              <a:t> емоцію, яка </a:t>
            </a:r>
            <a:r>
              <a:rPr lang="uk-UA" sz="2000" b="1" dirty="0">
                <a:solidFill>
                  <a:srgbClr val="0070C0"/>
                </a:solidFill>
              </a:rPr>
              <a:t>відповідає твоєму настрою в кінці уроку</a:t>
            </a:r>
          </a:p>
        </p:txBody>
      </p:sp>
    </p:spTree>
    <p:extLst>
      <p:ext uri="{BB962C8B-B14F-4D97-AF65-F5344CB8AC3E}">
        <p14:creationId xmlns:p14="http://schemas.microsoft.com/office/powerpoint/2010/main" val="41118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440260" y="1835058"/>
            <a:ext cx="5181893" cy="2556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9283" y="479632"/>
            <a:ext cx="9203145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9888" y="1978311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0" y="3080056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67" y="3000211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3826" y="468285"/>
            <a:ext cx="9567899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Емоційне налаштування «Екран </a:t>
            </a:r>
            <a:r>
              <a:rPr lang="uk-UA" sz="3600" b="1" dirty="0" smtClean="0">
                <a:solidFill>
                  <a:schemeClr val="bg1"/>
                </a:solidFill>
              </a:rPr>
              <a:t>очікувань»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5767498" y="1353383"/>
            <a:ext cx="2684453" cy="21417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6" y="1577473"/>
            <a:ext cx="2165507" cy="21655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922" y="3359382"/>
            <a:ext cx="2256987" cy="22569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3505143" y="3318800"/>
            <a:ext cx="2217542" cy="2032949"/>
          </a:xfrm>
          <a:prstGeom prst="round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114D2C-C1D8-4522-BC61-ED45351584C4}"/>
              </a:ext>
            </a:extLst>
          </p:cNvPr>
          <p:cNvSpPr txBox="1"/>
          <p:nvPr/>
        </p:nvSpPr>
        <p:spPr>
          <a:xfrm>
            <a:off x="6844549" y="5200870"/>
            <a:ext cx="168880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з усім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впораюсь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FBFCE0-0251-4BB9-A612-87DA6DB82A63}"/>
              </a:ext>
            </a:extLst>
          </p:cNvPr>
          <p:cNvSpPr txBox="1"/>
          <p:nvPr/>
        </p:nvSpPr>
        <p:spPr>
          <a:xfrm>
            <a:off x="1233045" y="5176021"/>
            <a:ext cx="23918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Буде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складно та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зрозуміло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1D2875-BFF4-4440-AAA9-AFE83C9180AA}"/>
              </a:ext>
            </a:extLst>
          </p:cNvPr>
          <p:cNvSpPr txBox="1"/>
          <p:nvPr/>
        </p:nvSpPr>
        <p:spPr>
          <a:xfrm>
            <a:off x="812075" y="3873609"/>
            <a:ext cx="233582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втомлюсь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0C00276-E035-40B9-97AD-EA609E587B4C}"/>
              </a:ext>
            </a:extLst>
          </p:cNvPr>
          <p:cNvSpPr txBox="1"/>
          <p:nvPr/>
        </p:nvSpPr>
        <p:spPr>
          <a:xfrm>
            <a:off x="8533355" y="1488256"/>
            <a:ext cx="236837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Чекаю на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цікавий урок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6" y="508934"/>
            <a:ext cx="952500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правила про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8702" y="1404481"/>
            <a:ext cx="58418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ru-RU" sz="2800" dirty="0"/>
              <a:t>Як </a:t>
            </a:r>
            <a:r>
              <a:rPr lang="ru-RU" sz="2800" dirty="0" err="1"/>
              <a:t>пишемо</a:t>
            </a:r>
            <a:r>
              <a:rPr lang="ru-RU" sz="2800" dirty="0"/>
              <a:t> перше слово у </a:t>
            </a:r>
            <a:r>
              <a:rPr lang="ru-RU" sz="2800" dirty="0" err="1"/>
              <a:t>реченні</a:t>
            </a:r>
            <a:r>
              <a:rPr lang="ru-RU" sz="2800" dirty="0"/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8702" y="2816396"/>
            <a:ext cx="584185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ru-RU" sz="2800" dirty="0"/>
              <a:t>Як </a:t>
            </a:r>
            <a:r>
              <a:rPr lang="ru-RU" sz="2800" dirty="0" err="1"/>
              <a:t>пишуться</a:t>
            </a:r>
            <a:r>
              <a:rPr lang="ru-RU" sz="2800" dirty="0"/>
              <a:t> слова в </a:t>
            </a:r>
            <a:r>
              <a:rPr lang="ru-RU" sz="2800" dirty="0" err="1"/>
              <a:t>реченні</a:t>
            </a:r>
            <a:r>
              <a:rPr lang="ru-RU" sz="2800" dirty="0"/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84272" y="4225193"/>
            <a:ext cx="584185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розділові</a:t>
            </a:r>
            <a:r>
              <a:rPr lang="ru-RU" sz="2800" dirty="0"/>
              <a:t> знаки </a:t>
            </a:r>
            <a:r>
              <a:rPr lang="ru-RU" sz="2800" dirty="0" err="1"/>
              <a:t>можна</a:t>
            </a:r>
            <a:r>
              <a:rPr lang="ru-RU" sz="2800" dirty="0"/>
              <a:t> </a:t>
            </a:r>
            <a:r>
              <a:rPr lang="ru-RU" sz="2800" dirty="0" err="1"/>
              <a:t>поставити</a:t>
            </a:r>
            <a:r>
              <a:rPr lang="ru-RU" sz="2800" dirty="0"/>
              <a:t> у </a:t>
            </a:r>
            <a:r>
              <a:rPr lang="ru-RU" sz="2800" dirty="0" err="1"/>
              <a:t>кінці</a:t>
            </a:r>
            <a:r>
              <a:rPr lang="ru-RU" sz="2800" dirty="0"/>
              <a:t> </a:t>
            </a:r>
            <a:r>
              <a:rPr lang="ru-RU" sz="2800" dirty="0" err="1"/>
              <a:t>речення</a:t>
            </a:r>
            <a:r>
              <a:rPr lang="ru-RU" sz="2800" dirty="0"/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8352" y="2014053"/>
            <a:ext cx="2555264" cy="680085"/>
          </a:xfrm>
          <a:prstGeom prst="plaqu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з </a:t>
            </a:r>
            <a:r>
              <a:rPr lang="uk-UA" sz="2800" dirty="0">
                <a:solidFill>
                  <a:schemeClr val="bg1"/>
                </a:solidFill>
              </a:rPr>
              <a:t>малої </a:t>
            </a:r>
            <a:r>
              <a:rPr lang="uk-UA" sz="2800" dirty="0" smtClean="0">
                <a:solidFill>
                  <a:schemeClr val="bg1"/>
                </a:solidFill>
              </a:rPr>
              <a:t>букви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258" y="2035297"/>
            <a:ext cx="2804742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з </a:t>
            </a:r>
            <a:r>
              <a:rPr lang="uk-UA" sz="2800" dirty="0">
                <a:solidFill>
                  <a:schemeClr val="bg1"/>
                </a:solidFill>
              </a:rPr>
              <a:t>великої </a:t>
            </a:r>
            <a:r>
              <a:rPr lang="uk-UA" sz="2800" dirty="0" smtClean="0">
                <a:solidFill>
                  <a:schemeClr val="bg1"/>
                </a:solidFill>
              </a:rPr>
              <a:t>букви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6044" y="2016549"/>
            <a:ext cx="3418115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з </a:t>
            </a:r>
            <a:r>
              <a:rPr lang="uk-UA" sz="2800" dirty="0">
                <a:solidFill>
                  <a:schemeClr val="bg1"/>
                </a:solidFill>
              </a:rPr>
              <a:t>рукописної </a:t>
            </a:r>
            <a:r>
              <a:rPr lang="uk-UA" sz="2800" dirty="0" smtClean="0">
                <a:solidFill>
                  <a:schemeClr val="bg1"/>
                </a:solidFill>
              </a:rPr>
              <a:t>букви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8702" y="3437590"/>
            <a:ext cx="1603757" cy="680085"/>
          </a:xfrm>
          <a:prstGeom prst="plaqu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разом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70415" y="3437590"/>
            <a:ext cx="1469572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злито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3157" y="3437590"/>
            <a:ext cx="1667400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окремо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84274" y="5247112"/>
            <a:ext cx="1275298" cy="680085"/>
          </a:xfrm>
          <a:prstGeom prst="plaqu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. </a:t>
            </a:r>
            <a:r>
              <a:rPr lang="uk-UA" sz="2800" dirty="0" smtClean="0"/>
              <a:t>! </a:t>
            </a:r>
            <a:r>
              <a:rPr lang="uk-UA" sz="2800" dirty="0"/>
              <a:t>? </a:t>
            </a:r>
            <a:endParaRPr lang="uk-UA" sz="2800" dirty="0" smtClean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33700" y="5244616"/>
            <a:ext cx="1143001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/>
              <a:t>. </a:t>
            </a:r>
            <a:r>
              <a:rPr lang="uk-UA" sz="2800" dirty="0" smtClean="0"/>
              <a:t>, </a:t>
            </a:r>
            <a:r>
              <a:rPr lang="uk-UA" sz="2800" dirty="0"/>
              <a:t>? 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92629" y="5249608"/>
            <a:ext cx="1333500" cy="680085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/>
              <a:t>! , ?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Учні\Учень тягне рук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3" y="2819737"/>
            <a:ext cx="2333128" cy="377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37677" y="1549868"/>
            <a:ext cx="1993289" cy="116551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 правильну  відповідь 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/>
          <p:cNvSpPr/>
          <p:nvPr/>
        </p:nvSpPr>
        <p:spPr>
          <a:xfrm>
            <a:off x="5564995" y="3953846"/>
            <a:ext cx="19817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Звуки </a:t>
            </a:r>
            <a:endParaRPr lang="uk-UA" sz="3600" b="1" dirty="0" smtClean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6461" r="32949" b="73068"/>
          <a:stretch/>
        </p:blipFill>
        <p:spPr>
          <a:xfrm>
            <a:off x="1090669" y="1368000"/>
            <a:ext cx="9970265" cy="1296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90997" y="462987"/>
            <a:ext cx="8902832" cy="759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1902573" y="1578898"/>
            <a:ext cx="449652" cy="568975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868" y="2858087"/>
            <a:ext cx="2750693" cy="292222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0" name="Прямоугольник 69"/>
          <p:cNvSpPr/>
          <p:nvPr/>
        </p:nvSpPr>
        <p:spPr>
          <a:xfrm>
            <a:off x="1102251" y="2805265"/>
            <a:ext cx="4170249" cy="8689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rgbClr val="0070C0"/>
                </a:solidFill>
              </a:rPr>
              <a:t>Прочитай слова в рядку.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Як вони пов’язані між собою?</a:t>
            </a:r>
            <a:endParaRPr lang="ru-RU" sz="2400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>
            <a:stCxn id="29" idx="9"/>
          </p:cNvCxnSpPr>
          <p:nvPr/>
        </p:nvCxnSpPr>
        <p:spPr>
          <a:xfrm flipV="1">
            <a:off x="1774543" y="1938388"/>
            <a:ext cx="167484" cy="55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endCxn id="33" idx="0"/>
          </p:cNvCxnSpPr>
          <p:nvPr/>
        </p:nvCxnSpPr>
        <p:spPr>
          <a:xfrm flipV="1">
            <a:off x="1722199" y="1935171"/>
            <a:ext cx="270174" cy="97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69" idx="3"/>
            <a:endCxn id="77" idx="0"/>
          </p:cNvCxnSpPr>
          <p:nvPr/>
        </p:nvCxnSpPr>
        <p:spPr>
          <a:xfrm flipV="1">
            <a:off x="4592715" y="1942979"/>
            <a:ext cx="130534" cy="1741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Дуга 80"/>
          <p:cNvSpPr/>
          <p:nvPr/>
        </p:nvSpPr>
        <p:spPr>
          <a:xfrm rot="6993246">
            <a:off x="1253957" y="1141077"/>
            <a:ext cx="850997" cy="140348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Дуга 82"/>
          <p:cNvSpPr/>
          <p:nvPr/>
        </p:nvSpPr>
        <p:spPr>
          <a:xfrm rot="6993246">
            <a:off x="2142698" y="1428773"/>
            <a:ext cx="638978" cy="9744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Дуга 83"/>
          <p:cNvSpPr/>
          <p:nvPr/>
        </p:nvSpPr>
        <p:spPr>
          <a:xfrm rot="6993246">
            <a:off x="3362998" y="939830"/>
            <a:ext cx="881734" cy="170063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ED58AB83-B128-4EEC-9B2D-C2FFB963A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2456" r="76312" b="66470"/>
          <a:stretch/>
        </p:blipFill>
        <p:spPr>
          <a:xfrm>
            <a:off x="1375236" y="1364772"/>
            <a:ext cx="681743" cy="9283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5" t="41633" r="60740" b="42313"/>
          <a:stretch/>
        </p:blipFill>
        <p:spPr>
          <a:xfrm>
            <a:off x="3437530" y="1503138"/>
            <a:ext cx="1155185" cy="1228034"/>
          </a:xfrm>
          <a:prstGeom prst="rect">
            <a:avLst/>
          </a:prstGeom>
        </p:spPr>
      </p:pic>
      <p:grpSp>
        <p:nvGrpSpPr>
          <p:cNvPr id="73" name="Группа 72"/>
          <p:cNvGrpSpPr/>
          <p:nvPr/>
        </p:nvGrpSpPr>
        <p:grpSpPr>
          <a:xfrm>
            <a:off x="4370970" y="1910585"/>
            <a:ext cx="226074" cy="260145"/>
            <a:chOff x="4900476" y="3705964"/>
            <a:chExt cx="1042471" cy="999386"/>
          </a:xfrm>
        </p:grpSpPr>
        <p:cxnSp>
          <p:nvCxnSpPr>
            <p:cNvPr id="74" name="Прямая соединительная линия 73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Полилиния 74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7" name="Полилиния 76"/>
          <p:cNvSpPr/>
          <p:nvPr/>
        </p:nvSpPr>
        <p:spPr>
          <a:xfrm>
            <a:off x="4633449" y="1586706"/>
            <a:ext cx="449652" cy="568975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2056979" y="1935171"/>
            <a:ext cx="333215" cy="578557"/>
          </a:xfrm>
          <a:custGeom>
            <a:avLst/>
            <a:gdLst>
              <a:gd name="connsiteX0" fmla="*/ 201085 w 396347"/>
              <a:gd name="connsiteY0" fmla="*/ 0 h 562274"/>
              <a:gd name="connsiteX1" fmla="*/ 148697 w 396347"/>
              <a:gd name="connsiteY1" fmla="*/ 147638 h 562274"/>
              <a:gd name="connsiteX2" fmla="*/ 153460 w 396347"/>
              <a:gd name="connsiteY2" fmla="*/ 214313 h 562274"/>
              <a:gd name="connsiteX3" fmla="*/ 296335 w 396347"/>
              <a:gd name="connsiteY3" fmla="*/ 123825 h 562274"/>
              <a:gd name="connsiteX4" fmla="*/ 348722 w 396347"/>
              <a:gd name="connsiteY4" fmla="*/ 0 h 562274"/>
              <a:gd name="connsiteX5" fmla="*/ 186797 w 396347"/>
              <a:gd name="connsiteY5" fmla="*/ 381000 h 562274"/>
              <a:gd name="connsiteX6" fmla="*/ 96310 w 396347"/>
              <a:gd name="connsiteY6" fmla="*/ 542925 h 562274"/>
              <a:gd name="connsiteX7" fmla="*/ 24872 w 396347"/>
              <a:gd name="connsiteY7" fmla="*/ 552450 h 562274"/>
              <a:gd name="connsiteX8" fmla="*/ 15347 w 396347"/>
              <a:gd name="connsiteY8" fmla="*/ 481013 h 562274"/>
              <a:gd name="connsiteX9" fmla="*/ 224897 w 396347"/>
              <a:gd name="connsiteY9" fmla="*/ 242888 h 562274"/>
              <a:gd name="connsiteX10" fmla="*/ 396347 w 396347"/>
              <a:gd name="connsiteY10" fmla="*/ 104775 h 562274"/>
              <a:gd name="connsiteX0" fmla="*/ 201085 w 396347"/>
              <a:gd name="connsiteY0" fmla="*/ 0 h 562274"/>
              <a:gd name="connsiteX1" fmla="*/ 148697 w 396347"/>
              <a:gd name="connsiteY1" fmla="*/ 147638 h 562274"/>
              <a:gd name="connsiteX2" fmla="*/ 153460 w 396347"/>
              <a:gd name="connsiteY2" fmla="*/ 214313 h 562274"/>
              <a:gd name="connsiteX3" fmla="*/ 296335 w 396347"/>
              <a:gd name="connsiteY3" fmla="*/ 123825 h 562274"/>
              <a:gd name="connsiteX4" fmla="*/ 348722 w 396347"/>
              <a:gd name="connsiteY4" fmla="*/ 14287 h 562274"/>
              <a:gd name="connsiteX5" fmla="*/ 186797 w 396347"/>
              <a:gd name="connsiteY5" fmla="*/ 381000 h 562274"/>
              <a:gd name="connsiteX6" fmla="*/ 96310 w 396347"/>
              <a:gd name="connsiteY6" fmla="*/ 542925 h 562274"/>
              <a:gd name="connsiteX7" fmla="*/ 24872 w 396347"/>
              <a:gd name="connsiteY7" fmla="*/ 552450 h 562274"/>
              <a:gd name="connsiteX8" fmla="*/ 15347 w 396347"/>
              <a:gd name="connsiteY8" fmla="*/ 481013 h 562274"/>
              <a:gd name="connsiteX9" fmla="*/ 224897 w 396347"/>
              <a:gd name="connsiteY9" fmla="*/ 242888 h 562274"/>
              <a:gd name="connsiteX10" fmla="*/ 396347 w 396347"/>
              <a:gd name="connsiteY10" fmla="*/ 104775 h 562274"/>
              <a:gd name="connsiteX0" fmla="*/ 201085 w 477310"/>
              <a:gd name="connsiteY0" fmla="*/ 4763 h 567037"/>
              <a:gd name="connsiteX1" fmla="*/ 148697 w 477310"/>
              <a:gd name="connsiteY1" fmla="*/ 152401 h 567037"/>
              <a:gd name="connsiteX2" fmla="*/ 153460 w 477310"/>
              <a:gd name="connsiteY2" fmla="*/ 219076 h 567037"/>
              <a:gd name="connsiteX3" fmla="*/ 296335 w 477310"/>
              <a:gd name="connsiteY3" fmla="*/ 128588 h 567037"/>
              <a:gd name="connsiteX4" fmla="*/ 477310 w 477310"/>
              <a:gd name="connsiteY4" fmla="*/ 0 h 567037"/>
              <a:gd name="connsiteX5" fmla="*/ 186797 w 477310"/>
              <a:gd name="connsiteY5" fmla="*/ 385763 h 567037"/>
              <a:gd name="connsiteX6" fmla="*/ 96310 w 477310"/>
              <a:gd name="connsiteY6" fmla="*/ 547688 h 567037"/>
              <a:gd name="connsiteX7" fmla="*/ 24872 w 477310"/>
              <a:gd name="connsiteY7" fmla="*/ 557213 h 567037"/>
              <a:gd name="connsiteX8" fmla="*/ 15347 w 477310"/>
              <a:gd name="connsiteY8" fmla="*/ 485776 h 567037"/>
              <a:gd name="connsiteX9" fmla="*/ 224897 w 477310"/>
              <a:gd name="connsiteY9" fmla="*/ 247651 h 567037"/>
              <a:gd name="connsiteX10" fmla="*/ 396347 w 477310"/>
              <a:gd name="connsiteY10" fmla="*/ 109538 h 567037"/>
              <a:gd name="connsiteX0" fmla="*/ 201085 w 396347"/>
              <a:gd name="connsiteY0" fmla="*/ 4763 h 567037"/>
              <a:gd name="connsiteX1" fmla="*/ 148697 w 396347"/>
              <a:gd name="connsiteY1" fmla="*/ 152401 h 567037"/>
              <a:gd name="connsiteX2" fmla="*/ 153460 w 396347"/>
              <a:gd name="connsiteY2" fmla="*/ 219076 h 567037"/>
              <a:gd name="connsiteX3" fmla="*/ 296335 w 396347"/>
              <a:gd name="connsiteY3" fmla="*/ 128588 h 567037"/>
              <a:gd name="connsiteX4" fmla="*/ 353485 w 396347"/>
              <a:gd name="connsiteY4" fmla="*/ 0 h 567037"/>
              <a:gd name="connsiteX5" fmla="*/ 186797 w 396347"/>
              <a:gd name="connsiteY5" fmla="*/ 385763 h 567037"/>
              <a:gd name="connsiteX6" fmla="*/ 96310 w 396347"/>
              <a:gd name="connsiteY6" fmla="*/ 547688 h 567037"/>
              <a:gd name="connsiteX7" fmla="*/ 24872 w 396347"/>
              <a:gd name="connsiteY7" fmla="*/ 557213 h 567037"/>
              <a:gd name="connsiteX8" fmla="*/ 15347 w 396347"/>
              <a:gd name="connsiteY8" fmla="*/ 485776 h 567037"/>
              <a:gd name="connsiteX9" fmla="*/ 224897 w 396347"/>
              <a:gd name="connsiteY9" fmla="*/ 247651 h 567037"/>
              <a:gd name="connsiteX10" fmla="*/ 396347 w 396347"/>
              <a:gd name="connsiteY10" fmla="*/ 109538 h 567037"/>
              <a:gd name="connsiteX0" fmla="*/ 201085 w 396347"/>
              <a:gd name="connsiteY0" fmla="*/ 4981 h 567255"/>
              <a:gd name="connsiteX1" fmla="*/ 148697 w 396347"/>
              <a:gd name="connsiteY1" fmla="*/ 152619 h 567255"/>
              <a:gd name="connsiteX2" fmla="*/ 153460 w 396347"/>
              <a:gd name="connsiteY2" fmla="*/ 219294 h 567255"/>
              <a:gd name="connsiteX3" fmla="*/ 296335 w 396347"/>
              <a:gd name="connsiteY3" fmla="*/ 128806 h 567255"/>
              <a:gd name="connsiteX4" fmla="*/ 353485 w 396347"/>
              <a:gd name="connsiteY4" fmla="*/ 218 h 567255"/>
              <a:gd name="connsiteX5" fmla="*/ 186797 w 396347"/>
              <a:gd name="connsiteY5" fmla="*/ 385981 h 567255"/>
              <a:gd name="connsiteX6" fmla="*/ 96310 w 396347"/>
              <a:gd name="connsiteY6" fmla="*/ 547906 h 567255"/>
              <a:gd name="connsiteX7" fmla="*/ 24872 w 396347"/>
              <a:gd name="connsiteY7" fmla="*/ 557431 h 567255"/>
              <a:gd name="connsiteX8" fmla="*/ 15347 w 396347"/>
              <a:gd name="connsiteY8" fmla="*/ 485994 h 567255"/>
              <a:gd name="connsiteX9" fmla="*/ 224897 w 396347"/>
              <a:gd name="connsiteY9" fmla="*/ 247869 h 567255"/>
              <a:gd name="connsiteX10" fmla="*/ 396347 w 396347"/>
              <a:gd name="connsiteY10" fmla="*/ 109756 h 56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6347" h="567255">
                <a:moveTo>
                  <a:pt x="201085" y="4981"/>
                </a:moveTo>
                <a:cubicBezTo>
                  <a:pt x="178859" y="60940"/>
                  <a:pt x="156634" y="116900"/>
                  <a:pt x="148697" y="152619"/>
                </a:cubicBezTo>
                <a:cubicBezTo>
                  <a:pt x="140760" y="188338"/>
                  <a:pt x="128854" y="223263"/>
                  <a:pt x="153460" y="219294"/>
                </a:cubicBezTo>
                <a:cubicBezTo>
                  <a:pt x="178066" y="215325"/>
                  <a:pt x="262998" y="165319"/>
                  <a:pt x="296335" y="128806"/>
                </a:cubicBezTo>
                <a:cubicBezTo>
                  <a:pt x="329672" y="92293"/>
                  <a:pt x="353485" y="218"/>
                  <a:pt x="353485" y="218"/>
                </a:cubicBezTo>
                <a:cubicBezTo>
                  <a:pt x="354279" y="-9306"/>
                  <a:pt x="229660" y="294700"/>
                  <a:pt x="186797" y="385981"/>
                </a:cubicBezTo>
                <a:cubicBezTo>
                  <a:pt x="143935" y="477262"/>
                  <a:pt x="123297" y="519331"/>
                  <a:pt x="96310" y="547906"/>
                </a:cubicBezTo>
                <a:cubicBezTo>
                  <a:pt x="69322" y="576481"/>
                  <a:pt x="38366" y="567750"/>
                  <a:pt x="24872" y="557431"/>
                </a:cubicBezTo>
                <a:cubicBezTo>
                  <a:pt x="11378" y="547112"/>
                  <a:pt x="-17991" y="537588"/>
                  <a:pt x="15347" y="485994"/>
                </a:cubicBezTo>
                <a:cubicBezTo>
                  <a:pt x="48685" y="434400"/>
                  <a:pt x="161397" y="310575"/>
                  <a:pt x="224897" y="247869"/>
                </a:cubicBezTo>
                <a:cubicBezTo>
                  <a:pt x="288397" y="185163"/>
                  <a:pt x="342372" y="147459"/>
                  <a:pt x="396347" y="10975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0" name="Группа 79"/>
          <p:cNvGrpSpPr/>
          <p:nvPr/>
        </p:nvGrpSpPr>
        <p:grpSpPr>
          <a:xfrm>
            <a:off x="2353822" y="1906852"/>
            <a:ext cx="226074" cy="260145"/>
            <a:chOff x="4900476" y="3705964"/>
            <a:chExt cx="1042471" cy="999386"/>
          </a:xfrm>
        </p:grpSpPr>
        <p:cxnSp>
          <p:nvCxnSpPr>
            <p:cNvPr id="82" name="Прямая соединительная линия 81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олилиния 86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Полилиния 87"/>
          <p:cNvSpPr/>
          <p:nvPr/>
        </p:nvSpPr>
        <p:spPr>
          <a:xfrm>
            <a:off x="2587601" y="1923887"/>
            <a:ext cx="335173" cy="202746"/>
          </a:xfrm>
          <a:custGeom>
            <a:avLst/>
            <a:gdLst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111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" h="224361">
                <a:moveTo>
                  <a:pt x="75541" y="0"/>
                </a:moveTo>
                <a:cubicBezTo>
                  <a:pt x="43262" y="62441"/>
                  <a:pt x="10983" y="124883"/>
                  <a:pt x="2516" y="161925"/>
                </a:cubicBezTo>
                <a:cubicBezTo>
                  <a:pt x="-5951" y="198967"/>
                  <a:pt x="8337" y="217487"/>
                  <a:pt x="24741" y="222250"/>
                </a:cubicBezTo>
                <a:cubicBezTo>
                  <a:pt x="41145" y="227013"/>
                  <a:pt x="65487" y="226483"/>
                  <a:pt x="100941" y="190500"/>
                </a:cubicBezTo>
                <a:cubicBezTo>
                  <a:pt x="136395" y="154517"/>
                  <a:pt x="228470" y="20108"/>
                  <a:pt x="237466" y="6350"/>
                </a:cubicBezTo>
                <a:cubicBezTo>
                  <a:pt x="246462" y="-7408"/>
                  <a:pt x="165499" y="129646"/>
                  <a:pt x="154916" y="165100"/>
                </a:cubicBezTo>
                <a:cubicBezTo>
                  <a:pt x="144333" y="200554"/>
                  <a:pt x="157033" y="216429"/>
                  <a:pt x="173966" y="219075"/>
                </a:cubicBezTo>
                <a:cubicBezTo>
                  <a:pt x="190899" y="221721"/>
                  <a:pt x="233233" y="197908"/>
                  <a:pt x="256516" y="180975"/>
                </a:cubicBezTo>
                <a:cubicBezTo>
                  <a:pt x="279799" y="164042"/>
                  <a:pt x="296732" y="140758"/>
                  <a:pt x="313666" y="1174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88"/>
          <p:cNvSpPr/>
          <p:nvPr/>
        </p:nvSpPr>
        <p:spPr>
          <a:xfrm>
            <a:off x="4880577" y="1929872"/>
            <a:ext cx="317707" cy="206448"/>
          </a:xfrm>
          <a:custGeom>
            <a:avLst/>
            <a:gdLst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111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" h="224361">
                <a:moveTo>
                  <a:pt x="75541" y="0"/>
                </a:moveTo>
                <a:cubicBezTo>
                  <a:pt x="43262" y="62441"/>
                  <a:pt x="10983" y="124883"/>
                  <a:pt x="2516" y="161925"/>
                </a:cubicBezTo>
                <a:cubicBezTo>
                  <a:pt x="-5951" y="198967"/>
                  <a:pt x="8337" y="217487"/>
                  <a:pt x="24741" y="222250"/>
                </a:cubicBezTo>
                <a:cubicBezTo>
                  <a:pt x="41145" y="227013"/>
                  <a:pt x="65487" y="226483"/>
                  <a:pt x="100941" y="190500"/>
                </a:cubicBezTo>
                <a:cubicBezTo>
                  <a:pt x="136395" y="154517"/>
                  <a:pt x="228470" y="20108"/>
                  <a:pt x="237466" y="6350"/>
                </a:cubicBezTo>
                <a:cubicBezTo>
                  <a:pt x="246462" y="-7408"/>
                  <a:pt x="165499" y="129646"/>
                  <a:pt x="154916" y="165100"/>
                </a:cubicBezTo>
                <a:cubicBezTo>
                  <a:pt x="144333" y="200554"/>
                  <a:pt x="157033" y="216429"/>
                  <a:pt x="173966" y="219075"/>
                </a:cubicBezTo>
                <a:cubicBezTo>
                  <a:pt x="190899" y="221721"/>
                  <a:pt x="233233" y="197908"/>
                  <a:pt x="256516" y="180975"/>
                </a:cubicBezTo>
                <a:cubicBezTo>
                  <a:pt x="279799" y="164042"/>
                  <a:pt x="296732" y="140758"/>
                  <a:pt x="313666" y="1174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64995" y="2858086"/>
            <a:ext cx="19817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Слова  </a:t>
            </a:r>
            <a:endParaRPr lang="uk-UA" sz="3600" b="1" dirty="0" smtClean="0"/>
          </a:p>
        </p:txBody>
      </p:sp>
      <p:sp>
        <p:nvSpPr>
          <p:cNvPr id="32" name="Дуга 31"/>
          <p:cNvSpPr/>
          <p:nvPr/>
        </p:nvSpPr>
        <p:spPr>
          <a:xfrm rot="6993246">
            <a:off x="4398074" y="1455575"/>
            <a:ext cx="565553" cy="965624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5734852" y="1514289"/>
            <a:ext cx="662848" cy="629859"/>
            <a:chOff x="7410508" y="3380101"/>
            <a:chExt cx="788136" cy="708303"/>
          </a:xfrm>
        </p:grpSpPr>
        <p:sp>
          <p:nvSpPr>
            <p:cNvPr id="35" name="Полилиния 34"/>
            <p:cNvSpPr/>
            <p:nvPr/>
          </p:nvSpPr>
          <p:spPr>
            <a:xfrm>
              <a:off x="7410508" y="3380101"/>
              <a:ext cx="448062" cy="708303"/>
            </a:xfrm>
            <a:custGeom>
              <a:avLst/>
              <a:gdLst>
                <a:gd name="connsiteX0" fmla="*/ 449026 w 449026"/>
                <a:gd name="connsiteY0" fmla="*/ 109548 h 700296"/>
                <a:gd name="connsiteX1" fmla="*/ 396639 w 449026"/>
                <a:gd name="connsiteY1" fmla="*/ 11 h 700296"/>
                <a:gd name="connsiteX2" fmla="*/ 172801 w 449026"/>
                <a:gd name="connsiteY2" fmla="*/ 104786 h 700296"/>
                <a:gd name="connsiteX3" fmla="*/ 6114 w 449026"/>
                <a:gd name="connsiteY3" fmla="*/ 400061 h 700296"/>
                <a:gd name="connsiteX4" fmla="*/ 72789 w 449026"/>
                <a:gd name="connsiteY4" fmla="*/ 695336 h 700296"/>
                <a:gd name="connsiteX5" fmla="*/ 410926 w 449026"/>
                <a:gd name="connsiteY5" fmla="*/ 557223 h 700296"/>
                <a:gd name="connsiteX0" fmla="*/ 448062 w 448062"/>
                <a:gd name="connsiteY0" fmla="*/ 109548 h 709354"/>
                <a:gd name="connsiteX1" fmla="*/ 395675 w 448062"/>
                <a:gd name="connsiteY1" fmla="*/ 11 h 709354"/>
                <a:gd name="connsiteX2" fmla="*/ 171837 w 448062"/>
                <a:gd name="connsiteY2" fmla="*/ 104786 h 709354"/>
                <a:gd name="connsiteX3" fmla="*/ 5150 w 448062"/>
                <a:gd name="connsiteY3" fmla="*/ 400061 h 709354"/>
                <a:gd name="connsiteX4" fmla="*/ 71825 w 448062"/>
                <a:gd name="connsiteY4" fmla="*/ 695336 h 709354"/>
                <a:gd name="connsiteX5" fmla="*/ 359956 w 448062"/>
                <a:gd name="connsiteY5" fmla="*/ 614373 h 709354"/>
                <a:gd name="connsiteX0" fmla="*/ 448062 w 448062"/>
                <a:gd name="connsiteY0" fmla="*/ 109548 h 708303"/>
                <a:gd name="connsiteX1" fmla="*/ 395675 w 448062"/>
                <a:gd name="connsiteY1" fmla="*/ 11 h 708303"/>
                <a:gd name="connsiteX2" fmla="*/ 171837 w 448062"/>
                <a:gd name="connsiteY2" fmla="*/ 104786 h 708303"/>
                <a:gd name="connsiteX3" fmla="*/ 5150 w 448062"/>
                <a:gd name="connsiteY3" fmla="*/ 400061 h 708303"/>
                <a:gd name="connsiteX4" fmla="*/ 71825 w 448062"/>
                <a:gd name="connsiteY4" fmla="*/ 695336 h 708303"/>
                <a:gd name="connsiteX5" fmla="*/ 359956 w 448062"/>
                <a:gd name="connsiteY5" fmla="*/ 614373 h 70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8062" h="708303">
                  <a:moveTo>
                    <a:pt x="448062" y="109548"/>
                  </a:moveTo>
                  <a:cubicBezTo>
                    <a:pt x="444887" y="55176"/>
                    <a:pt x="441712" y="805"/>
                    <a:pt x="395675" y="11"/>
                  </a:cubicBezTo>
                  <a:cubicBezTo>
                    <a:pt x="349638" y="-783"/>
                    <a:pt x="236924" y="38111"/>
                    <a:pt x="171837" y="104786"/>
                  </a:cubicBezTo>
                  <a:cubicBezTo>
                    <a:pt x="106750" y="171461"/>
                    <a:pt x="21819" y="301636"/>
                    <a:pt x="5150" y="400061"/>
                  </a:cubicBezTo>
                  <a:cubicBezTo>
                    <a:pt x="-11519" y="498486"/>
                    <a:pt x="12691" y="659617"/>
                    <a:pt x="71825" y="695336"/>
                  </a:cubicBezTo>
                  <a:cubicBezTo>
                    <a:pt x="130959" y="731055"/>
                    <a:pt x="210335" y="689382"/>
                    <a:pt x="359956" y="61437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7770019" y="3802720"/>
              <a:ext cx="428625" cy="273988"/>
            </a:xfrm>
            <a:custGeom>
              <a:avLst/>
              <a:gdLst>
                <a:gd name="connsiteX0" fmla="*/ 0 w 428625"/>
                <a:gd name="connsiteY0" fmla="*/ 193018 h 273988"/>
                <a:gd name="connsiteX1" fmla="*/ 76200 w 428625"/>
                <a:gd name="connsiteY1" fmla="*/ 269218 h 273988"/>
                <a:gd name="connsiteX2" fmla="*/ 195262 w 428625"/>
                <a:gd name="connsiteY2" fmla="*/ 190636 h 273988"/>
                <a:gd name="connsiteX3" fmla="*/ 335756 w 428625"/>
                <a:gd name="connsiteY3" fmla="*/ 136 h 273988"/>
                <a:gd name="connsiteX4" fmla="*/ 250031 w 428625"/>
                <a:gd name="connsiteY4" fmla="*/ 162061 h 273988"/>
                <a:gd name="connsiteX5" fmla="*/ 269081 w 428625"/>
                <a:gd name="connsiteY5" fmla="*/ 273980 h 273988"/>
                <a:gd name="connsiteX6" fmla="*/ 428625 w 428625"/>
                <a:gd name="connsiteY6" fmla="*/ 166824 h 27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5" h="273988">
                  <a:moveTo>
                    <a:pt x="0" y="193018"/>
                  </a:moveTo>
                  <a:cubicBezTo>
                    <a:pt x="21828" y="231316"/>
                    <a:pt x="43656" y="269615"/>
                    <a:pt x="76200" y="269218"/>
                  </a:cubicBezTo>
                  <a:cubicBezTo>
                    <a:pt x="108744" y="268821"/>
                    <a:pt x="152003" y="235483"/>
                    <a:pt x="195262" y="190636"/>
                  </a:cubicBezTo>
                  <a:cubicBezTo>
                    <a:pt x="238521" y="145789"/>
                    <a:pt x="326628" y="4898"/>
                    <a:pt x="335756" y="136"/>
                  </a:cubicBezTo>
                  <a:cubicBezTo>
                    <a:pt x="344884" y="-4626"/>
                    <a:pt x="261143" y="116420"/>
                    <a:pt x="250031" y="162061"/>
                  </a:cubicBezTo>
                  <a:cubicBezTo>
                    <a:pt x="238919" y="207702"/>
                    <a:pt x="239315" y="273186"/>
                    <a:pt x="269081" y="273980"/>
                  </a:cubicBezTo>
                  <a:cubicBezTo>
                    <a:pt x="298847" y="274774"/>
                    <a:pt x="363736" y="220799"/>
                    <a:pt x="428625" y="1668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4" r="619"/>
          <a:stretch/>
        </p:blipFill>
        <p:spPr>
          <a:xfrm>
            <a:off x="6397700" y="1421011"/>
            <a:ext cx="828000" cy="76034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089834" y="3842531"/>
            <a:ext cx="4171084" cy="8689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rgbClr val="0070C0"/>
                </a:solidFill>
              </a:rPr>
              <a:t>Слова складаються зі звуків. </a:t>
            </a:r>
          </a:p>
          <a:p>
            <a:r>
              <a:rPr lang="uk-UA" sz="2400" dirty="0" smtClean="0">
                <a:solidFill>
                  <a:srgbClr val="0070C0"/>
                </a:solidFill>
              </a:rPr>
              <a:t>Звуки записуються буквами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55233" y="5126024"/>
            <a:ext cx="19817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err="1" smtClean="0"/>
              <a:t>Букви</a:t>
            </a:r>
            <a:r>
              <a:rPr lang="ru-RU" sz="3600" b="1" dirty="0" smtClean="0"/>
              <a:t> </a:t>
            </a:r>
            <a:endParaRPr lang="uk-UA" sz="3600" b="1" dirty="0" smtClean="0"/>
          </a:p>
        </p:txBody>
      </p:sp>
      <p:sp>
        <p:nvSpPr>
          <p:cNvPr id="42" name="Дуга 41"/>
          <p:cNvSpPr/>
          <p:nvPr/>
        </p:nvSpPr>
        <p:spPr>
          <a:xfrm rot="6993246">
            <a:off x="5482146" y="1025416"/>
            <a:ext cx="857286" cy="156965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rot="6993246">
            <a:off x="6455307" y="1417709"/>
            <a:ext cx="638978" cy="97448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низ 1"/>
          <p:cNvSpPr/>
          <p:nvPr/>
        </p:nvSpPr>
        <p:spPr>
          <a:xfrm>
            <a:off x="6354366" y="3504417"/>
            <a:ext cx="331049" cy="50053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низ 43"/>
          <p:cNvSpPr/>
          <p:nvPr/>
        </p:nvSpPr>
        <p:spPr>
          <a:xfrm>
            <a:off x="6354367" y="4600177"/>
            <a:ext cx="331049" cy="52584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1091187" y="4903393"/>
            <a:ext cx="4171084" cy="8689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rgbClr val="0070C0"/>
                </a:solidFill>
              </a:rPr>
              <a:t>Напиши слова в зошиті в косу лінію. Поділи їх на склади.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81" grpId="0" animBg="1"/>
      <p:bldP spid="83" grpId="0" animBg="1"/>
      <p:bldP spid="84" grpId="0" animBg="1"/>
      <p:bldP spid="31" grpId="0" animBg="1"/>
      <p:bldP spid="32" grpId="0" animBg="1"/>
      <p:bldP spid="38" grpId="0" animBg="1"/>
      <p:bldP spid="41" grpId="0" animBg="1"/>
      <p:bldP spid="42" grpId="0" animBg="1"/>
      <p:bldP spid="43" grpId="0" animBg="1"/>
      <p:bldP spid="2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911" y="526524"/>
            <a:ext cx="9861737" cy="83820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/>
              <a:t>Прочитай прислів’я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400" y="1142984"/>
            <a:ext cx="11582400" cy="5286412"/>
          </a:xfrm>
        </p:spPr>
        <p:txBody>
          <a:bodyPr>
            <a:normAutofit/>
          </a:bodyPr>
          <a:lstStyle/>
          <a:p>
            <a:pPr>
              <a:buNone/>
            </a:pPr>
            <a:endParaRPr lang="uk-UA" sz="4400" b="1" dirty="0" smtClean="0"/>
          </a:p>
          <a:p>
            <a:pPr>
              <a:buNone/>
            </a:pPr>
            <a:endParaRPr lang="uk-UA" sz="4400" b="1" dirty="0" smtClean="0"/>
          </a:p>
          <a:p>
            <a:pPr>
              <a:buNone/>
            </a:pPr>
            <a:endParaRPr lang="uk-UA" sz="4400" b="1" dirty="0" smtClean="0"/>
          </a:p>
        </p:txBody>
      </p:sp>
      <p:pic>
        <p:nvPicPr>
          <p:cNvPr id="12292" name="Picture 4" descr="http://pti.kiev.ua/uploads/posts/2010-11/1288898500_goro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0847" y="2425707"/>
            <a:ext cx="4519651" cy="2715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03130" y="1494564"/>
            <a:ext cx="984736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/>
              <a:t>Слово — не </a:t>
            </a:r>
            <a:r>
              <a:rPr lang="ru-RU" sz="3600" b="1" dirty="0" err="1" smtClean="0"/>
              <a:t>горобець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вилетить</a:t>
            </a:r>
            <a:r>
              <a:rPr lang="ru-RU" sz="3600" b="1" dirty="0" smtClean="0"/>
              <a:t> — </a:t>
            </a:r>
            <a:r>
              <a:rPr lang="ru-RU" sz="3600" b="1" dirty="0" err="1" smtClean="0"/>
              <a:t>не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спіймаєш</a:t>
            </a:r>
            <a:r>
              <a:rPr lang="uk-UA" sz="3600" b="1" dirty="0" smtClean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03130" y="2425707"/>
            <a:ext cx="4170249" cy="65161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>
                <a:solidFill>
                  <a:srgbClr val="0070C0"/>
                </a:solidFill>
              </a:rPr>
              <a:t>Поясни, як ти його розумієш.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3130" y="3274325"/>
            <a:ext cx="4170249" cy="18663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Те,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сказане</a:t>
            </a:r>
            <a:r>
              <a:rPr lang="ru-RU" sz="2400" dirty="0" smtClean="0"/>
              <a:t>, </a:t>
            </a:r>
            <a:r>
              <a:rPr lang="ru-RU" sz="2400" dirty="0" err="1" smtClean="0"/>
              <a:t>вже</a:t>
            </a:r>
            <a:r>
              <a:rPr lang="ru-RU" sz="2400" dirty="0" smtClean="0"/>
              <a:t> </a:t>
            </a:r>
            <a:r>
              <a:rPr lang="ru-RU" sz="2400" dirty="0"/>
              <a:t>не </a:t>
            </a:r>
            <a:r>
              <a:rPr lang="ru-RU" sz="2400" dirty="0" err="1"/>
              <a:t>повернеш</a:t>
            </a:r>
            <a:r>
              <a:rPr lang="ru-RU" sz="2400" dirty="0"/>
              <a:t>, тому треба </a:t>
            </a:r>
            <a:r>
              <a:rPr lang="ru-RU" sz="2400" dirty="0" err="1"/>
              <a:t>слідкувати</a:t>
            </a:r>
            <a:r>
              <a:rPr lang="ru-RU" sz="2400" dirty="0"/>
              <a:t> за </a:t>
            </a:r>
            <a:r>
              <a:rPr lang="ru-RU" sz="2400" dirty="0" err="1"/>
              <a:t>тим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, як і кому </a:t>
            </a:r>
            <a:r>
              <a:rPr lang="ru-RU" sz="2400" dirty="0" err="1" smtClean="0"/>
              <a:t>говориш</a:t>
            </a:r>
            <a:r>
              <a:rPr lang="ru-RU" sz="2400" dirty="0" smtClean="0"/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53013" y="1905706"/>
            <a:ext cx="6007367" cy="22814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Сьогодні</a:t>
            </a:r>
            <a:r>
              <a:rPr lang="ru-RU" sz="3200" dirty="0"/>
              <a:t> на </a:t>
            </a:r>
            <a:r>
              <a:rPr lang="ru-RU" sz="3200" dirty="0" err="1"/>
              <a:t>уроці</a:t>
            </a:r>
            <a:r>
              <a:rPr lang="ru-RU" sz="3200" dirty="0"/>
              <a:t> ми </a:t>
            </a:r>
            <a:r>
              <a:rPr lang="ru-RU" sz="3200" dirty="0" err="1"/>
              <a:t>навчимося</a:t>
            </a:r>
            <a:r>
              <a:rPr lang="ru-RU" sz="3200" dirty="0"/>
              <a:t> </a:t>
            </a:r>
            <a:r>
              <a:rPr lang="ru-RU" sz="3200" dirty="0" err="1"/>
              <a:t>розрізняти</a:t>
            </a:r>
            <a:r>
              <a:rPr lang="ru-RU" sz="3200" dirty="0"/>
              <a:t> </a:t>
            </a:r>
            <a:r>
              <a:rPr lang="ru-RU" sz="3200" dirty="0" err="1"/>
              <a:t>мовні</a:t>
            </a:r>
            <a:r>
              <a:rPr lang="ru-RU" sz="3200" dirty="0"/>
              <a:t> та </a:t>
            </a:r>
            <a:r>
              <a:rPr lang="ru-RU" sz="3200" dirty="0" err="1"/>
              <a:t>немовні</a:t>
            </a:r>
            <a:r>
              <a:rPr lang="ru-RU" sz="3200" dirty="0"/>
              <a:t> звуки, а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позначати</a:t>
            </a:r>
            <a:r>
              <a:rPr lang="ru-RU" sz="3200" dirty="0"/>
              <a:t> </a:t>
            </a:r>
            <a:r>
              <a:rPr lang="ru-RU" sz="3200" dirty="0" err="1"/>
              <a:t>мовні</a:t>
            </a:r>
            <a:r>
              <a:rPr lang="ru-RU" sz="3200" dirty="0"/>
              <a:t> звуки буквами на </a:t>
            </a:r>
            <a:r>
              <a:rPr lang="ru-RU" sz="3200" dirty="0" err="1"/>
              <a:t>письмі</a:t>
            </a:r>
            <a:r>
              <a:rPr lang="ru-RU" sz="3200" dirty="0"/>
              <a:t>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55341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6949" y="1304326"/>
            <a:ext cx="2113810" cy="310854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6949" y="509553"/>
            <a:ext cx="9764080" cy="6443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endParaRPr lang="uk-UA" sz="4000" b="1" dirty="0">
              <a:solidFill>
                <a:schemeClr val="bg1"/>
              </a:solidFill>
            </a:endParaRPr>
          </a:p>
          <a:p>
            <a:pPr algn="ctr"/>
            <a:endParaRPr lang="uk-UA" sz="4000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вірш Леоніда </a:t>
            </a:r>
            <a:r>
              <a:rPr lang="uk-UA" sz="4000" b="1" dirty="0" smtClean="0">
                <a:solidFill>
                  <a:schemeClr val="bg1"/>
                </a:solidFill>
              </a:rPr>
              <a:t>Полтави</a:t>
            </a:r>
            <a:endParaRPr lang="uk-UA" sz="4000" b="1" dirty="0">
              <a:solidFill>
                <a:schemeClr val="bg1"/>
              </a:solidFill>
            </a:endParaRP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  <a:p>
            <a:pPr marL="457200" indent="-457200" algn="ctr">
              <a:buAutoNum type="arabicPeriod"/>
            </a:pP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4608" y="1304325"/>
            <a:ext cx="7336421" cy="31085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Все, що живе на світі, уміє розмовляти.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Уміють говорити зайці і зайченята,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по-своєму говорять і риби серед моря, 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і у садочку пташка, і у траві комашка…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Говорять навіть квіти з блискучими зірками…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rgbClr val="0070C0"/>
                </a:solidFill>
              </a:rPr>
              <a:t>А як говорять діти?</a:t>
            </a:r>
          </a:p>
          <a:p>
            <a:pPr marL="457200" indent="-457200">
              <a:buFontTx/>
              <a:buChar char="-"/>
            </a:pPr>
            <a:r>
              <a:rPr lang="uk-UA" sz="2800" b="1" dirty="0">
                <a:solidFill>
                  <a:srgbClr val="0070C0"/>
                </a:solidFill>
              </a:rPr>
              <a:t>Так, як навчила мама!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6949" y="4547881"/>
            <a:ext cx="4243695" cy="740617"/>
          </a:xfrm>
          <a:prstGeom prst="rect">
            <a:avLst/>
          </a:prstGeom>
          <a:solidFill>
            <a:srgbClr val="FF505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 </a:t>
            </a:r>
            <a:r>
              <a:rPr lang="uk-UA" sz="2000" b="1" dirty="0">
                <a:solidFill>
                  <a:schemeClr val="bg1"/>
                </a:solidFill>
              </a:rPr>
              <a:t>яких тварин згадується у вірші? </a:t>
            </a:r>
            <a:r>
              <a:rPr lang="uk-UA" sz="2000" b="1" dirty="0" smtClean="0">
                <a:solidFill>
                  <a:schemeClr val="bg1"/>
                </a:solidFill>
              </a:rPr>
              <a:t>Розкажи, </a:t>
            </a:r>
            <a:r>
              <a:rPr lang="uk-UA" sz="2000" b="1" dirty="0">
                <a:solidFill>
                  <a:schemeClr val="bg1"/>
                </a:solidFill>
              </a:rPr>
              <a:t>хто де живе.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918" y="4547881"/>
            <a:ext cx="5354111" cy="17019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7386093" y="4763620"/>
            <a:ext cx="1496649" cy="78408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369628" y="5547701"/>
            <a:ext cx="1513114" cy="40044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7342688" y="5151933"/>
            <a:ext cx="1480183" cy="79621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7386093" y="4763620"/>
            <a:ext cx="1480183" cy="38104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6372690" y="2163336"/>
            <a:ext cx="2687444" cy="11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930251" y="2572214"/>
            <a:ext cx="786161" cy="11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430644" y="3014546"/>
            <a:ext cx="11485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74749" y="3014546"/>
            <a:ext cx="1459183" cy="11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186949" y="5364514"/>
            <a:ext cx="4243695" cy="928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можемо ми зрозуміти мову тварин? Такі звуки відносять до немовних 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5544" y="494529"/>
            <a:ext cx="10515600" cy="8277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Дай відповідь </a:t>
            </a:r>
            <a:r>
              <a:rPr lang="uk-UA" sz="4000" b="1" dirty="0">
                <a:solidFill>
                  <a:schemeClr val="bg1"/>
                </a:solidFill>
              </a:rPr>
              <a:t>на запитання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05544" y="1403072"/>
            <a:ext cx="10532876" cy="6531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Якою мовою ми розмовляємо на </a:t>
            </a:r>
            <a:r>
              <a:rPr lang="uk-UA" sz="3200" b="1" dirty="0" err="1" smtClean="0">
                <a:solidFill>
                  <a:schemeClr val="bg1"/>
                </a:solidFill>
              </a:rPr>
              <a:t>уроках</a:t>
            </a:r>
            <a:r>
              <a:rPr lang="uk-UA" sz="3200" b="1" dirty="0" smtClean="0">
                <a:solidFill>
                  <a:schemeClr val="bg1"/>
                </a:solidFill>
              </a:rPr>
              <a:t>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/>
          <a:srcRect l="5335" r="8589"/>
          <a:stretch/>
        </p:blipFill>
        <p:spPr>
          <a:xfrm>
            <a:off x="432886" y="2138442"/>
            <a:ext cx="1612798" cy="259236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1335" r="43390" b="89121"/>
          <a:stretch/>
        </p:blipFill>
        <p:spPr>
          <a:xfrm>
            <a:off x="2468547" y="2138442"/>
            <a:ext cx="8852596" cy="936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310FD8A-9AB3-4B7C-9998-DCF6293EAD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2490" r="486" b="1682"/>
          <a:stretch/>
        </p:blipFill>
        <p:spPr>
          <a:xfrm>
            <a:off x="2556000" y="2156442"/>
            <a:ext cx="8604000" cy="918000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68547" y="3074442"/>
            <a:ext cx="6474731" cy="7956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Поміркуй</a:t>
            </a:r>
            <a:r>
              <a:rPr lang="uk-UA" sz="2000" b="1" dirty="0">
                <a:solidFill>
                  <a:srgbClr val="0070C0"/>
                </a:solidFill>
              </a:rPr>
              <a:t>, із чого складається мова людини.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Порівняй </a:t>
            </a:r>
            <a:r>
              <a:rPr lang="uk-UA" sz="2000" b="1" dirty="0">
                <a:solidFill>
                  <a:srgbClr val="0070C0"/>
                </a:solidFill>
              </a:rPr>
              <a:t>свою думку з пам'яткою Ґаджика.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68547" y="3907746"/>
            <a:ext cx="581601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Мова складається зі слів,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а </a:t>
            </a:r>
            <a:r>
              <a:rPr lang="uk-UA" sz="3600" b="1" dirty="0">
                <a:solidFill>
                  <a:schemeClr val="bg1"/>
                </a:solidFill>
              </a:rPr>
              <a:t>слова – з </a:t>
            </a:r>
            <a:r>
              <a:rPr lang="uk-UA" sz="3600" b="1" dirty="0" err="1">
                <a:solidFill>
                  <a:schemeClr val="bg1"/>
                </a:solidFill>
              </a:rPr>
              <a:t>мовних</a:t>
            </a:r>
            <a:r>
              <a:rPr lang="uk-UA" sz="3600" b="1" dirty="0">
                <a:solidFill>
                  <a:schemeClr val="bg1"/>
                </a:solidFill>
              </a:rPr>
              <a:t> звуків.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966" y="3194431"/>
            <a:ext cx="2319454" cy="246409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681304" y="5711778"/>
            <a:ext cx="5191458" cy="52035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Напиши речення в зошиті в косу лінію.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711</Words>
  <Application>Microsoft Office PowerPoint</Application>
  <PresentationFormat>Произвольный</PresentationFormat>
  <Paragraphs>150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Прочитай прислів’я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212</cp:revision>
  <dcterms:created xsi:type="dcterms:W3CDTF">2018-01-05T16:38:53Z</dcterms:created>
  <dcterms:modified xsi:type="dcterms:W3CDTF">2024-09-02T09:44:36Z</dcterms:modified>
</cp:coreProperties>
</file>