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39" r:id="rId3"/>
    <p:sldId id="340" r:id="rId4"/>
    <p:sldId id="344" r:id="rId5"/>
    <p:sldId id="345" r:id="rId6"/>
    <p:sldId id="343" r:id="rId7"/>
    <p:sldId id="270" r:id="rId8"/>
    <p:sldId id="304" r:id="rId9"/>
    <p:sldId id="316" r:id="rId10"/>
    <p:sldId id="323" r:id="rId11"/>
    <p:sldId id="306" r:id="rId12"/>
    <p:sldId id="307" r:id="rId13"/>
    <p:sldId id="346" r:id="rId14"/>
    <p:sldId id="348" r:id="rId15"/>
    <p:sldId id="342" r:id="rId16"/>
    <p:sldId id="34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3737"/>
    <a:srgbClr val="FFFF00"/>
    <a:srgbClr val="FF7C80"/>
    <a:srgbClr val="00B050"/>
    <a:srgbClr val="709E32"/>
    <a:srgbClr val="C55A11"/>
    <a:srgbClr val="1694E9"/>
    <a:srgbClr val="295FFF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60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86898" y="4488024"/>
            <a:ext cx="9709702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Розпізнаю голосні звуки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ÐÐ°ÑÑÐ¸Ð½ÐºÐ¸ Ð¿Ð¾ Ð·Ð°Ð¿ÑÐ¾ÑÑ ÐºÐ»Ð¸Ð¿Ð°ÑÑ Ð²ÐµÑÑÐ»ÑÐ¹ Ð°Ð»ÑÐ°Ð²Ð¸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98" y="1014713"/>
            <a:ext cx="2960559" cy="294295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50820" y="1148528"/>
            <a:ext cx="2945780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Українська мова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2 клас.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Звуки. Букви.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Склади. Наголос.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Урок 3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2056" r="42114" b="88400"/>
          <a:stretch/>
        </p:blipFill>
        <p:spPr>
          <a:xfrm>
            <a:off x="1639273" y="4076300"/>
            <a:ext cx="8820000" cy="93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40228" y="581614"/>
            <a:ext cx="10711543" cy="789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Букви голосних звуків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228" y="2354152"/>
            <a:ext cx="1095977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Мов</a:t>
            </a:r>
            <a:r>
              <a:rPr lang="uk-UA" sz="3200" b="1" dirty="0">
                <a:solidFill>
                  <a:srgbClr val="FFFF00"/>
                </a:solidFill>
              </a:rPr>
              <a:t>а</a:t>
            </a:r>
            <a:r>
              <a:rPr lang="uk-UA" sz="3200" b="1" dirty="0">
                <a:solidFill>
                  <a:schemeClr val="bg1"/>
                </a:solidFill>
              </a:rPr>
              <a:t>, лист</a:t>
            </a:r>
            <a:r>
              <a:rPr lang="uk-UA" sz="3200" b="1" dirty="0">
                <a:solidFill>
                  <a:srgbClr val="FFFF00"/>
                </a:solidFill>
              </a:rPr>
              <a:t>я</a:t>
            </a:r>
            <a:r>
              <a:rPr lang="uk-UA" sz="3200" b="1" dirty="0">
                <a:solidFill>
                  <a:schemeClr val="bg1"/>
                </a:solidFill>
              </a:rPr>
              <a:t>, неб</a:t>
            </a:r>
            <a:r>
              <a:rPr lang="uk-UA" sz="3200" b="1" dirty="0">
                <a:solidFill>
                  <a:srgbClr val="FFFF00"/>
                </a:solidFill>
              </a:rPr>
              <a:t>о</a:t>
            </a:r>
            <a:r>
              <a:rPr lang="uk-UA" sz="3200" b="1" dirty="0">
                <a:solidFill>
                  <a:schemeClr val="bg1"/>
                </a:solidFill>
              </a:rPr>
              <a:t>, риб</a:t>
            </a:r>
            <a:r>
              <a:rPr lang="uk-UA" sz="3200" b="1" dirty="0">
                <a:solidFill>
                  <a:srgbClr val="FFFF00"/>
                </a:solidFill>
              </a:rPr>
              <a:t>у</a:t>
            </a:r>
            <a:r>
              <a:rPr lang="uk-UA" sz="3200" b="1" dirty="0">
                <a:solidFill>
                  <a:schemeClr val="bg1"/>
                </a:solidFill>
              </a:rPr>
              <a:t>, ловл</a:t>
            </a:r>
            <a:r>
              <a:rPr lang="uk-UA" sz="3200" b="1" dirty="0">
                <a:solidFill>
                  <a:srgbClr val="FFFF00"/>
                </a:solidFill>
              </a:rPr>
              <a:t>ю</a:t>
            </a:r>
            <a:r>
              <a:rPr lang="uk-UA" sz="3200" b="1" dirty="0">
                <a:solidFill>
                  <a:schemeClr val="bg1"/>
                </a:solidFill>
              </a:rPr>
              <a:t>, руд</a:t>
            </a:r>
            <a:r>
              <a:rPr lang="uk-UA" sz="3200" b="1" dirty="0">
                <a:solidFill>
                  <a:srgbClr val="FFFF00"/>
                </a:solidFill>
              </a:rPr>
              <a:t>е</a:t>
            </a:r>
            <a:r>
              <a:rPr lang="uk-UA" sz="3200" b="1" dirty="0">
                <a:solidFill>
                  <a:schemeClr val="bg1"/>
                </a:solidFill>
              </a:rPr>
              <a:t>, син</a:t>
            </a:r>
            <a:r>
              <a:rPr lang="uk-UA" sz="3200" b="1" dirty="0">
                <a:solidFill>
                  <a:srgbClr val="FFFF00"/>
                </a:solidFill>
              </a:rPr>
              <a:t>є</a:t>
            </a:r>
            <a:r>
              <a:rPr lang="uk-UA" sz="3200" b="1" dirty="0">
                <a:solidFill>
                  <a:schemeClr val="bg1"/>
                </a:solidFill>
              </a:rPr>
              <a:t>, рук</a:t>
            </a:r>
            <a:r>
              <a:rPr lang="uk-UA" sz="3200" b="1" dirty="0">
                <a:solidFill>
                  <a:srgbClr val="FFFF00"/>
                </a:solidFill>
              </a:rPr>
              <a:t>и</a:t>
            </a:r>
            <a:r>
              <a:rPr lang="uk-UA" sz="3200" b="1" dirty="0">
                <a:solidFill>
                  <a:schemeClr val="bg1"/>
                </a:solidFill>
              </a:rPr>
              <a:t>, тепл</a:t>
            </a:r>
            <a:r>
              <a:rPr lang="uk-UA" sz="3200" b="1" dirty="0">
                <a:solidFill>
                  <a:srgbClr val="FFFF00"/>
                </a:solidFill>
              </a:rPr>
              <a:t>і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smtClean="0">
                <a:solidFill>
                  <a:schemeClr val="bg1"/>
                </a:solidFill>
              </a:rPr>
              <a:t>га</a:t>
            </a:r>
            <a:r>
              <a:rPr lang="uk-UA" sz="3200" b="1" dirty="0" smtClean="0">
                <a:solidFill>
                  <a:srgbClr val="FFFF00"/>
                </a:solidFill>
              </a:rPr>
              <a:t>ї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/>
            <a:endParaRPr lang="uk-UA" sz="3200" b="1" dirty="0">
              <a:solidFill>
                <a:schemeClr val="bg1"/>
              </a:solidFill>
            </a:endParaRPr>
          </a:p>
          <a:p>
            <a:r>
              <a:rPr lang="uk-UA" sz="3200" b="1" dirty="0">
                <a:solidFill>
                  <a:schemeClr val="bg1"/>
                </a:solidFill>
              </a:rPr>
              <a:t>      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smtClean="0">
                <a:solidFill>
                  <a:schemeClr val="bg1"/>
                </a:solidFill>
              </a:rPr>
              <a:t>а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r>
              <a:rPr lang="uk-UA" sz="3200" b="1" dirty="0" smtClean="0">
                <a:solidFill>
                  <a:schemeClr val="bg1"/>
                </a:solidFill>
              </a:rPr>
              <a:t>      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smtClean="0">
                <a:solidFill>
                  <a:schemeClr val="bg1"/>
                </a:solidFill>
              </a:rPr>
              <a:t>а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r>
              <a:rPr lang="uk-UA" sz="3200" b="1" dirty="0" smtClean="0">
                <a:solidFill>
                  <a:schemeClr val="bg1"/>
                </a:solidFill>
              </a:rPr>
              <a:t>  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smtClean="0">
                <a:solidFill>
                  <a:schemeClr val="bg1"/>
                </a:solidFill>
              </a:rPr>
              <a:t>о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 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smtClean="0">
                <a:solidFill>
                  <a:schemeClr val="bg1"/>
                </a:solidFill>
              </a:rPr>
              <a:t>у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r>
              <a:rPr lang="uk-UA" sz="3200" b="1" dirty="0" smtClean="0">
                <a:solidFill>
                  <a:schemeClr val="bg1"/>
                </a:solidFill>
              </a:rPr>
              <a:t>       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smtClean="0">
                <a:solidFill>
                  <a:schemeClr val="bg1"/>
                </a:solidFill>
              </a:rPr>
              <a:t>у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r>
              <a:rPr lang="uk-UA" sz="3200" b="1" dirty="0" smtClean="0">
                <a:solidFill>
                  <a:schemeClr val="bg1"/>
                </a:solidFill>
              </a:rPr>
              <a:t>     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smtClean="0">
                <a:solidFill>
                  <a:schemeClr val="bg1"/>
                </a:solidFill>
              </a:rPr>
              <a:t>е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r>
              <a:rPr lang="uk-UA" sz="3200" b="1" dirty="0" smtClean="0">
                <a:solidFill>
                  <a:schemeClr val="bg1"/>
                </a:solidFill>
              </a:rPr>
              <a:t>   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smtClean="0">
                <a:solidFill>
                  <a:schemeClr val="bg1"/>
                </a:solidFill>
              </a:rPr>
              <a:t>е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r>
              <a:rPr lang="uk-UA" sz="3200" b="1" dirty="0" smtClean="0">
                <a:solidFill>
                  <a:schemeClr val="bg1"/>
                </a:solidFill>
              </a:rPr>
              <a:t>     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smtClean="0">
                <a:solidFill>
                  <a:schemeClr val="bg1"/>
                </a:solidFill>
              </a:rPr>
              <a:t>и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r>
              <a:rPr lang="uk-UA" sz="3200" b="1" dirty="0" smtClean="0">
                <a:solidFill>
                  <a:schemeClr val="bg1"/>
                </a:solidFill>
              </a:rPr>
              <a:t>    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smtClean="0">
                <a:solidFill>
                  <a:schemeClr val="bg1"/>
                </a:solidFill>
              </a:rPr>
              <a:t>і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r>
              <a:rPr lang="uk-UA" sz="3200" b="1" dirty="0" smtClean="0">
                <a:solidFill>
                  <a:schemeClr val="bg1"/>
                </a:solidFill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</a:rPr>
              <a:t>[</a:t>
            </a:r>
            <a:r>
              <a:rPr lang="uk-UA" sz="3200" b="1" dirty="0" err="1" smtClean="0">
                <a:solidFill>
                  <a:schemeClr val="bg1"/>
                </a:solidFill>
              </a:rPr>
              <a:t>йі</a:t>
            </a:r>
            <a:r>
              <a:rPr lang="en-US" sz="3200" b="1" dirty="0" smtClean="0">
                <a:solidFill>
                  <a:schemeClr val="bg1"/>
                </a:solidFill>
              </a:rPr>
              <a:t>]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811440" y="2879248"/>
            <a:ext cx="3092" cy="6028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976453" y="2879471"/>
            <a:ext cx="2345" cy="6536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083709" y="2865638"/>
            <a:ext cx="3092" cy="6028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130332" y="2865638"/>
            <a:ext cx="3092" cy="6028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6428512" y="2806205"/>
            <a:ext cx="3092" cy="6028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7560718" y="2837564"/>
            <a:ext cx="3092" cy="6028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8465063" y="2806204"/>
            <a:ext cx="3092" cy="6028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9539459" y="2806205"/>
            <a:ext cx="3092" cy="6028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10609444" y="2806205"/>
            <a:ext cx="3092" cy="6028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11240634" y="2806203"/>
            <a:ext cx="3092" cy="6028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81113" r="7603" b="3582"/>
          <a:stretch/>
        </p:blipFill>
        <p:spPr>
          <a:xfrm>
            <a:off x="1924276" y="4076305"/>
            <a:ext cx="3501002" cy="860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17774" r="12048" b="70690"/>
          <a:stretch/>
        </p:blipFill>
        <p:spPr>
          <a:xfrm>
            <a:off x="5627589" y="4158911"/>
            <a:ext cx="3179928" cy="62779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34576" r="58669" b="53888"/>
          <a:stretch/>
        </p:blipFill>
        <p:spPr>
          <a:xfrm>
            <a:off x="8693372" y="4192600"/>
            <a:ext cx="1535917" cy="627797"/>
          </a:xfrm>
          <a:prstGeom prst="rect">
            <a:avLst/>
          </a:prstGeom>
        </p:spPr>
      </p:pic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40228" y="1488072"/>
            <a:ext cx="10711542" cy="86607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Прочитай слова. Вимов останній звук у кожному з них. Визнач, який він, голосний чи приголосний.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букву, якою він позначений.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639273" y="5198350"/>
            <a:ext cx="8839377" cy="85676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Полічи </a:t>
            </a:r>
            <a:r>
              <a:rPr lang="uk-UA" sz="2400" b="1" dirty="0">
                <a:solidFill>
                  <a:srgbClr val="0070C0"/>
                </a:solidFill>
              </a:rPr>
              <a:t>записані букви. Скільки їх? Порівняй, чого більше </a:t>
            </a:r>
            <a:r>
              <a:rPr lang="uk-UA" sz="2400" b="1" dirty="0" smtClean="0">
                <a:solidFill>
                  <a:srgbClr val="0070C0"/>
                </a:solidFill>
              </a:rPr>
              <a:t>–голосних </a:t>
            </a:r>
            <a:r>
              <a:rPr lang="uk-UA" sz="2400" b="1" dirty="0">
                <a:solidFill>
                  <a:srgbClr val="0070C0"/>
                </a:solidFill>
              </a:rPr>
              <a:t>звуків чи букв, які їх позначають. Поясни чому так. </a:t>
            </a:r>
          </a:p>
        </p:txBody>
      </p:sp>
      <p:sp>
        <p:nvSpPr>
          <p:cNvPr id="3" name="Овал 2"/>
          <p:cNvSpPr/>
          <p:nvPr/>
        </p:nvSpPr>
        <p:spPr>
          <a:xfrm>
            <a:off x="-112939" y="2282661"/>
            <a:ext cx="791736" cy="995422"/>
          </a:xfrm>
          <a:prstGeom prst="ellipse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⑩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163021" y="3123492"/>
            <a:ext cx="891901" cy="995422"/>
          </a:xfrm>
          <a:prstGeom prst="ellipse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⑥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869796" y="2384771"/>
            <a:ext cx="1039509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Пам'ятка</a:t>
            </a:r>
          </a:p>
          <a:p>
            <a:r>
              <a:rPr lang="uk-UA" sz="3600" dirty="0" smtClean="0">
                <a:solidFill>
                  <a:schemeClr val="bg1"/>
                </a:solidFill>
              </a:rPr>
              <a:t>В </a:t>
            </a:r>
            <a:r>
              <a:rPr lang="uk-UA" sz="3600" dirty="0">
                <a:solidFill>
                  <a:schemeClr val="bg1"/>
                </a:solidFill>
              </a:rPr>
              <a:t>українській мові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шість голосних звуків: </a:t>
            </a:r>
            <a:r>
              <a:rPr lang="en-US" sz="3600" b="1" dirty="0">
                <a:solidFill>
                  <a:schemeClr val="bg1"/>
                </a:solidFill>
              </a:rPr>
              <a:t>[ </a:t>
            </a:r>
            <a:r>
              <a:rPr lang="uk-UA" sz="3600" b="1" dirty="0">
                <a:solidFill>
                  <a:schemeClr val="bg1"/>
                </a:solidFill>
              </a:rPr>
              <a:t>а</a:t>
            </a:r>
            <a:r>
              <a:rPr lang="en-US" sz="3600" b="1" dirty="0">
                <a:solidFill>
                  <a:schemeClr val="bg1"/>
                </a:solidFill>
              </a:rPr>
              <a:t> ]</a:t>
            </a:r>
            <a:r>
              <a:rPr lang="uk-UA" sz="3600" b="1" dirty="0">
                <a:solidFill>
                  <a:schemeClr val="bg1"/>
                </a:solidFill>
              </a:rPr>
              <a:t>, </a:t>
            </a:r>
            <a:r>
              <a:rPr lang="en-US" sz="3600" b="1" dirty="0">
                <a:solidFill>
                  <a:schemeClr val="bg1"/>
                </a:solidFill>
              </a:rPr>
              <a:t>[ </a:t>
            </a:r>
            <a:r>
              <a:rPr lang="uk-UA" sz="3600" b="1" dirty="0">
                <a:solidFill>
                  <a:schemeClr val="bg1"/>
                </a:solidFill>
              </a:rPr>
              <a:t>о</a:t>
            </a:r>
            <a:r>
              <a:rPr lang="en-US" sz="3600" b="1" dirty="0">
                <a:solidFill>
                  <a:schemeClr val="bg1"/>
                </a:solidFill>
              </a:rPr>
              <a:t> ]</a:t>
            </a:r>
            <a:r>
              <a:rPr lang="uk-UA" sz="3600" b="1" dirty="0">
                <a:solidFill>
                  <a:schemeClr val="bg1"/>
                </a:solidFill>
              </a:rPr>
              <a:t>,</a:t>
            </a:r>
            <a:r>
              <a:rPr lang="en-US" sz="3600" b="1" dirty="0">
                <a:solidFill>
                  <a:schemeClr val="bg1"/>
                </a:solidFill>
              </a:rPr>
              <a:t> [ </a:t>
            </a:r>
            <a:r>
              <a:rPr lang="uk-UA" sz="3600" b="1" dirty="0">
                <a:solidFill>
                  <a:schemeClr val="bg1"/>
                </a:solidFill>
              </a:rPr>
              <a:t>у</a:t>
            </a:r>
            <a:r>
              <a:rPr lang="en-US" sz="3600" b="1" dirty="0">
                <a:solidFill>
                  <a:schemeClr val="bg1"/>
                </a:solidFill>
              </a:rPr>
              <a:t> ]</a:t>
            </a:r>
            <a:r>
              <a:rPr lang="uk-UA" sz="3600" b="1" dirty="0">
                <a:solidFill>
                  <a:schemeClr val="bg1"/>
                </a:solidFill>
              </a:rPr>
              <a:t>,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[ </a:t>
            </a:r>
            <a:r>
              <a:rPr lang="uk-UA" sz="3600" b="1" dirty="0">
                <a:solidFill>
                  <a:schemeClr val="bg1"/>
                </a:solidFill>
              </a:rPr>
              <a:t>е</a:t>
            </a:r>
            <a:r>
              <a:rPr lang="en-US" sz="3600" b="1" dirty="0">
                <a:solidFill>
                  <a:schemeClr val="bg1"/>
                </a:solidFill>
              </a:rPr>
              <a:t> ]</a:t>
            </a:r>
            <a:r>
              <a:rPr lang="uk-UA" sz="3600" b="1" dirty="0">
                <a:solidFill>
                  <a:schemeClr val="bg1"/>
                </a:solidFill>
              </a:rPr>
              <a:t>,</a:t>
            </a:r>
            <a:r>
              <a:rPr lang="en-US" sz="3600" b="1" dirty="0">
                <a:solidFill>
                  <a:schemeClr val="bg1"/>
                </a:solidFill>
              </a:rPr>
              <a:t> [ </a:t>
            </a:r>
            <a:r>
              <a:rPr lang="uk-UA" sz="3600" b="1" dirty="0">
                <a:solidFill>
                  <a:schemeClr val="bg1"/>
                </a:solidFill>
              </a:rPr>
              <a:t>и</a:t>
            </a:r>
            <a:r>
              <a:rPr lang="en-US" sz="3600" b="1" dirty="0">
                <a:solidFill>
                  <a:schemeClr val="bg1"/>
                </a:solidFill>
              </a:rPr>
              <a:t> ]</a:t>
            </a:r>
            <a:r>
              <a:rPr lang="uk-UA" sz="3600" b="1" dirty="0">
                <a:solidFill>
                  <a:schemeClr val="bg1"/>
                </a:solidFill>
              </a:rPr>
              <a:t>,</a:t>
            </a:r>
            <a:r>
              <a:rPr lang="en-US" sz="3600" b="1" dirty="0">
                <a:solidFill>
                  <a:schemeClr val="bg1"/>
                </a:solidFill>
              </a:rPr>
              <a:t> [ </a:t>
            </a:r>
            <a:r>
              <a:rPr lang="uk-UA" sz="3600" b="1" dirty="0">
                <a:solidFill>
                  <a:schemeClr val="bg1"/>
                </a:solidFill>
              </a:rPr>
              <a:t>і</a:t>
            </a:r>
            <a:r>
              <a:rPr lang="en-US" sz="3600" b="1" dirty="0">
                <a:solidFill>
                  <a:schemeClr val="bg1"/>
                </a:solidFill>
              </a:rPr>
              <a:t> ]</a:t>
            </a:r>
            <a:endParaRPr lang="uk-UA" sz="3600" b="1" dirty="0">
              <a:solidFill>
                <a:schemeClr val="bg1"/>
              </a:solidFill>
            </a:endParaRPr>
          </a:p>
          <a:p>
            <a:r>
              <a:rPr lang="uk-UA" sz="3600" dirty="0">
                <a:solidFill>
                  <a:schemeClr val="bg1"/>
                </a:solidFill>
              </a:rPr>
              <a:t>Вони позначаються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десятьма буквами</a:t>
            </a:r>
            <a:r>
              <a:rPr lang="uk-UA" sz="3600" dirty="0">
                <a:solidFill>
                  <a:schemeClr val="bg1"/>
                </a:solidFill>
              </a:rPr>
              <a:t>:       а,  я,   </a:t>
            </a:r>
            <a:r>
              <a:rPr lang="uk-UA" sz="3600" dirty="0" smtClean="0">
                <a:solidFill>
                  <a:schemeClr val="bg1"/>
                </a:solidFill>
              </a:rPr>
              <a:t>о</a:t>
            </a:r>
            <a:r>
              <a:rPr lang="uk-UA" sz="3600" dirty="0">
                <a:solidFill>
                  <a:schemeClr val="bg1"/>
                </a:solidFill>
              </a:rPr>
              <a:t>,   у, ю,  е, є,    и,    і,   ї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539935" y="4161314"/>
            <a:ext cx="311947" cy="623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851882" y="4161314"/>
            <a:ext cx="227299" cy="6231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828366" y="4127861"/>
            <a:ext cx="0" cy="623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7435320" y="4127860"/>
            <a:ext cx="311947" cy="623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747267" y="4127860"/>
            <a:ext cx="233086" cy="623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8513944" y="4127861"/>
            <a:ext cx="311947" cy="623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810934" y="4127861"/>
            <a:ext cx="233086" cy="623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9712582" y="4057469"/>
            <a:ext cx="0" cy="623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0358002" y="4057469"/>
            <a:ext cx="311947" cy="623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0664321" y="4057469"/>
            <a:ext cx="233086" cy="6231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621">
                        <a14:foregroundMark x1="46897" y1="19427" x2="46897" y2="19427"/>
                        <a14:foregroundMark x1="62069" y1="72930" x2="62069" y2="72930"/>
                        <a14:foregroundMark x1="71034" y1="73567" x2="71034" y2="73567"/>
                        <a14:foregroundMark x1="72759" y1="58917" x2="72759" y2="58917"/>
                        <a14:foregroundMark x1="84138" y1="50637" x2="84138" y2="50637"/>
                        <a14:foregroundMark x1="14138" y1="35669" x2="14138" y2="35669"/>
                        <a14:foregroundMark x1="37931" y1="40127" x2="37931" y2="40127"/>
                        <a14:foregroundMark x1="30345" y1="42357" x2="30345" y2="42357"/>
                        <a14:foregroundMark x1="32759" y1="42038" x2="32759" y2="42038"/>
                        <a14:foregroundMark x1="27586" y1="41720" x2="27586" y2="41720"/>
                        <a14:foregroundMark x1="25172" y1="40446" x2="25172" y2="40446"/>
                        <a14:foregroundMark x1="22069" y1="39490" x2="22069" y2="39490"/>
                        <a14:foregroundMark x1="20000" y1="38535" x2="20000" y2="38535"/>
                        <a14:foregroundMark x1="17931" y1="38217" x2="17931" y2="38217"/>
                        <a14:foregroundMark x1="17931" y1="36624" x2="17931" y2="36624"/>
                        <a14:foregroundMark x1="17931" y1="34713" x2="17931" y2="34713"/>
                        <a14:foregroundMark x1="17931" y1="32484" x2="17931" y2="32484"/>
                        <a14:foregroundMark x1="14828" y1="37898" x2="14828" y2="37898"/>
                        <a14:foregroundMark x1="13103" y1="38217" x2="13103" y2="38217"/>
                        <a14:foregroundMark x1="11724" y1="36624" x2="11724" y2="36624"/>
                        <a14:foregroundMark x1="13103" y1="32484" x2="13103" y2="32484"/>
                        <a14:foregroundMark x1="12759" y1="30255" x2="12759" y2="30255"/>
                        <a14:foregroundMark x1="79655" y1="50955" x2="79655" y2="50955"/>
                        <a14:foregroundMark x1="43793" y1="19427" x2="43793" y2="19427"/>
                        <a14:foregroundMark x1="43448" y1="22930" x2="43448" y2="22930"/>
                        <a14:foregroundMark x1="43103" y1="26752" x2="43103" y2="26752"/>
                        <a14:foregroundMark x1="43448" y1="25159" x2="43448" y2="25159"/>
                        <a14:foregroundMark x1="43793" y1="29299" x2="43793" y2="29299"/>
                        <a14:foregroundMark x1="44138" y1="31847" x2="44138" y2="31847"/>
                        <a14:foregroundMark x1="44138" y1="33758" x2="44138" y2="33758"/>
                        <a14:foregroundMark x1="44138" y1="36624" x2="44138" y2="36624"/>
                        <a14:foregroundMark x1="42069" y1="31210" x2="42069" y2="31210"/>
                        <a14:foregroundMark x1="41379" y1="26433" x2="41379" y2="26433"/>
                        <a14:foregroundMark x1="54138" y1="28025" x2="54138" y2="28025"/>
                        <a14:foregroundMark x1="65517" y1="27389" x2="65517" y2="27389"/>
                        <a14:foregroundMark x1="59310" y1="20382" x2="59310" y2="20382"/>
                        <a14:foregroundMark x1="76897" y1="26752" x2="76897" y2="26752"/>
                        <a14:foregroundMark x1="76897" y1="32484" x2="76897" y2="32484"/>
                        <a14:foregroundMark x1="76897" y1="38217" x2="76897" y2="38217"/>
                        <a14:foregroundMark x1="77586" y1="41401" x2="77586" y2="41401"/>
                        <a14:foregroundMark x1="77586" y1="46815" x2="77586" y2="46815"/>
                        <a14:foregroundMark x1="78276" y1="52866" x2="78276" y2="52866"/>
                        <a14:foregroundMark x1="78621" y1="58599" x2="78621" y2="58599"/>
                        <a14:foregroundMark x1="79655" y1="63376" x2="79655" y2="63376"/>
                        <a14:foregroundMark x1="78966" y1="67834" x2="78966" y2="67834"/>
                        <a14:foregroundMark x1="77931" y1="71019" x2="77931" y2="71019"/>
                        <a14:foregroundMark x1="79310" y1="69108" x2="79310" y2="69108"/>
                        <a14:foregroundMark x1="76897" y1="68471" x2="76897" y2="68471"/>
                        <a14:foregroundMark x1="74828" y1="70064" x2="74828" y2="70064"/>
                        <a14:foregroundMark x1="71379" y1="69745" x2="71379" y2="69745"/>
                        <a14:foregroundMark x1="79310" y1="36624" x2="79310" y2="36624"/>
                        <a14:foregroundMark x1="85862" y1="36624" x2="85862" y2="36624"/>
                        <a14:foregroundMark x1="87586" y1="37580" x2="87586" y2="37580"/>
                        <a14:foregroundMark x1="89655" y1="38535" x2="89655" y2="38535"/>
                        <a14:foregroundMark x1="92069" y1="40127" x2="92069" y2="40127"/>
                        <a14:foregroundMark x1="93103" y1="41083" x2="93103" y2="41083"/>
                        <a14:foregroundMark x1="92069" y1="42994" x2="92069" y2="42994"/>
                        <a14:foregroundMark x1="91034" y1="44586" x2="91034" y2="44586"/>
                        <a14:foregroundMark x1="90000" y1="46497" x2="90000" y2="46497"/>
                        <a14:foregroundMark x1="88966" y1="48089" x2="88966" y2="48089"/>
                        <a14:foregroundMark x1="78966" y1="74204" x2="78966" y2="74204"/>
                        <a14:foregroundMark x1="64138" y1="71338" x2="64138" y2="71338"/>
                        <a14:foregroundMark x1="56207" y1="68790" x2="56207" y2="68790"/>
                        <a14:foregroundMark x1="62069" y1="68153" x2="62069" y2="68153"/>
                        <a14:foregroundMark x1="60345" y1="76433" x2="60345" y2="76433"/>
                        <a14:foregroundMark x1="59655" y1="68790" x2="59655" y2="68790"/>
                        <a14:foregroundMark x1="56897" y1="72611" x2="56897" y2="72611"/>
                        <a14:foregroundMark x1="56897" y1="75478" x2="56897" y2="75478"/>
                        <a14:foregroundMark x1="55172" y1="75159" x2="55172" y2="75159"/>
                        <a14:foregroundMark x1="54828" y1="72293" x2="54828" y2="72293"/>
                        <a14:foregroundMark x1="52759" y1="71019" x2="52759" y2="71019"/>
                        <a14:foregroundMark x1="50000" y1="71019" x2="50000" y2="71019"/>
                        <a14:foregroundMark x1="43793" y1="38217" x2="43793" y2="38217"/>
                        <a14:foregroundMark x1="43793" y1="40764" x2="43793" y2="40764"/>
                        <a14:foregroundMark x1="43793" y1="42038" x2="43793" y2="42038"/>
                        <a14:foregroundMark x1="44483" y1="43949" x2="44483" y2="43949"/>
                        <a14:foregroundMark x1="44483" y1="45223" x2="44483" y2="45223"/>
                        <a14:foregroundMark x1="44483" y1="46815" x2="44483" y2="46815"/>
                        <a14:foregroundMark x1="44138" y1="48408" x2="44138" y2="48726"/>
                        <a14:foregroundMark x1="43793" y1="50955" x2="43793" y2="50955"/>
                        <a14:foregroundMark x1="44828" y1="53185" x2="44828" y2="53185"/>
                        <a14:foregroundMark x1="44828" y1="55732" x2="44828" y2="55732"/>
                        <a14:foregroundMark x1="43448" y1="54777" x2="43448" y2="54777"/>
                        <a14:foregroundMark x1="43448" y1="58280" x2="43448" y2="58280"/>
                        <a14:foregroundMark x1="43793" y1="60828" x2="43793" y2="60828"/>
                        <a14:foregroundMark x1="43793" y1="63694" x2="43793" y2="63694"/>
                        <a14:foregroundMark x1="43448" y1="66879" x2="43448" y2="66879"/>
                        <a14:foregroundMark x1="43448" y1="69745" x2="43448" y2="69745"/>
                        <a14:foregroundMark x1="44138" y1="72611" x2="44138" y2="72611"/>
                        <a14:foregroundMark x1="48966" y1="78662" x2="48966" y2="78662"/>
                        <a14:foregroundMark x1="53448" y1="78344" x2="53448" y2="78344"/>
                        <a14:foregroundMark x1="56897" y1="77707" x2="56897" y2="77707"/>
                        <a14:foregroundMark x1="58276" y1="78344" x2="58276" y2="78344"/>
                        <a14:foregroundMark x1="61379" y1="78025" x2="61379" y2="78025"/>
                        <a14:foregroundMark x1="63103" y1="78025" x2="63103" y2="78025"/>
                        <a14:foregroundMark x1="48966" y1="84713" x2="48966" y2="84713"/>
                        <a14:foregroundMark x1="49310" y1="82484" x2="49310" y2="82484"/>
                        <a14:foregroundMark x1="51379" y1="80892" x2="51379" y2="80892"/>
                        <a14:foregroundMark x1="72414" y1="79299" x2="72414" y2="79299"/>
                        <a14:foregroundMark x1="72069" y1="80573" x2="72069" y2="80573"/>
                        <a14:foregroundMark x1="71034" y1="81529" x2="71034" y2="81529"/>
                        <a14:foregroundMark x1="70345" y1="83121" x2="70345" y2="83121"/>
                        <a14:foregroundMark x1="8276" y1="28981" x2="8276" y2="28981"/>
                        <a14:foregroundMark x1="5517" y1="30892" x2="5517" y2="30892"/>
                        <a14:foregroundMark x1="4828" y1="33758" x2="4828" y2="33758"/>
                        <a14:foregroundMark x1="13103" y1="39809" x2="13103" y2="39809"/>
                        <a14:foregroundMark x1="16207" y1="28662" x2="16207" y2="28662"/>
                        <a14:foregroundMark x1="17586" y1="26433" x2="17586" y2="26433"/>
                        <a14:foregroundMark x1="19310" y1="32803" x2="19310" y2="32803"/>
                        <a14:foregroundMark x1="46897" y1="15287" x2="46897" y2="15287"/>
                        <a14:foregroundMark x1="85172" y1="42038" x2="85172" y2="42038"/>
                        <a14:foregroundMark x1="84828" y1="40764" x2="84828" y2="40764"/>
                        <a14:foregroundMark x1="35172" y1="39809" x2="35172" y2="39809"/>
                        <a14:foregroundMark x1="29310" y1="41083" x2="29310" y2="41083"/>
                        <a14:foregroundMark x1="14483" y1="39809" x2="14483" y2="39809"/>
                        <a14:foregroundMark x1="28621" y1="42675" x2="28621" y2="42675"/>
                        <a14:backgroundMark x1="23793" y1="13694" x2="23793" y2="13694"/>
                        <a14:backgroundMark x1="16897" y1="61146" x2="16897" y2="61146"/>
                        <a14:backgroundMark x1="60000" y1="86624" x2="60000" y2="86624"/>
                        <a14:backgroundMark x1="96207" y1="79936" x2="96207" y2="79936"/>
                        <a14:backgroundMark x1="88966" y1="41083" x2="88966" y2="41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3954" y="165642"/>
            <a:ext cx="2720042" cy="2945149"/>
          </a:xfrm>
          <a:prstGeom prst="rect">
            <a:avLst/>
          </a:prstGeom>
        </p:spPr>
      </p:pic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11151" y="479467"/>
            <a:ext cx="8142804" cy="7694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Пам’ятка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11150" y="1303103"/>
            <a:ext cx="6580143" cy="8473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Допоможи </a:t>
            </a:r>
            <a:r>
              <a:rPr lang="uk-UA" sz="2400" b="1" dirty="0">
                <a:solidFill>
                  <a:srgbClr val="0070C0"/>
                </a:solidFill>
              </a:rPr>
              <a:t>Гаджикові скласти пам'ятку.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З'єднай </a:t>
            </a:r>
            <a:r>
              <a:rPr lang="uk-UA" sz="2400" b="1" dirty="0">
                <a:solidFill>
                  <a:srgbClr val="0070C0"/>
                </a:solidFill>
              </a:rPr>
              <a:t>відповідні звуки і букви.</a:t>
            </a:r>
          </a:p>
        </p:txBody>
      </p:sp>
    </p:spTree>
    <p:extLst>
      <p:ext uri="{BB962C8B-B14F-4D97-AF65-F5344CB8AC3E}">
        <p14:creationId xmlns:p14="http://schemas.microsoft.com/office/powerpoint/2010/main" val="39112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367376" y="2182651"/>
            <a:ext cx="261630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жевто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 err="1">
                <a:solidFill>
                  <a:schemeClr val="bg1"/>
                </a:solidFill>
              </a:rPr>
              <a:t>лясти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62423" y="2160441"/>
            <a:ext cx="248672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сіви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 err="1" smtClean="0">
                <a:solidFill>
                  <a:schemeClr val="bg1"/>
                </a:solidFill>
              </a:rPr>
              <a:t>хмира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8828" y="494530"/>
            <a:ext cx="10014857" cy="75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Розв’яжи анаграми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11"/>
          <a:stretch/>
        </p:blipFill>
        <p:spPr>
          <a:xfrm>
            <a:off x="406770" y="2283187"/>
            <a:ext cx="2180314" cy="263551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980389" y="2182651"/>
            <a:ext cx="23828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err="1">
                <a:solidFill>
                  <a:schemeClr val="bg1"/>
                </a:solidFill>
              </a:rPr>
              <a:t>Сєни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 smtClean="0">
                <a:solidFill>
                  <a:schemeClr val="bg1"/>
                </a:solidFill>
              </a:rPr>
              <a:t>нобе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0388" y="2182651"/>
            <a:ext cx="23828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Синє небо,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78307" y="2152354"/>
            <a:ext cx="247083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сиві хмари,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67376" y="2160441"/>
            <a:ext cx="261630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жовте листя 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7257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8829" y="1344910"/>
            <a:ext cx="10014856" cy="74985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Допоможи </a:t>
            </a:r>
            <a:r>
              <a:rPr lang="uk-UA" sz="2400" b="1" dirty="0">
                <a:solidFill>
                  <a:srgbClr val="0070C0"/>
                </a:solidFill>
              </a:rPr>
              <a:t>Щебетунчикові відновити слова – поміняй місцями букви,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які </a:t>
            </a:r>
            <a:r>
              <a:rPr lang="uk-UA" sz="2400" b="1" dirty="0">
                <a:solidFill>
                  <a:srgbClr val="0070C0"/>
                </a:solidFill>
              </a:rPr>
              <a:t>позначають голосні звуки. Запиши утворені сполучення слів.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1478" r="55849" b="88978"/>
          <a:stretch/>
        </p:blipFill>
        <p:spPr>
          <a:xfrm>
            <a:off x="2980388" y="3635334"/>
            <a:ext cx="8754412" cy="93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47597" r="26176" b="38760"/>
          <a:stretch/>
        </p:blipFill>
        <p:spPr>
          <a:xfrm>
            <a:off x="2980389" y="3655137"/>
            <a:ext cx="2535941" cy="7365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19305" r="49018" b="70695"/>
          <a:stretch/>
        </p:blipFill>
        <p:spPr>
          <a:xfrm>
            <a:off x="10110919" y="3844868"/>
            <a:ext cx="1678310" cy="5467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2505B50-09BD-4A86-9A24-73B2FD66E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13" y="3631787"/>
            <a:ext cx="1609483" cy="7376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FE5605-8711-42AF-ADDE-02AC6CC41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56" y="3653969"/>
            <a:ext cx="3237257" cy="87180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980388" y="2922066"/>
            <a:ext cx="5686862" cy="500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утворені сполучення слів.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80388" y="4675665"/>
            <a:ext cx="3344212" cy="12623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Усно склади </a:t>
            </a:r>
            <a:r>
              <a:rPr lang="uk-UA" sz="2400" b="1" dirty="0">
                <a:solidFill>
                  <a:srgbClr val="0070C0"/>
                </a:solidFill>
              </a:rPr>
              <a:t>з кожним сполученням слів </a:t>
            </a:r>
            <a:r>
              <a:rPr lang="uk-UA" sz="2400" b="1" dirty="0" smtClean="0">
                <a:solidFill>
                  <a:srgbClr val="0070C0"/>
                </a:solidFill>
              </a:rPr>
              <a:t>речення.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32704" y="4684734"/>
            <a:ext cx="500209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Синє небо похмурилось.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Сиві хмари вкрили небо.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Зашуміло жовте листя.</a:t>
            </a:r>
          </a:p>
        </p:txBody>
      </p:sp>
    </p:spTree>
    <p:extLst>
      <p:ext uri="{BB962C8B-B14F-4D97-AF65-F5344CB8AC3E}">
        <p14:creationId xmlns:p14="http://schemas.microsoft.com/office/powerpoint/2010/main" val="4131627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3541" y="484233"/>
            <a:ext cx="9601199" cy="800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Самостійна 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977054"/>
            <a:ext cx="1090669" cy="8809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</a:rPr>
              <a:t>ст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5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2 клас\1 Українська мова\1 Пономарьова\1 Звуки букви\№003 - Розпізнаю голосні звуки\2024-09-02_152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58" y="1385076"/>
            <a:ext cx="8563995" cy="503245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798780" y="2698595"/>
            <a:ext cx="201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227949" y="2672575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529032" y="2653989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094027" y="2694877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417413" y="2668856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74252" y="2653989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532857" y="3074019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045154" y="3081452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590034" y="3074019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166839" y="3074019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865649" y="3070301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242602" y="3070301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350062" y="3486613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716522" y="3482895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069645" y="3482895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498636" y="3482895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84044" y="3438290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409979" y="3434573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624254" y="3852978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999854" y="3838109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346237" y="3798848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711827" y="3798848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4075441" y="3795130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432281" y="3795130"/>
            <a:ext cx="182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77054"/>
            <a:ext cx="1090669" cy="8809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</a:rPr>
              <a:t>ст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5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2 клас\1 Українська мова\1 Пономарьова\1 Звуки букви\№003 - Розпізнаю голосні звуки\2024-09-02_152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89" y="1284514"/>
            <a:ext cx="6770605" cy="518418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93541" y="484233"/>
            <a:ext cx="9601199" cy="800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Самостійна 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962293" y="2620537"/>
            <a:ext cx="1131847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851364" y="4714975"/>
            <a:ext cx="899055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ліс</a:t>
            </a:r>
            <a:endParaRPr lang="ru-RU" sz="2800" b="1" dirty="0">
              <a:solidFill>
                <a:srgbClr val="0070C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962292" y="2962207"/>
            <a:ext cx="121548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962293" y="2962207"/>
            <a:ext cx="1131847" cy="2862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962292" y="3534937"/>
            <a:ext cx="11318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962292" y="2962207"/>
            <a:ext cx="1131848" cy="8602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829060" y="5081598"/>
            <a:ext cx="899055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рік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95247" y="5409166"/>
            <a:ext cx="899055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син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95246" y="5805035"/>
            <a:ext cx="899055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лак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94564" y="4726126"/>
            <a:ext cx="899055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кит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72623" y="5078240"/>
            <a:ext cx="1211289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спорт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72623" y="5453770"/>
            <a:ext cx="899055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бак,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05713" y="5805035"/>
            <a:ext cx="899055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дим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493619" y="5453770"/>
            <a:ext cx="899055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rgbClr val="0070C0"/>
                </a:solidFill>
              </a:rPr>
              <a:t>бок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024" y="494529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9205" y="1740308"/>
            <a:ext cx="4708816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— </a:t>
            </a:r>
            <a:r>
              <a:rPr lang="ru-RU" sz="2800" dirty="0" err="1">
                <a:solidFill>
                  <a:srgbClr val="0070C0"/>
                </a:solidFill>
              </a:rPr>
              <a:t>Які</a:t>
            </a:r>
            <a:r>
              <a:rPr lang="ru-RU" sz="2800" dirty="0">
                <a:solidFill>
                  <a:srgbClr val="0070C0"/>
                </a:solidFill>
              </a:rPr>
              <a:t> звуки </a:t>
            </a:r>
            <a:r>
              <a:rPr lang="ru-RU" sz="2800" dirty="0" err="1" smtClean="0">
                <a:solidFill>
                  <a:srgbClr val="0070C0"/>
                </a:solidFill>
              </a:rPr>
              <a:t>ти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знаєш</a:t>
            </a:r>
            <a:r>
              <a:rPr lang="ru-RU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— </a:t>
            </a:r>
            <a:r>
              <a:rPr lang="ru-RU" sz="2800" dirty="0">
                <a:solidFill>
                  <a:srgbClr val="0070C0"/>
                </a:solidFill>
              </a:rPr>
              <a:t>Як </a:t>
            </a:r>
            <a:r>
              <a:rPr lang="ru-RU" sz="2800" dirty="0" err="1">
                <a:solidFill>
                  <a:srgbClr val="0070C0"/>
                </a:solidFill>
              </a:rPr>
              <a:t>вимовляються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голосні</a:t>
            </a:r>
            <a:r>
              <a:rPr lang="ru-RU" sz="2800" dirty="0">
                <a:solidFill>
                  <a:srgbClr val="0070C0"/>
                </a:solidFill>
              </a:rPr>
              <a:t>?</a:t>
            </a:r>
          </a:p>
          <a:p>
            <a:r>
              <a:rPr lang="ru-RU" sz="2800" dirty="0">
                <a:solidFill>
                  <a:srgbClr val="0070C0"/>
                </a:solidFill>
              </a:rPr>
              <a:t>— </a:t>
            </a:r>
            <a:r>
              <a:rPr lang="ru-RU" sz="2800" dirty="0" err="1">
                <a:solidFill>
                  <a:srgbClr val="0070C0"/>
                </a:solidFill>
              </a:rPr>
              <a:t>Скільки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голосних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звуків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ти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знаєш</a:t>
            </a:r>
            <a:r>
              <a:rPr lang="ru-RU" sz="2800" dirty="0" smtClean="0">
                <a:solidFill>
                  <a:srgbClr val="0070C0"/>
                </a:solidFill>
              </a:rPr>
              <a:t>? </a:t>
            </a:r>
            <a:r>
              <a:rPr lang="ru-RU" sz="2800" dirty="0" err="1" smtClean="0">
                <a:solidFill>
                  <a:srgbClr val="0070C0"/>
                </a:solidFill>
              </a:rPr>
              <a:t>Назви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їх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</a:p>
          <a:p>
            <a:r>
              <a:rPr lang="ru-RU" sz="2800" dirty="0">
                <a:solidFill>
                  <a:srgbClr val="0070C0"/>
                </a:solidFill>
              </a:rPr>
              <a:t>— </a:t>
            </a:r>
            <a:r>
              <a:rPr lang="ru-RU" sz="2800" dirty="0" err="1">
                <a:solidFill>
                  <a:srgbClr val="0070C0"/>
                </a:solidFill>
              </a:rPr>
              <a:t>Скількома</a:t>
            </a:r>
            <a:r>
              <a:rPr lang="ru-RU" sz="2800" dirty="0">
                <a:solidFill>
                  <a:srgbClr val="0070C0"/>
                </a:solidFill>
              </a:rPr>
              <a:t> буквами вони </a:t>
            </a:r>
            <a:r>
              <a:rPr lang="ru-RU" sz="2800" dirty="0" err="1">
                <a:solidFill>
                  <a:srgbClr val="0070C0"/>
                </a:solidFill>
              </a:rPr>
              <a:t>позначаються</a:t>
            </a:r>
            <a:r>
              <a:rPr lang="ru-RU" sz="2800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30606" y="1697583"/>
            <a:ext cx="3110835" cy="3752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686033" y="225945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0113" y="494529"/>
            <a:ext cx="9909594" cy="6986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«Мій настрій</a:t>
            </a:r>
            <a:r>
              <a:rPr lang="uk-UA" sz="4000" b="1" dirty="0" smtClean="0"/>
              <a:t>»</a:t>
            </a:r>
            <a:endParaRPr lang="uk-UA" sz="4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13" y="1840667"/>
            <a:ext cx="9651263" cy="47212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18115" y="4605252"/>
            <a:ext cx="914400" cy="11647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63886" y="3685955"/>
            <a:ext cx="914400" cy="4838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20789" y="5808321"/>
            <a:ext cx="914400" cy="609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09369" y="4058304"/>
            <a:ext cx="993013" cy="401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114D2C-C1D8-4522-BC61-ED45351584C4}"/>
              </a:ext>
            </a:extLst>
          </p:cNvPr>
          <p:cNvSpPr txBox="1"/>
          <p:nvPr/>
        </p:nvSpPr>
        <p:spPr>
          <a:xfrm>
            <a:off x="1583574" y="2123310"/>
            <a:ext cx="168880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впорався/ впоралась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FBFCE0-0251-4BB9-A612-87DA6DB82A63}"/>
              </a:ext>
            </a:extLst>
          </p:cNvPr>
          <p:cNvSpPr txBox="1"/>
          <p:nvPr/>
        </p:nvSpPr>
        <p:spPr>
          <a:xfrm>
            <a:off x="3486445" y="4356641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Було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8909120" y="4016057"/>
            <a:ext cx="233582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втомилась/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втомився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C00276-E035-40B9-97AD-EA609E587B4C}"/>
              </a:ext>
            </a:extLst>
          </p:cNvPr>
          <p:cNvSpPr txBox="1"/>
          <p:nvPr/>
        </p:nvSpPr>
        <p:spPr>
          <a:xfrm>
            <a:off x="7438600" y="2158404"/>
            <a:ext cx="129174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Було цікаво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96472" y="1272670"/>
            <a:ext cx="7576876" cy="4906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000" b="1" dirty="0" smtClean="0">
                <a:solidFill>
                  <a:srgbClr val="0070C0"/>
                </a:solidFill>
              </a:rPr>
              <a:t> емоцію, яка </a:t>
            </a:r>
            <a:r>
              <a:rPr lang="uk-UA" sz="2000" b="1" dirty="0">
                <a:solidFill>
                  <a:srgbClr val="0070C0"/>
                </a:solidFill>
              </a:rPr>
              <a:t>відповідає твоєму настрою в кінці уроку</a:t>
            </a:r>
          </a:p>
        </p:txBody>
      </p:sp>
    </p:spTree>
    <p:extLst>
      <p:ext uri="{BB962C8B-B14F-4D97-AF65-F5344CB8AC3E}">
        <p14:creationId xmlns:p14="http://schemas.microsoft.com/office/powerpoint/2010/main" val="15603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6440260" y="1835058"/>
            <a:ext cx="5181893" cy="25566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9283" y="479632"/>
            <a:ext cx="9018087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9888" y="1978311"/>
            <a:ext cx="4822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16201" y="1554741"/>
            <a:ext cx="5681733" cy="3584329"/>
            <a:chOff x="4537582" y="26504"/>
            <a:chExt cx="5689024" cy="3708004"/>
          </a:xfrm>
        </p:grpSpPr>
        <p:pic>
          <p:nvPicPr>
            <p:cNvPr id="16" name="Picture 4" descr="лето gif - Google Търсене | Летние картинки, Природа, Лето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001" y="34363"/>
              <a:ext cx="5317695" cy="365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Пластиковое окно ПНГ на Прозрачном Фоне • Скачать PNG Пластиковое окно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582" y="26504"/>
              <a:ext cx="5689024" cy="370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12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200" y="454505"/>
            <a:ext cx="9568543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0455" y="1497426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75109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67786" y="2538019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69" y="1709184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315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05892" y="3610446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067786" y="4673728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97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0086" y="508934"/>
            <a:ext cx="9525000" cy="6730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Вправа</a:t>
            </a:r>
            <a:r>
              <a:rPr lang="ru-RU" sz="4000" b="1" dirty="0"/>
              <a:t> «</a:t>
            </a:r>
            <a:r>
              <a:rPr lang="ru-RU" sz="4000" b="1" dirty="0" err="1"/>
              <a:t>Продовж</a:t>
            </a:r>
            <a:r>
              <a:rPr lang="ru-RU" sz="4000" b="1" dirty="0"/>
              <a:t> </a:t>
            </a:r>
            <a:r>
              <a:rPr lang="ru-RU" sz="4000" b="1" dirty="0" err="1"/>
              <a:t>речення</a:t>
            </a:r>
            <a:r>
              <a:rPr lang="ru-RU" sz="4000" b="1" dirty="0"/>
              <a:t>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0086" y="1354992"/>
            <a:ext cx="646611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ru-RU" sz="2800" dirty="0" err="1"/>
              <a:t>Мовні</a:t>
            </a:r>
            <a:r>
              <a:rPr lang="ru-RU" sz="2800" dirty="0"/>
              <a:t> звуки на </a:t>
            </a:r>
            <a:r>
              <a:rPr lang="ru-RU" sz="2800" dirty="0" err="1"/>
              <a:t>письмі</a:t>
            </a:r>
            <a:r>
              <a:rPr lang="ru-RU" sz="2800" dirty="0"/>
              <a:t> </a:t>
            </a:r>
            <a:r>
              <a:rPr lang="ru-RU" sz="2800" dirty="0" err="1"/>
              <a:t>позначаються</a:t>
            </a:r>
            <a:r>
              <a:rPr lang="ru-RU" sz="2800" dirty="0"/>
              <a:t>...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6783" y="2374906"/>
            <a:ext cx="199822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ru-RU" sz="2800" dirty="0"/>
              <a:t>Звуки </a:t>
            </a:r>
            <a:endParaRPr lang="ru-RU" sz="2800" dirty="0" smtClean="0"/>
          </a:p>
          <a:p>
            <a:pPr indent="241300" algn="ctr"/>
            <a:r>
              <a:rPr lang="ru-RU" sz="2800" dirty="0" err="1" smtClean="0"/>
              <a:t>бувають</a:t>
            </a:r>
            <a:r>
              <a:rPr lang="ru-RU" sz="2800" dirty="0"/>
              <a:t>...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3188" y="2159461"/>
            <a:ext cx="238444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/>
              <a:t>Приголосні</a:t>
            </a:r>
            <a:r>
              <a:rPr lang="ru-RU" sz="2800" dirty="0"/>
              <a:t> звуки </a:t>
            </a:r>
            <a:r>
              <a:rPr lang="ru-RU" sz="2800" dirty="0" err="1"/>
              <a:t>бувають</a:t>
            </a:r>
            <a:r>
              <a:rPr lang="ru-RU" sz="2800" dirty="0"/>
              <a:t>...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32411" y="1276559"/>
            <a:ext cx="1765157" cy="680085"/>
          </a:xfrm>
          <a:prstGeom prst="plaqu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буквами</a:t>
            </a:r>
          </a:p>
        </p:txBody>
      </p:sp>
      <p:sp>
        <p:nvSpPr>
          <p:cNvPr id="18" name="TextBox 17"/>
          <p:cNvSpPr txBox="1"/>
          <p:nvPr/>
        </p:nvSpPr>
        <p:spPr>
          <a:xfrm rot="21239940">
            <a:off x="3273193" y="2177495"/>
            <a:ext cx="2686886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/>
              <a:t>голосними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018195">
            <a:off x="8690641" y="3112721"/>
            <a:ext cx="2013860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м'якими </a:t>
            </a:r>
            <a:endParaRPr lang="uk-UA" sz="2800" dirty="0" smtClean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0736578">
            <a:off x="8733626" y="2088803"/>
            <a:ext cx="2040688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твердими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048386">
            <a:off x="7587284" y="4959701"/>
            <a:ext cx="1526721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чуємо </a:t>
            </a:r>
            <a:endParaRPr lang="uk-UA" sz="2800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487324">
            <a:off x="2518120" y="4989169"/>
            <a:ext cx="1715862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smtClean="0"/>
              <a:t>пишемо 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833820">
            <a:off x="8989504" y="4868115"/>
            <a:ext cx="2460171" cy="680085"/>
          </a:xfrm>
          <a:prstGeom prst="plaqu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smtClean="0"/>
              <a:t>вимовляємо 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575" y="4149764"/>
            <a:ext cx="216897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Букви ми... </a:t>
            </a:r>
            <a:endParaRPr lang="ru-RU" sz="2800" dirty="0"/>
          </a:p>
        </p:txBody>
      </p:sp>
      <p:sp>
        <p:nvSpPr>
          <p:cNvPr id="25" name="TextBox 24"/>
          <p:cNvSpPr txBox="1"/>
          <p:nvPr/>
        </p:nvSpPr>
        <p:spPr>
          <a:xfrm rot="20747661">
            <a:off x="806374" y="4868116"/>
            <a:ext cx="1675039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читаємо 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32411" y="4149903"/>
            <a:ext cx="202285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Звуки </a:t>
            </a:r>
            <a:r>
              <a:rPr lang="uk-UA" sz="2800" dirty="0"/>
              <a:t>ми... </a:t>
            </a:r>
            <a:endParaRPr lang="ru-RU" sz="2800" dirty="0"/>
          </a:p>
        </p:txBody>
      </p:sp>
      <p:pic>
        <p:nvPicPr>
          <p:cNvPr id="1026" name="Picture 2" descr="D:\Картинки до тестів\Учні\Учень хоче відповідат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34"/>
          <a:stretch/>
        </p:blipFill>
        <p:spPr bwMode="auto">
          <a:xfrm>
            <a:off x="5275098" y="3746808"/>
            <a:ext cx="2096179" cy="27354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rot="742260">
            <a:off x="3191118" y="3124729"/>
            <a:ext cx="2760669" cy="680085"/>
          </a:xfrm>
          <a:prstGeom prst="plaqu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приголосними</a:t>
            </a:r>
            <a:endParaRPr lang="uk-UA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06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5" grpId="0" animBg="1"/>
      <p:bldP spid="25" grpId="0" animBg="1"/>
      <p:bldP spid="2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7334" r="32026" b="72195"/>
          <a:stretch/>
        </p:blipFill>
        <p:spPr>
          <a:xfrm>
            <a:off x="903250" y="1476000"/>
            <a:ext cx="8597589" cy="1296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03250" y="464558"/>
            <a:ext cx="8597588" cy="7594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069" y="2938269"/>
            <a:ext cx="2750693" cy="292222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0" name="Прямоугольник 69"/>
          <p:cNvSpPr/>
          <p:nvPr/>
        </p:nvSpPr>
        <p:spPr>
          <a:xfrm>
            <a:off x="901099" y="2902691"/>
            <a:ext cx="7149817" cy="9556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bg1"/>
                </a:solidFill>
              </a:rPr>
              <a:t>Прочитай </a:t>
            </a:r>
            <a:r>
              <a:rPr lang="ru-RU" sz="2400" dirty="0" err="1" smtClean="0">
                <a:solidFill>
                  <a:schemeClr val="bg1"/>
                </a:solidFill>
              </a:rPr>
              <a:t>букви</a:t>
            </a:r>
            <a:r>
              <a:rPr lang="ru-RU" sz="2400" dirty="0" smtClean="0">
                <a:solidFill>
                  <a:schemeClr val="bg1"/>
                </a:solidFill>
              </a:rPr>
              <a:t>. Яке слово </a:t>
            </a:r>
            <a:r>
              <a:rPr lang="ru-RU" sz="2400" dirty="0" err="1" smtClean="0">
                <a:solidFill>
                  <a:schemeClr val="bg1"/>
                </a:solidFill>
              </a:rPr>
              <a:t>можна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утворити</a:t>
            </a:r>
            <a:r>
              <a:rPr lang="ru-RU" sz="2400" dirty="0" smtClean="0">
                <a:solidFill>
                  <a:schemeClr val="bg1"/>
                </a:solidFill>
              </a:rPr>
              <a:t> з них? Подумай, яка </a:t>
            </a:r>
            <a:r>
              <a:rPr lang="ru-RU" sz="2400" dirty="0" err="1" smtClean="0">
                <a:solidFill>
                  <a:schemeClr val="bg1"/>
                </a:solidFill>
              </a:rPr>
              <a:t>осінь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може</a:t>
            </a:r>
            <a:r>
              <a:rPr lang="ru-RU" sz="2400" dirty="0" smtClean="0">
                <a:solidFill>
                  <a:schemeClr val="bg1"/>
                </a:solidFill>
              </a:rPr>
              <a:t> бути? </a:t>
            </a:r>
          </a:p>
        </p:txBody>
      </p:sp>
      <p:sp>
        <p:nvSpPr>
          <p:cNvPr id="81" name="Дуга 80"/>
          <p:cNvSpPr/>
          <p:nvPr/>
        </p:nvSpPr>
        <p:spPr>
          <a:xfrm rot="8221014">
            <a:off x="4393259" y="1643695"/>
            <a:ext cx="587805" cy="62514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Дуга 82"/>
          <p:cNvSpPr/>
          <p:nvPr/>
        </p:nvSpPr>
        <p:spPr>
          <a:xfrm rot="6993246">
            <a:off x="4672858" y="1086642"/>
            <a:ext cx="884765" cy="147215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 flipV="1">
            <a:off x="5065010" y="1309992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V="1">
            <a:off x="6978515" y="1619490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4529622" y="2366633"/>
            <a:ext cx="1441812" cy="4823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5 б. 4 зв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4" t="43726" r="43987" b="44666"/>
          <a:stretch/>
        </p:blipFill>
        <p:spPr>
          <a:xfrm>
            <a:off x="1090669" y="1418945"/>
            <a:ext cx="782257" cy="927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t="57673" r="84143" b="30719"/>
          <a:stretch/>
        </p:blipFill>
        <p:spPr>
          <a:xfrm>
            <a:off x="1872926" y="1546663"/>
            <a:ext cx="348909" cy="927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1" t="71335" r="5325" b="17057"/>
          <a:stretch/>
        </p:blipFill>
        <p:spPr>
          <a:xfrm>
            <a:off x="3902396" y="1620701"/>
            <a:ext cx="359901" cy="927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44669" r="54525" b="43723"/>
          <a:stretch/>
        </p:blipFill>
        <p:spPr>
          <a:xfrm>
            <a:off x="3091228" y="1552103"/>
            <a:ext cx="527023" cy="927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32434" r="72238" b="55958"/>
          <a:stretch/>
        </p:blipFill>
        <p:spPr>
          <a:xfrm>
            <a:off x="2490561" y="1619490"/>
            <a:ext cx="317190" cy="84291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t="24950" r="73919" b="66161"/>
          <a:stretch/>
        </p:blipFill>
        <p:spPr>
          <a:xfrm>
            <a:off x="4578982" y="1481503"/>
            <a:ext cx="1259399" cy="830057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954713" y="3931032"/>
            <a:ext cx="7149817" cy="9367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bg1"/>
                </a:solidFill>
              </a:rPr>
              <a:t>Запиши </a:t>
            </a:r>
            <a:r>
              <a:rPr lang="ru-RU" sz="2400" dirty="0" err="1" smtClean="0">
                <a:solidFill>
                  <a:schemeClr val="bg1"/>
                </a:solidFill>
              </a:rPr>
              <a:t>букви</a:t>
            </a:r>
            <a:r>
              <a:rPr lang="ru-RU" sz="2400" dirty="0" smtClean="0">
                <a:solidFill>
                  <a:schemeClr val="bg1"/>
                </a:solidFill>
              </a:rPr>
              <a:t> й </a:t>
            </a:r>
            <a:r>
              <a:rPr lang="ru-RU" sz="2400" dirty="0" err="1" smtClean="0">
                <a:solidFill>
                  <a:schemeClr val="bg1"/>
                </a:solidFill>
              </a:rPr>
              <a:t>словосполучення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Познач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склади</a:t>
            </a:r>
            <a:r>
              <a:rPr lang="ru-RU" sz="2400" dirty="0" smtClean="0">
                <a:solidFill>
                  <a:schemeClr val="bg1"/>
                </a:solidFill>
              </a:rPr>
              <a:t> дужками </a:t>
            </a:r>
            <a:r>
              <a:rPr lang="ru-RU" sz="2400" dirty="0" err="1" smtClean="0">
                <a:solidFill>
                  <a:schemeClr val="bg1"/>
                </a:solidFill>
              </a:rPr>
              <a:t>під</a:t>
            </a:r>
            <a:r>
              <a:rPr lang="ru-RU" sz="2400" dirty="0" smtClean="0">
                <a:solidFill>
                  <a:schemeClr val="bg1"/>
                </a:solidFill>
              </a:rPr>
              <a:t> словами. </a:t>
            </a:r>
            <a:r>
              <a:rPr lang="ru-RU" sz="2400" dirty="0" err="1" smtClean="0">
                <a:solidFill>
                  <a:schemeClr val="bg1"/>
                </a:solidFill>
              </a:rPr>
              <a:t>Визнач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наголошений</a:t>
            </a:r>
            <a:r>
              <a:rPr lang="ru-RU" sz="2400" dirty="0" smtClean="0">
                <a:solidFill>
                  <a:schemeClr val="bg1"/>
                </a:solidFill>
              </a:rPr>
              <a:t> склад.</a:t>
            </a:r>
            <a:r>
              <a:rPr lang="uk-UA" sz="2400" dirty="0" smtClean="0">
                <a:solidFill>
                  <a:schemeClr val="bg1"/>
                </a:solidFill>
              </a:rPr>
              <a:t>                  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03250" y="4968097"/>
            <a:ext cx="7201280" cy="9978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chemeClr val="bg1"/>
                </a:solidFill>
              </a:rPr>
              <a:t>Порахуй і підпиши, скільки букв і звуків у слові ОСІНЬ.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Поясни, чому звуків менше, ніж букв?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3" t="28749" r="43653" b="64242"/>
          <a:stretch/>
        </p:blipFill>
        <p:spPr>
          <a:xfrm>
            <a:off x="6288547" y="1836000"/>
            <a:ext cx="1692000" cy="720000"/>
          </a:xfrm>
          <a:prstGeom prst="rect">
            <a:avLst/>
          </a:prstGeom>
        </p:spPr>
      </p:pic>
      <p:sp>
        <p:nvSpPr>
          <p:cNvPr id="84" name="Дуга 83"/>
          <p:cNvSpPr/>
          <p:nvPr/>
        </p:nvSpPr>
        <p:spPr>
          <a:xfrm rot="6993246">
            <a:off x="6098812" y="1170555"/>
            <a:ext cx="556237" cy="141593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Дуга 115"/>
          <p:cNvSpPr/>
          <p:nvPr/>
        </p:nvSpPr>
        <p:spPr>
          <a:xfrm rot="6993246">
            <a:off x="6787653" y="1044189"/>
            <a:ext cx="896655" cy="149383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838" y="235610"/>
            <a:ext cx="2553707" cy="25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183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3" grpId="0" animBg="1"/>
      <p:bldP spid="119" grpId="0"/>
      <p:bldP spid="63" grpId="0" animBg="1"/>
      <p:bldP spid="64" grpId="0" animBg="1"/>
      <p:bldP spid="84" grpId="0" animBg="1"/>
      <p:bldP spid="1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53013" y="1600906"/>
            <a:ext cx="6742530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Сьогодні</a:t>
            </a:r>
            <a:r>
              <a:rPr lang="ru-RU" sz="3200" dirty="0"/>
              <a:t> на </a:t>
            </a:r>
            <a:r>
              <a:rPr lang="ru-RU" sz="3200" dirty="0" err="1"/>
              <a:t>уроці</a:t>
            </a:r>
            <a:r>
              <a:rPr lang="ru-RU" sz="3200" dirty="0"/>
              <a:t> ми </a:t>
            </a:r>
            <a:r>
              <a:rPr lang="ru-RU" sz="3200" dirty="0" err="1"/>
              <a:t>пригадаємо</a:t>
            </a:r>
            <a:r>
              <a:rPr lang="ru-RU" sz="3200" dirty="0"/>
              <a:t> все,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знаємо</a:t>
            </a:r>
            <a:r>
              <a:rPr lang="ru-RU" sz="3200" dirty="0"/>
              <a:t> про </a:t>
            </a:r>
            <a:r>
              <a:rPr lang="ru-RU" sz="3200" dirty="0" err="1"/>
              <a:t>голосні</a:t>
            </a:r>
            <a:r>
              <a:rPr lang="ru-RU" sz="3200" dirty="0"/>
              <a:t> звуки, повторимо </a:t>
            </a:r>
            <a:r>
              <a:rPr lang="ru-RU" sz="3200" dirty="0" err="1"/>
              <a:t>ознаки</a:t>
            </a:r>
            <a:r>
              <a:rPr lang="ru-RU" sz="3200" dirty="0"/>
              <a:t>, за </a:t>
            </a:r>
            <a:r>
              <a:rPr lang="ru-RU" sz="3200" dirty="0" err="1"/>
              <a:t>якими</a:t>
            </a:r>
            <a:r>
              <a:rPr lang="ru-RU" sz="3200" dirty="0"/>
              <a:t> вони </a:t>
            </a:r>
            <a:r>
              <a:rPr lang="ru-RU" sz="3200" dirty="0" err="1"/>
              <a:t>різняться</a:t>
            </a:r>
            <a:r>
              <a:rPr lang="ru-RU" sz="3200" dirty="0"/>
              <a:t>, </a:t>
            </a:r>
            <a:r>
              <a:rPr lang="ru-RU" sz="3200" dirty="0" err="1"/>
              <a:t>будемо</a:t>
            </a:r>
            <a:r>
              <a:rPr lang="ru-RU" sz="3200" dirty="0"/>
              <a:t> </a:t>
            </a:r>
            <a:r>
              <a:rPr lang="ru-RU" sz="3200" dirty="0" err="1"/>
              <a:t>складати</a:t>
            </a:r>
            <a:r>
              <a:rPr lang="ru-RU" sz="3200" dirty="0"/>
              <a:t> </a:t>
            </a:r>
            <a:r>
              <a:rPr lang="ru-RU" sz="3200" dirty="0" err="1"/>
              <a:t>речення</a:t>
            </a:r>
            <a:r>
              <a:rPr lang="ru-RU" sz="3200" dirty="0"/>
              <a:t> за </a:t>
            </a:r>
            <a:r>
              <a:rPr lang="ru-RU" sz="3200" dirty="0" err="1"/>
              <a:t>малюнками</a:t>
            </a:r>
            <a:r>
              <a:rPr lang="ru-RU" sz="3200" dirty="0"/>
              <a:t> та </a:t>
            </a:r>
            <a:r>
              <a:rPr lang="ru-RU" sz="3200" dirty="0" err="1"/>
              <a:t>допоміжними</a:t>
            </a:r>
            <a:r>
              <a:rPr lang="ru-RU" sz="3200" dirty="0"/>
              <a:t> словами.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55341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087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5236" y="511509"/>
            <a:ext cx="11037252" cy="7307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Допоможи </a:t>
            </a:r>
            <a:r>
              <a:rPr lang="uk-UA" sz="3600" b="1" dirty="0">
                <a:solidFill>
                  <a:schemeClr val="bg1"/>
                </a:solidFill>
              </a:rPr>
              <a:t>Читалочці придумати заголовок до </a:t>
            </a:r>
            <a:r>
              <a:rPr lang="uk-UA" sz="3600" b="1" dirty="0" smtClean="0">
                <a:solidFill>
                  <a:schemeClr val="bg1"/>
                </a:solidFill>
              </a:rPr>
              <a:t>вірша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57014" y="1901955"/>
            <a:ext cx="5462186" cy="224676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Вже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груші 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медом-соком налились,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почервоніли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 в яблучок боки.</a:t>
            </a:r>
          </a:p>
          <a:p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Поглянь, яка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краса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ну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 подивись!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Усе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 вдяглося в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золото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 й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</a:rPr>
              <a:t>шовки!         </a:t>
            </a:r>
          </a:p>
          <a:p>
            <a:r>
              <a:rPr lang="uk-UA" sz="2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Надія </a:t>
            </a:r>
            <a:r>
              <a:rPr lang="uk-UA" sz="2800" i="1" dirty="0" err="1">
                <a:solidFill>
                  <a:schemeClr val="accent2">
                    <a:lumMod val="75000"/>
                  </a:schemeClr>
                </a:solidFill>
              </a:rPr>
              <a:t>Красоткіна</a:t>
            </a:r>
            <a:r>
              <a:rPr lang="uk-UA" sz="2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93941" y="1282349"/>
            <a:ext cx="300032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Щедра </a:t>
            </a:r>
            <a:r>
              <a:rPr lang="uk-UA" sz="3600" b="1" dirty="0">
                <a:solidFill>
                  <a:schemeClr val="bg1"/>
                </a:solidFill>
              </a:rPr>
              <a:t>осінь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1D1FE9D-66E4-4415-9122-9724B175D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3"/>
          <a:stretch/>
        </p:blipFill>
        <p:spPr>
          <a:xfrm>
            <a:off x="525236" y="1901955"/>
            <a:ext cx="2634343" cy="183485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2746" y="4191002"/>
            <a:ext cx="754379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1. Вимов останній звук у виділених словах.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2. Визнач, як утворюються ці звуки – з голосу чи шуму.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3. Пригадай, як вони називаються. Перевір себе за правилом.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96840" y="1920360"/>
            <a:ext cx="2902385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u="sng" dirty="0" smtClean="0"/>
              <a:t>Голосні</a:t>
            </a:r>
            <a:r>
              <a:rPr lang="uk-UA" sz="3200" b="1" dirty="0" smtClean="0"/>
              <a:t> звуки </a:t>
            </a:r>
            <a:r>
              <a:rPr lang="uk-UA" sz="3200" b="1" dirty="0"/>
              <a:t>утворюються за допомогою </a:t>
            </a:r>
            <a:r>
              <a:rPr lang="uk-UA" sz="3200" b="1" u="sng" dirty="0" smtClean="0"/>
              <a:t>голосу</a:t>
            </a:r>
            <a:r>
              <a:rPr lang="uk-UA" sz="3200" b="1" dirty="0" smtClean="0"/>
              <a:t>.</a:t>
            </a:r>
            <a:endParaRPr lang="uk-UA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068741" y="4239095"/>
            <a:ext cx="2984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і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71996" y="4239095"/>
            <a:ext cx="44114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и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806103" y="4223413"/>
            <a:ext cx="4122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а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201520" y="4217537"/>
            <a:ext cx="40267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у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622339" y="4202153"/>
            <a:ext cx="41710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е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39071" y="4200367"/>
            <a:ext cx="4331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о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68740" y="5080997"/>
            <a:ext cx="240346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голосні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030" r="40178" b="87958"/>
          <a:stretch/>
        </p:blipFill>
        <p:spPr>
          <a:xfrm>
            <a:off x="1421374" y="1897191"/>
            <a:ext cx="8964000" cy="108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6E0A83E-B4BA-4EFF-9130-31A19CF77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36" y="1876356"/>
            <a:ext cx="8410985" cy="10364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4657" y="494529"/>
            <a:ext cx="10573927" cy="7432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Склади речення за малюнком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910" t="17081" r="960" b="37522"/>
          <a:stretch/>
        </p:blipFill>
        <p:spPr>
          <a:xfrm>
            <a:off x="1242155" y="3073523"/>
            <a:ext cx="4054673" cy="283592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2056178" y="2561126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645913" y="2560488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147456" y="2563082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790666" y="2566993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940188" y="2570695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418928" y="2571165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644096" y="2570225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7220326" y="2567631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7653094" y="2559099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8116810" y="2571635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8997589" y="2557710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9467487" y="2557240"/>
            <a:ext cx="153958" cy="4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18928" y="3253283"/>
            <a:ext cx="4966445" cy="107791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>
                <a:solidFill>
                  <a:srgbClr val="0070C0"/>
                </a:solidFill>
              </a:rPr>
              <a:t>Запиши</a:t>
            </a:r>
            <a:r>
              <a:rPr lang="uk-UA" sz="2400" b="1" dirty="0">
                <a:solidFill>
                  <a:srgbClr val="0070C0"/>
                </a:solidFill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</a:rPr>
              <a:t>це речення. </a:t>
            </a:r>
            <a:endParaRPr lang="uk-UA" sz="2400" b="1" dirty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в словах букви, які позначають голосні звуки.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335773" y="1796134"/>
            <a:ext cx="2166310" cy="4823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– – о – о = о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408340" y="5108206"/>
            <a:ext cx="5531006" cy="80123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Побудуй звукову схему слова ЗРИВАЄ.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21374" y="1270030"/>
            <a:ext cx="8963999" cy="50125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малюнок. Що </a:t>
            </a:r>
            <a:r>
              <a:rPr lang="uk-UA" sz="2400" b="1" dirty="0">
                <a:solidFill>
                  <a:srgbClr val="0070C0"/>
                </a:solidFill>
              </a:rPr>
              <a:t>робить </a:t>
            </a:r>
            <a:r>
              <a:rPr lang="uk-UA" sz="2400" b="1" dirty="0" err="1">
                <a:solidFill>
                  <a:srgbClr val="0070C0"/>
                </a:solidFill>
              </a:rPr>
              <a:t>Читалочка</a:t>
            </a:r>
            <a:r>
              <a:rPr lang="uk-UA" sz="2400" b="1" dirty="0">
                <a:solidFill>
                  <a:srgbClr val="0070C0"/>
                </a:solidFill>
              </a:rPr>
              <a:t> на </a:t>
            </a:r>
            <a:r>
              <a:rPr lang="uk-UA" sz="2400" b="1" dirty="0" smtClean="0">
                <a:solidFill>
                  <a:srgbClr val="0070C0"/>
                </a:solidFill>
              </a:rPr>
              <a:t>ньому?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502083" y="4279759"/>
            <a:ext cx="2984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і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05338" y="4279759"/>
            <a:ext cx="44114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и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239445" y="4264077"/>
            <a:ext cx="4122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а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634862" y="4258201"/>
            <a:ext cx="40267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у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055681" y="4242817"/>
            <a:ext cx="41710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е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72413" y="4241031"/>
            <a:ext cx="4331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о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79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r="76478"/>
          <a:stretch/>
        </p:blipFill>
        <p:spPr>
          <a:xfrm>
            <a:off x="1201617" y="2337878"/>
            <a:ext cx="2605314" cy="373088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37446" y="494527"/>
            <a:ext cx="9944211" cy="7878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Голосні звуки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55" y="2464025"/>
            <a:ext cx="6077144" cy="24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ÐÐ°ÑÑÐ¸Ð½ÐºÐ¸ Ð¿Ð¾ Ð·Ð°Ð¿ÑÐ¾ÑÑ ÐºÐ»Ð¸Ð¿Ð°ÑÑ ÑÐµÐ»Ð¸Ð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15" y="2285535"/>
            <a:ext cx="6475824" cy="32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80173" y="2865637"/>
            <a:ext cx="594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ПРАШІСТЬЯШКЛ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6813" y="2676900"/>
            <a:ext cx="3434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ШІСТЬ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28909" y="5620712"/>
            <a:ext cx="5718037" cy="67195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Пригадай і вимов усі голосні звуки.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3356" y="3724463"/>
            <a:ext cx="4615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chemeClr val="bg1"/>
                </a:solidFill>
              </a:rPr>
              <a:t>А О У Е И І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01617" y="1282390"/>
            <a:ext cx="9944211" cy="8820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Родзинка </a:t>
            </a:r>
            <a:r>
              <a:rPr lang="uk-UA" sz="2400" b="1" dirty="0">
                <a:solidFill>
                  <a:srgbClr val="0070C0"/>
                </a:solidFill>
              </a:rPr>
              <a:t>заховала серед букв слово, яке називає кількість </a:t>
            </a:r>
            <a:r>
              <a:rPr lang="uk-UA" sz="2400" b="1" dirty="0" smtClean="0">
                <a:solidFill>
                  <a:srgbClr val="0070C0"/>
                </a:solidFill>
              </a:rPr>
              <a:t>голосних </a:t>
            </a:r>
            <a:r>
              <a:rPr lang="uk-UA" sz="2400" b="1" dirty="0">
                <a:solidFill>
                  <a:srgbClr val="0070C0"/>
                </a:solidFill>
              </a:rPr>
              <a:t>звуків в українській мові. </a:t>
            </a:r>
            <a:r>
              <a:rPr lang="uk-UA" sz="2400" b="1" dirty="0" smtClean="0">
                <a:solidFill>
                  <a:srgbClr val="0070C0"/>
                </a:solidFill>
              </a:rPr>
              <a:t>Знайди </a:t>
            </a:r>
            <a:r>
              <a:rPr lang="uk-UA" sz="2400" b="1" dirty="0">
                <a:solidFill>
                  <a:srgbClr val="0070C0"/>
                </a:solidFill>
              </a:rPr>
              <a:t>це слово. </a:t>
            </a:r>
          </a:p>
        </p:txBody>
      </p:sp>
    </p:spTree>
    <p:extLst>
      <p:ext uri="{BB962C8B-B14F-4D97-AF65-F5344CB8AC3E}">
        <p14:creationId xmlns:p14="http://schemas.microsoft.com/office/powerpoint/2010/main" val="199005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</TotalTime>
  <Words>735</Words>
  <Application>Microsoft Office PowerPoint</Application>
  <PresentationFormat>Произвольный</PresentationFormat>
  <Paragraphs>150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263</cp:revision>
  <dcterms:created xsi:type="dcterms:W3CDTF">2018-01-05T16:38:53Z</dcterms:created>
  <dcterms:modified xsi:type="dcterms:W3CDTF">2024-09-02T14:59:58Z</dcterms:modified>
</cp:coreProperties>
</file>