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8" r:id="rId2"/>
    <p:sldId id="724" r:id="rId3"/>
    <p:sldId id="725" r:id="rId4"/>
    <p:sldId id="690" r:id="rId5"/>
    <p:sldId id="720" r:id="rId6"/>
    <p:sldId id="695" r:id="rId7"/>
    <p:sldId id="713" r:id="rId8"/>
    <p:sldId id="712" r:id="rId9"/>
    <p:sldId id="628" r:id="rId10"/>
    <p:sldId id="715" r:id="rId11"/>
    <p:sldId id="714" r:id="rId12"/>
    <p:sldId id="676" r:id="rId13"/>
    <p:sldId id="698" r:id="rId14"/>
    <p:sldId id="723" r:id="rId15"/>
    <p:sldId id="726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68EE2"/>
    <a:srgbClr val="2F3242"/>
    <a:srgbClr val="FFFF00"/>
    <a:srgbClr val="295FFF"/>
    <a:srgbClr val="00B050"/>
    <a:srgbClr val="FFCCFF"/>
    <a:srgbClr val="F5FC9A"/>
    <a:srgbClr val="ECF949"/>
    <a:srgbClr val="FF66FF"/>
    <a:srgbClr val="1694E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00" autoAdjust="0"/>
    <p:restoredTop sz="94660"/>
  </p:normalViewPr>
  <p:slideViewPr>
    <p:cSldViewPr snapToGrid="0">
      <p:cViewPr varScale="1">
        <p:scale>
          <a:sx n="82" d="100"/>
          <a:sy n="82" d="100"/>
        </p:scale>
        <p:origin x="-534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2BE04B-0FEE-474E-98E3-E5C059B0E3D6}" type="datetimeFigureOut">
              <a:rPr lang="ru-RU" smtClean="0"/>
              <a:t>03.09.2024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08AAFC-F45B-4763-9C1F-8029DFCE03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9451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26D62-0A69-489C-AD8A-DBBB454FE69F}" type="datetime1">
              <a:rPr lang="uk-UA" smtClean="0"/>
              <a:t>03.09.2024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5242421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41F5A-B942-463D-BFFB-A6C0BF2A95D9}" type="datetime1">
              <a:rPr lang="uk-UA" smtClean="0"/>
              <a:t>03.09.2024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6421197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F5CA3-AACC-4614-BF69-00E689DA5E5C}" type="datetime1">
              <a:rPr lang="uk-UA" smtClean="0"/>
              <a:t>03.09.2024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8756189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57AFC-C01B-4F35-8E90-7CDC7BDC9F41}" type="datetime1">
              <a:rPr lang="uk-UA" smtClean="0"/>
              <a:t>03.09.2024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9445653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57DF8-A1C4-4191-9BCE-6255C9741248}" type="datetime1">
              <a:rPr lang="uk-UA" smtClean="0"/>
              <a:t>03.09.2024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0646997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B527B-8C9A-436C-98CD-9931061FA41E}" type="datetime1">
              <a:rPr lang="uk-UA" smtClean="0"/>
              <a:t>03.09.2024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3066299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2E25-D864-431C-9803-DC1DF816B3B2}" type="datetime1">
              <a:rPr lang="uk-UA" smtClean="0"/>
              <a:t>03.09.2024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9923005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1627C-B8CA-44C8-AA80-F38F7E2DC942}" type="datetime1">
              <a:rPr lang="uk-UA" smtClean="0"/>
              <a:t>03.09.2024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1058557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8820F-613B-4084-A210-F6071CA8AA12}" type="datetime1">
              <a:rPr lang="uk-UA" smtClean="0"/>
              <a:t>03.09.2024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9499683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3D5AF-C886-45A1-B5DC-5A526CB61C15}" type="datetime1">
              <a:rPr lang="uk-UA" smtClean="0"/>
              <a:t>03.09.2024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2121819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D2A21-8E22-4A57-9D96-C14531AB525D}" type="datetime1">
              <a:rPr lang="uk-UA" smtClean="0"/>
              <a:t>03.09.2024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1652846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FBF2D6-4F70-474E-8189-F1C29A9FD449}" type="datetime1">
              <a:rPr lang="uk-UA" smtClean="0"/>
              <a:t>03.09.2024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610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push dir="u"/>
  </p:transition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25.jpeg"/><Relationship Id="rId7" Type="http://schemas.openxmlformats.org/officeDocument/2006/relationships/image" Target="../media/image28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6.wdp"/><Relationship Id="rId5" Type="http://schemas.openxmlformats.org/officeDocument/2006/relationships/image" Target="../media/image27.png"/><Relationship Id="rId4" Type="http://schemas.openxmlformats.org/officeDocument/2006/relationships/image" Target="../media/image26.jpeg"/><Relationship Id="rId9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microsoft.com/office/2007/relationships/hdphoto" Target="../media/hdphoto8.wdp"/><Relationship Id="rId7" Type="http://schemas.openxmlformats.org/officeDocument/2006/relationships/image" Target="../media/image33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microsoft.com/office/2007/relationships/hdphoto" Target="../media/hdphoto9.wdp"/><Relationship Id="rId10" Type="http://schemas.openxmlformats.org/officeDocument/2006/relationships/image" Target="../media/image35.png"/><Relationship Id="rId4" Type="http://schemas.openxmlformats.org/officeDocument/2006/relationships/image" Target="../media/image31.png"/><Relationship Id="rId9" Type="http://schemas.openxmlformats.org/officeDocument/2006/relationships/image" Target="../media/image3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1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12.png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microsoft.com/office/2007/relationships/hdphoto" Target="../media/hdphoto5.wdp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254906" y="3451884"/>
            <a:ext cx="6061108" cy="2553891"/>
          </a:xfrm>
          <a:prstGeom prst="roundRect">
            <a:avLst/>
          </a:prstGeom>
          <a:ln w="38100"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4800" b="1" dirty="0">
                <a:solidFill>
                  <a:srgbClr val="0070C0"/>
                </a:solidFill>
              </a:rPr>
              <a:t>Розвиток зв'язного мовлення. </a:t>
            </a:r>
            <a:endParaRPr lang="uk-UA" sz="4800" b="1" dirty="0" smtClean="0">
              <a:solidFill>
                <a:srgbClr val="0070C0"/>
              </a:solidFill>
            </a:endParaRPr>
          </a:p>
          <a:p>
            <a:pPr algn="ctr"/>
            <a:r>
              <a:rPr lang="uk-UA" sz="4800" b="1" dirty="0" smtClean="0">
                <a:solidFill>
                  <a:srgbClr val="0070C0"/>
                </a:solidFill>
              </a:rPr>
              <a:t>Згадую </a:t>
            </a:r>
            <a:r>
              <a:rPr lang="uk-UA" sz="4800" b="1" dirty="0">
                <a:solidFill>
                  <a:srgbClr val="0070C0"/>
                </a:solidFill>
              </a:rPr>
              <a:t>про літо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620000" y="1014713"/>
            <a:ext cx="3276600" cy="1328023"/>
          </a:xfrm>
          <a:prstGeom prst="roundRect">
            <a:avLst/>
          </a:prstGeom>
          <a:ln w="38100"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rgbClr val="0070C0"/>
                </a:solidFill>
              </a:rPr>
              <a:t>Українська мова</a:t>
            </a:r>
          </a:p>
          <a:p>
            <a:pPr algn="ctr"/>
            <a:r>
              <a:rPr lang="uk-UA" sz="2400" b="1" i="1" dirty="0">
                <a:solidFill>
                  <a:srgbClr val="0070C0"/>
                </a:solidFill>
              </a:rPr>
              <a:t>2 </a:t>
            </a:r>
            <a:r>
              <a:rPr lang="uk-UA" sz="2400" b="1" i="1" dirty="0" smtClean="0">
                <a:solidFill>
                  <a:srgbClr val="0070C0"/>
                </a:solidFill>
              </a:rPr>
              <a:t>клас</a:t>
            </a:r>
          </a:p>
          <a:p>
            <a:pPr algn="ctr"/>
            <a:r>
              <a:rPr lang="uk-UA" sz="2400" b="1" dirty="0" smtClean="0">
                <a:solidFill>
                  <a:srgbClr val="0070C0"/>
                </a:solidFill>
              </a:rPr>
              <a:t>Урок </a:t>
            </a:r>
            <a:r>
              <a:rPr lang="uk-UA" sz="2400" b="1" dirty="0" smtClean="0">
                <a:solidFill>
                  <a:srgbClr val="0070C0"/>
                </a:solidFill>
              </a:rPr>
              <a:t>4</a:t>
            </a:r>
            <a:endParaRPr lang="ru-RU" sz="2400" b="1" dirty="0">
              <a:solidFill>
                <a:srgbClr val="0070C0"/>
              </a:solidFill>
            </a:endParaRPr>
          </a:p>
        </p:txBody>
      </p:sp>
      <p:pic>
        <p:nvPicPr>
          <p:cNvPr id="5" name="Picture 2" descr="http://tdvsesvit.com.ua/images/product_images/popup_images/4429_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520" y="672629"/>
            <a:ext cx="3582095" cy="5333146"/>
          </a:xfrm>
          <a:prstGeom prst="roundRect">
            <a:avLst/>
          </a:prstGeom>
          <a:noFill/>
          <a:ln w="381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85704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8" t="25731" r="5117" b="13450"/>
          <a:stretch/>
        </p:blipFill>
        <p:spPr>
          <a:xfrm>
            <a:off x="877442" y="1549953"/>
            <a:ext cx="3825187" cy="4196408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877442" y="533400"/>
            <a:ext cx="10395899" cy="69668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Послухай розповідь дівчинки про відпочинок улітку</a:t>
            </a:r>
            <a:endParaRPr lang="uk-UA" sz="32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018315" y="1591377"/>
            <a:ext cx="6255026" cy="4154984"/>
          </a:xfrm>
          <a:prstGeom prst="rect">
            <a:avLst/>
          </a:prstGeom>
          <a:ln w="38100"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dirty="0"/>
              <a:t>        </a:t>
            </a:r>
            <a:r>
              <a:rPr lang="uk-UA" sz="2400" b="1" dirty="0">
                <a:solidFill>
                  <a:srgbClr val="FFFF00"/>
                </a:solidFill>
              </a:rPr>
              <a:t>Мій відпочинок влітку</a:t>
            </a:r>
          </a:p>
          <a:p>
            <a:r>
              <a:rPr lang="uk-UA" sz="2400" b="1" dirty="0">
                <a:solidFill>
                  <a:srgbClr val="FFFF00"/>
                </a:solidFill>
              </a:rPr>
              <a:t>      Я дуже люблю літо.</a:t>
            </a:r>
          </a:p>
          <a:p>
            <a:r>
              <a:rPr lang="uk-UA" sz="2400" b="1" dirty="0">
                <a:solidFill>
                  <a:srgbClr val="FFFF00"/>
                </a:solidFill>
              </a:rPr>
              <a:t>      Влітку я відпочивала у бабусі в селі. Кожного дня разом з батьками ми купалися в річці, засмагали на сонечку. Разом з друзями грали в рухливі ігри, каталися на велосипеді, ловили рибу. Також я допомагала бабусі по господарству, годувала курей.</a:t>
            </a:r>
          </a:p>
          <a:p>
            <a:r>
              <a:rPr lang="uk-UA" sz="2400" b="1" dirty="0">
                <a:solidFill>
                  <a:srgbClr val="FFFF00"/>
                </a:solidFill>
              </a:rPr>
              <a:t>      Мені дуже подобається відпочивати у бабусі</a:t>
            </a:r>
            <a:r>
              <a:rPr lang="uk-UA" sz="2400" b="1" dirty="0" smtClean="0">
                <a:solidFill>
                  <a:srgbClr val="FFFF00"/>
                </a:solidFill>
              </a:rPr>
              <a:t>!</a:t>
            </a:r>
            <a:endParaRPr lang="uk-UA" sz="24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29377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751114" y="511629"/>
            <a:ext cx="10624457" cy="106680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Намалюй </a:t>
            </a:r>
            <a:r>
              <a:rPr lang="uk-UA" sz="2800" b="1" dirty="0">
                <a:solidFill>
                  <a:schemeClr val="bg1"/>
                </a:solidFill>
              </a:rPr>
              <a:t>словами розповідь про свій відпочинок </a:t>
            </a:r>
            <a:r>
              <a:rPr lang="uk-UA" sz="2800" b="1" dirty="0" smtClean="0">
                <a:solidFill>
                  <a:schemeClr val="bg1"/>
                </a:solidFill>
              </a:rPr>
              <a:t>за </a:t>
            </a:r>
            <a:r>
              <a:rPr lang="uk-UA" sz="2800" b="1" dirty="0">
                <a:solidFill>
                  <a:schemeClr val="bg1"/>
                </a:solidFill>
              </a:rPr>
              <a:t>поданими запитаннями. Запиши свою розповідь. </a:t>
            </a:r>
            <a:r>
              <a:rPr lang="uk-UA" sz="2800" b="1" dirty="0" smtClean="0">
                <a:solidFill>
                  <a:schemeClr val="bg1"/>
                </a:solidFill>
              </a:rPr>
              <a:t>Розпочни </a:t>
            </a:r>
            <a:r>
              <a:rPr lang="uk-UA" sz="2800" b="1" dirty="0">
                <a:solidFill>
                  <a:schemeClr val="bg1"/>
                </a:solidFill>
              </a:rPr>
              <a:t>із заголовка.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94657" y="1639551"/>
            <a:ext cx="6868886" cy="138499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457200" indent="-457200">
              <a:buAutoNum type="arabicPeriod"/>
            </a:pPr>
            <a:r>
              <a:rPr lang="uk-UA" sz="2800" b="1" dirty="0">
                <a:solidFill>
                  <a:schemeClr val="bg1"/>
                </a:solidFill>
              </a:rPr>
              <a:t>Де ти відпочивав (відпочивала) влітку?</a:t>
            </a:r>
          </a:p>
          <a:p>
            <a:pPr marL="457200" indent="-457200">
              <a:buAutoNum type="arabicPeriod"/>
            </a:pPr>
            <a:r>
              <a:rPr lang="uk-UA" sz="2800" b="1" dirty="0">
                <a:solidFill>
                  <a:schemeClr val="bg1"/>
                </a:solidFill>
              </a:rPr>
              <a:t>Чим там займався  (займалася)?</a:t>
            </a:r>
          </a:p>
          <a:p>
            <a:pPr marL="457200" indent="-457200">
              <a:buAutoNum type="arabicPeriod"/>
            </a:pPr>
            <a:r>
              <a:rPr lang="uk-UA" sz="2800" b="1" dirty="0">
                <a:solidFill>
                  <a:schemeClr val="bg1"/>
                </a:solidFill>
              </a:rPr>
              <a:t>Чи сподобалося тобі там?</a:t>
            </a:r>
          </a:p>
        </p:txBody>
      </p:sp>
      <p:sp>
        <p:nvSpPr>
          <p:cNvPr id="12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355771"/>
            <a:ext cx="1121229" cy="150253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b="1" dirty="0" smtClean="0">
                <a:solidFill>
                  <a:schemeClr val="bg1"/>
                </a:solidFill>
              </a:rPr>
              <a:t>Сторінка</a:t>
            </a:r>
            <a:endParaRPr lang="uk-UA" sz="16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5 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№4-5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9" t="9276" r="51001" b="57852"/>
          <a:stretch/>
        </p:blipFill>
        <p:spPr>
          <a:xfrm>
            <a:off x="1121229" y="3078975"/>
            <a:ext cx="7584599" cy="3305351"/>
          </a:xfrm>
          <a:prstGeom prst="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92" r="53292" b="72760"/>
          <a:stretch/>
        </p:blipFill>
        <p:spPr>
          <a:xfrm>
            <a:off x="2142423" y="3032445"/>
            <a:ext cx="2105542" cy="742497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5" t="34515" r="36379" b="52151"/>
          <a:stretch/>
        </p:blipFill>
        <p:spPr>
          <a:xfrm>
            <a:off x="4331145" y="3219615"/>
            <a:ext cx="2613941" cy="849962"/>
          </a:xfrm>
          <a:prstGeom prst="rect">
            <a:avLst/>
          </a:prstGeom>
        </p:spPr>
      </p:pic>
      <p:pic>
        <p:nvPicPr>
          <p:cNvPr id="9" name="Picture 2" descr="Обои На фоне травы висит бельевая веревка, к которой прищепками ..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6829" y="1639551"/>
            <a:ext cx="3870637" cy="2179169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939672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12372" y="457200"/>
            <a:ext cx="10156372" cy="90351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Намалюй </a:t>
            </a:r>
            <a:r>
              <a:rPr lang="uk-UA" sz="2800" b="1" dirty="0">
                <a:solidFill>
                  <a:schemeClr val="bg1"/>
                </a:solidFill>
              </a:rPr>
              <a:t>олівцями ілюстрацію до своєї розповіді. </a:t>
            </a:r>
            <a:endParaRPr lang="uk-UA" sz="2800" b="1" dirty="0" smtClean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Придумай </a:t>
            </a:r>
            <a:r>
              <a:rPr lang="uk-UA" sz="2800" b="1" dirty="0">
                <a:solidFill>
                  <a:schemeClr val="bg1"/>
                </a:solidFill>
              </a:rPr>
              <a:t>назву малюнкові і запиши її під ним.</a:t>
            </a:r>
          </a:p>
        </p:txBody>
      </p:sp>
      <p:pic>
        <p:nvPicPr>
          <p:cNvPr id="3074" name="Picture 2" descr="Конкурс детского рисунка &quot;КРАСКИ ЛЕТА&quot; - YouTube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40" t="3542" r="12460" b="3592"/>
          <a:stretch/>
        </p:blipFill>
        <p:spPr bwMode="auto">
          <a:xfrm>
            <a:off x="1098960" y="1456402"/>
            <a:ext cx="3374421" cy="2344701"/>
          </a:xfrm>
          <a:prstGeom prst="rect">
            <a:avLst/>
          </a:prstGeom>
          <a:noFill/>
          <a:ln w="38100">
            <a:solidFill>
              <a:schemeClr val="tx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Конкурс рисунков «Заветное желание». Детский портал «Солнышко»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965" y="4029699"/>
            <a:ext cx="3357416" cy="2343477"/>
          </a:xfrm>
          <a:prstGeom prst="rect">
            <a:avLst/>
          </a:prstGeom>
          <a:noFill/>
          <a:ln w="38100">
            <a:solidFill>
              <a:schemeClr val="tx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Итоги конкурса &quot;Как я провел лето&quot; на призы от &quot;Антонова двора ..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5090" y="1457626"/>
            <a:ext cx="3109865" cy="2343477"/>
          </a:xfrm>
          <a:prstGeom prst="rect">
            <a:avLst/>
          </a:prstGeom>
          <a:noFill/>
          <a:ln w="38100">
            <a:solidFill>
              <a:schemeClr val="tx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Детский рисунок &quot;Лето&quot;.» — карточка пользователя Valeriya K. в ...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6949" y="4029699"/>
            <a:ext cx="3374421" cy="2343476"/>
          </a:xfrm>
          <a:prstGeom prst="rect">
            <a:avLst/>
          </a:prstGeom>
          <a:noFill/>
          <a:ln w="38100">
            <a:solidFill>
              <a:schemeClr val="tx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Рисунки на тему «В мечтах о летнем отдыхе» с детьми ...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85" t="325" b="4357"/>
          <a:stretch/>
        </p:blipFill>
        <p:spPr bwMode="auto">
          <a:xfrm>
            <a:off x="8235090" y="4029699"/>
            <a:ext cx="3109865" cy="2343477"/>
          </a:xfrm>
          <a:prstGeom prst="rect">
            <a:avLst/>
          </a:prstGeom>
          <a:noFill/>
          <a:ln w="38100">
            <a:solidFill>
              <a:schemeClr val="tx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Рисунки лето для срисовки (24 фото) 🔥 Прикольные картинки и юмор">
            <a:extLst>
              <a:ext uri="{FF2B5EF4-FFF2-40B4-BE49-F238E27FC236}">
                <a16:creationId xmlns="" xmlns:a16="http://schemas.microsoft.com/office/drawing/2014/main" id="{15868FE3-EDFE-AA2F-2ADA-0194292524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02"/>
          <a:stretch/>
        </p:blipFill>
        <p:spPr bwMode="auto">
          <a:xfrm>
            <a:off x="4706949" y="1456401"/>
            <a:ext cx="3374420" cy="2343477"/>
          </a:xfrm>
          <a:prstGeom prst="rect">
            <a:avLst/>
          </a:prstGeom>
          <a:noFill/>
          <a:ln w="38100">
            <a:solidFill>
              <a:schemeClr val="tx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-1" y="5355771"/>
            <a:ext cx="1121229" cy="150253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b="1" dirty="0" smtClean="0">
                <a:solidFill>
                  <a:schemeClr val="bg1"/>
                </a:solidFill>
              </a:rPr>
              <a:t>Сторінка</a:t>
            </a:r>
            <a:endParaRPr lang="uk-UA" sz="16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6 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№6-7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49149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138418" y="405925"/>
            <a:ext cx="9877925" cy="104535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Розгадай </a:t>
            </a:r>
            <a:r>
              <a:rPr lang="uk-UA" sz="3200" b="1" dirty="0">
                <a:solidFill>
                  <a:schemeClr val="bg1"/>
                </a:solidFill>
              </a:rPr>
              <a:t>кросворд і дізнаєшся, </a:t>
            </a:r>
            <a:endParaRPr lang="uk-UA" sz="3200" b="1" dirty="0" smtClean="0">
              <a:solidFill>
                <a:schemeClr val="bg1"/>
              </a:solidFill>
            </a:endParaRP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як </a:t>
            </a:r>
            <a:r>
              <a:rPr lang="uk-UA" sz="3200" b="1" dirty="0" err="1">
                <a:solidFill>
                  <a:schemeClr val="bg1"/>
                </a:solidFill>
              </a:rPr>
              <a:t>відпочивалося</a:t>
            </a:r>
            <a:r>
              <a:rPr lang="uk-UA" sz="3200" b="1" dirty="0">
                <a:solidFill>
                  <a:schemeClr val="bg1"/>
                </a:solidFill>
              </a:rPr>
              <a:t> друзям улітку.</a:t>
            </a:r>
          </a:p>
        </p:txBody>
      </p:sp>
      <p:pic>
        <p:nvPicPr>
          <p:cNvPr id="5122" name="Picture 2" descr="https://img.yakaboo.ua/media/mediagallery/image/i/m/img145_cr_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717" t="80829" r="29171" b="6365"/>
          <a:stretch/>
        </p:blipFill>
        <p:spPr bwMode="auto">
          <a:xfrm>
            <a:off x="4091103" y="3238473"/>
            <a:ext cx="4339988" cy="2320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Bike For Sale Bmx, Bike For Sale Bmx Suppliers And - Kids Bicycle ..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278" b="97722" l="1548" r="983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47" y="1443334"/>
            <a:ext cx="2969688" cy="2792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Картинки на прозрачном фоне домино, 5 png » Шапки сайтов jpg бесплатно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4918" y="4368721"/>
            <a:ext cx="2016621" cy="2016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ROZETKA | Хулахуп обруч массажный Hula Hoop Profi MS-0088. Цена ...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0" r="99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8618" y="973678"/>
            <a:ext cx="2823428" cy="2823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6" name="Picture 16" descr="Теннисные ракетки для настольного тенниса – Сайт Кременчуга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9501" y="4675776"/>
            <a:ext cx="1975276" cy="1481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8" name="Picture 18" descr="Ролики раздвижные Ridex Scout пластиковая рама размер S/31-34 ...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3" t="16451" r="5424" b="15320"/>
          <a:stretch/>
        </p:blipFill>
        <p:spPr bwMode="auto">
          <a:xfrm flipH="1">
            <a:off x="9147030" y="1768070"/>
            <a:ext cx="2467747" cy="2029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Овал 5"/>
          <p:cNvSpPr/>
          <p:nvPr/>
        </p:nvSpPr>
        <p:spPr>
          <a:xfrm>
            <a:off x="723947" y="4650976"/>
            <a:ext cx="660305" cy="661632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5" name="Овал 24"/>
          <p:cNvSpPr/>
          <p:nvPr/>
        </p:nvSpPr>
        <p:spPr>
          <a:xfrm>
            <a:off x="723947" y="1451276"/>
            <a:ext cx="660305" cy="661632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6" name="Овал 25"/>
          <p:cNvSpPr/>
          <p:nvPr/>
        </p:nvSpPr>
        <p:spPr>
          <a:xfrm>
            <a:off x="4459595" y="2680609"/>
            <a:ext cx="660305" cy="661632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8" name="Овал 27"/>
          <p:cNvSpPr/>
          <p:nvPr/>
        </p:nvSpPr>
        <p:spPr>
          <a:xfrm>
            <a:off x="8610706" y="1775848"/>
            <a:ext cx="660305" cy="661632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30" name="Овал 29"/>
          <p:cNvSpPr/>
          <p:nvPr/>
        </p:nvSpPr>
        <p:spPr>
          <a:xfrm>
            <a:off x="9109308" y="4039376"/>
            <a:ext cx="660305" cy="661632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32" name="Скругленный прямоугольник 31"/>
          <p:cNvSpPr/>
          <p:nvPr/>
        </p:nvSpPr>
        <p:spPr>
          <a:xfrm>
            <a:off x="5504452" y="3167182"/>
            <a:ext cx="3129952" cy="63317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>
                <a:solidFill>
                  <a:srgbClr val="295FFF"/>
                </a:solidFill>
              </a:rPr>
              <a:t>д  о  м   і   н  о</a:t>
            </a:r>
            <a:r>
              <a:rPr lang="uk-UA" sz="3200" b="1" i="1" dirty="0">
                <a:solidFill>
                  <a:srgbClr val="295FFF"/>
                </a:solidFill>
              </a:rPr>
              <a:t>   </a:t>
            </a: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4019007" y="3598609"/>
            <a:ext cx="4818710" cy="63317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>
                <a:solidFill>
                  <a:srgbClr val="295FFF"/>
                </a:solidFill>
              </a:rPr>
              <a:t>в  е  л   о  с   и   п  е  д</a:t>
            </a:r>
            <a:r>
              <a:rPr lang="uk-UA" sz="3200" b="1" i="1" dirty="0">
                <a:solidFill>
                  <a:srgbClr val="295FFF"/>
                </a:solidFill>
              </a:rPr>
              <a:t>   </a:t>
            </a:r>
          </a:p>
        </p:txBody>
      </p:sp>
      <p:sp>
        <p:nvSpPr>
          <p:cNvPr id="34" name="Скругленный прямоугольник 33"/>
          <p:cNvSpPr/>
          <p:nvPr/>
        </p:nvSpPr>
        <p:spPr>
          <a:xfrm>
            <a:off x="4863386" y="4030036"/>
            <a:ext cx="3129952" cy="63317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>
                <a:solidFill>
                  <a:srgbClr val="295FFF"/>
                </a:solidFill>
              </a:rPr>
              <a:t>о  б  р   у   ч  </a:t>
            </a:r>
            <a:r>
              <a:rPr lang="uk-UA" sz="3200" b="1" i="1" dirty="0">
                <a:solidFill>
                  <a:srgbClr val="295FFF"/>
                </a:solidFill>
              </a:rPr>
              <a:t>   </a:t>
            </a:r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5504452" y="4448397"/>
            <a:ext cx="3129952" cy="63317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>
                <a:solidFill>
                  <a:srgbClr val="295FFF"/>
                </a:solidFill>
              </a:rPr>
              <a:t>р  о  л   и   к  и</a:t>
            </a:r>
            <a:r>
              <a:rPr lang="uk-UA" sz="3200" b="1" i="1" dirty="0">
                <a:solidFill>
                  <a:srgbClr val="295FFF"/>
                </a:solidFill>
              </a:rPr>
              <a:t>   </a:t>
            </a:r>
          </a:p>
        </p:txBody>
      </p:sp>
      <p:sp>
        <p:nvSpPr>
          <p:cNvPr id="36" name="Скругленный прямоугольник 35"/>
          <p:cNvSpPr/>
          <p:nvPr/>
        </p:nvSpPr>
        <p:spPr>
          <a:xfrm>
            <a:off x="3546655" y="4860899"/>
            <a:ext cx="4884436" cy="63317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>
                <a:solidFill>
                  <a:srgbClr val="295FFF"/>
                </a:solidFill>
              </a:rPr>
              <a:t>р  а  к   е  т   к   и</a:t>
            </a:r>
            <a:endParaRPr lang="uk-UA" sz="3200" b="1" i="1" dirty="0">
              <a:solidFill>
                <a:srgbClr val="295FFF"/>
              </a:solidFill>
            </a:endParaRPr>
          </a:p>
        </p:txBody>
      </p:sp>
      <p:sp>
        <p:nvSpPr>
          <p:cNvPr id="37" name="Скругленный прямоугольник 36"/>
          <p:cNvSpPr/>
          <p:nvPr/>
        </p:nvSpPr>
        <p:spPr>
          <a:xfrm>
            <a:off x="5008618" y="5736709"/>
            <a:ext cx="2681420" cy="633177"/>
          </a:xfrm>
          <a:prstGeom prst="roundRect">
            <a:avLst/>
          </a:prstGeom>
          <a:solidFill>
            <a:srgbClr val="FFFF00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>
                <a:solidFill>
                  <a:srgbClr val="295FFF"/>
                </a:solidFill>
              </a:rPr>
              <a:t>Д О Б Р Е</a:t>
            </a:r>
            <a:endParaRPr lang="uk-UA" sz="3200" b="1" i="1" dirty="0">
              <a:solidFill>
                <a:srgbClr val="295FFF"/>
              </a:solidFill>
            </a:endParaRPr>
          </a:p>
        </p:txBody>
      </p:sp>
      <p:sp>
        <p:nvSpPr>
          <p:cNvPr id="23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-1" y="5355771"/>
            <a:ext cx="1121229" cy="150253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b="1" dirty="0" smtClean="0">
                <a:solidFill>
                  <a:schemeClr val="bg1"/>
                </a:solidFill>
              </a:rPr>
              <a:t>Сторінка</a:t>
            </a:r>
            <a:endParaRPr lang="uk-UA" sz="16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6 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№8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02293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  <p:bldP spid="34" grpId="0"/>
      <p:bldP spid="35" grpId="0"/>
      <p:bldP spid="36" grpId="0"/>
      <p:bldP spid="3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284515" y="738998"/>
            <a:ext cx="9496862" cy="80677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Вправа «Мікрофон</a:t>
            </a:r>
            <a:r>
              <a:rPr lang="uk-UA" sz="4000" b="1" dirty="0">
                <a:solidFill>
                  <a:schemeClr val="bg1"/>
                </a:solidFill>
              </a:rPr>
              <a:t>»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733394" y="1992528"/>
            <a:ext cx="4599103" cy="209288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2600" b="1" dirty="0" err="1" smtClean="0">
                <a:solidFill>
                  <a:srgbClr val="0070C0"/>
                </a:solidFill>
              </a:rPr>
              <a:t>Пригадай</a:t>
            </a:r>
            <a:r>
              <a:rPr lang="ru-RU" sz="2600" b="1" dirty="0" smtClean="0">
                <a:solidFill>
                  <a:srgbClr val="0070C0"/>
                </a:solidFill>
              </a:rPr>
              <a:t>, </a:t>
            </a:r>
            <a:r>
              <a:rPr lang="ru-RU" sz="2600" b="1" dirty="0">
                <a:solidFill>
                  <a:srgbClr val="0070C0"/>
                </a:solidFill>
              </a:rPr>
              <a:t>яке </a:t>
            </a:r>
            <a:r>
              <a:rPr lang="ru-RU" sz="2600" b="1" dirty="0" err="1">
                <a:solidFill>
                  <a:srgbClr val="0070C0"/>
                </a:solidFill>
              </a:rPr>
              <a:t>завдання</a:t>
            </a:r>
            <a:r>
              <a:rPr lang="ru-RU" sz="2600" b="1" dirty="0">
                <a:solidFill>
                  <a:srgbClr val="0070C0"/>
                </a:solidFill>
              </a:rPr>
              <a:t> на </a:t>
            </a:r>
            <a:r>
              <a:rPr lang="ru-RU" sz="2600" b="1" dirty="0" err="1">
                <a:solidFill>
                  <a:srgbClr val="0070C0"/>
                </a:solidFill>
              </a:rPr>
              <a:t>уроці</a:t>
            </a:r>
            <a:r>
              <a:rPr lang="ru-RU" sz="2600" b="1" dirty="0">
                <a:solidFill>
                  <a:srgbClr val="0070C0"/>
                </a:solidFill>
              </a:rPr>
              <a:t> </a:t>
            </a:r>
            <a:r>
              <a:rPr lang="ru-RU" sz="2600" b="1" dirty="0" err="1">
                <a:solidFill>
                  <a:srgbClr val="0070C0"/>
                </a:solidFill>
              </a:rPr>
              <a:t>було</a:t>
            </a:r>
            <a:r>
              <a:rPr lang="ru-RU" sz="2600" b="1" dirty="0">
                <a:solidFill>
                  <a:srgbClr val="0070C0"/>
                </a:solidFill>
              </a:rPr>
              <a:t> </a:t>
            </a:r>
            <a:r>
              <a:rPr lang="ru-RU" sz="2600" b="1" dirty="0" err="1">
                <a:solidFill>
                  <a:srgbClr val="0070C0"/>
                </a:solidFill>
              </a:rPr>
              <a:t>найцікавішим</a:t>
            </a:r>
            <a:r>
              <a:rPr lang="ru-RU" sz="2600" b="1" dirty="0">
                <a:solidFill>
                  <a:srgbClr val="0070C0"/>
                </a:solidFill>
              </a:rPr>
              <a:t>?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2600" b="1" dirty="0" err="1">
                <a:solidFill>
                  <a:srgbClr val="0070C0"/>
                </a:solidFill>
              </a:rPr>
              <a:t>Під</a:t>
            </a:r>
            <a:r>
              <a:rPr lang="ru-RU" sz="2600" b="1" dirty="0">
                <a:solidFill>
                  <a:srgbClr val="0070C0"/>
                </a:solidFill>
              </a:rPr>
              <a:t> час </a:t>
            </a:r>
            <a:r>
              <a:rPr lang="ru-RU" sz="2600" b="1" dirty="0" err="1">
                <a:solidFill>
                  <a:srgbClr val="0070C0"/>
                </a:solidFill>
              </a:rPr>
              <a:t>виконання</a:t>
            </a:r>
            <a:r>
              <a:rPr lang="ru-RU" sz="2600" b="1" dirty="0">
                <a:solidFill>
                  <a:srgbClr val="0070C0"/>
                </a:solidFill>
              </a:rPr>
              <a:t> </a:t>
            </a:r>
            <a:r>
              <a:rPr lang="ru-RU" sz="2600" b="1" dirty="0" err="1">
                <a:solidFill>
                  <a:srgbClr val="0070C0"/>
                </a:solidFill>
              </a:rPr>
              <a:t>якого</a:t>
            </a:r>
            <a:r>
              <a:rPr lang="ru-RU" sz="2600" b="1" dirty="0">
                <a:solidFill>
                  <a:srgbClr val="0070C0"/>
                </a:solidFill>
              </a:rPr>
              <a:t> </a:t>
            </a:r>
            <a:r>
              <a:rPr lang="ru-RU" sz="2600" b="1" dirty="0" err="1">
                <a:solidFill>
                  <a:srgbClr val="0070C0"/>
                </a:solidFill>
              </a:rPr>
              <a:t>із</a:t>
            </a:r>
            <a:r>
              <a:rPr lang="ru-RU" sz="2600" b="1" dirty="0">
                <a:solidFill>
                  <a:srgbClr val="0070C0"/>
                </a:solidFill>
              </a:rPr>
              <a:t> </a:t>
            </a:r>
            <a:r>
              <a:rPr lang="ru-RU" sz="2600" b="1" dirty="0" err="1">
                <a:solidFill>
                  <a:srgbClr val="0070C0"/>
                </a:solidFill>
              </a:rPr>
              <a:t>завдань</a:t>
            </a:r>
            <a:r>
              <a:rPr lang="ru-RU" sz="2600" b="1" dirty="0">
                <a:solidFill>
                  <a:srgbClr val="0070C0"/>
                </a:solidFill>
              </a:rPr>
              <a:t> </a:t>
            </a:r>
            <a:r>
              <a:rPr lang="ru-RU" sz="2600" b="1" dirty="0" err="1">
                <a:solidFill>
                  <a:srgbClr val="0070C0"/>
                </a:solidFill>
              </a:rPr>
              <a:t>виникали</a:t>
            </a:r>
            <a:r>
              <a:rPr lang="ru-RU" sz="2600" b="1" dirty="0">
                <a:solidFill>
                  <a:srgbClr val="0070C0"/>
                </a:solidFill>
              </a:rPr>
              <a:t> </a:t>
            </a:r>
            <a:r>
              <a:rPr lang="ru-RU" sz="2600" b="1" dirty="0" err="1">
                <a:solidFill>
                  <a:srgbClr val="0070C0"/>
                </a:solidFill>
              </a:rPr>
              <a:t>труднощі</a:t>
            </a:r>
            <a:r>
              <a:rPr lang="uk-UA" sz="2600" b="1" dirty="0">
                <a:solidFill>
                  <a:srgbClr val="0070C0"/>
                </a:solidFill>
              </a:rPr>
              <a:t>?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1" t="7258" r="4332" b="9742"/>
          <a:stretch/>
        </p:blipFill>
        <p:spPr>
          <a:xfrm>
            <a:off x="697544" y="2361210"/>
            <a:ext cx="3035850" cy="366192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030" t="22565" r="14586"/>
          <a:stretch/>
        </p:blipFill>
        <p:spPr>
          <a:xfrm>
            <a:off x="8539985" y="2361210"/>
            <a:ext cx="2748991" cy="3448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2127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926133" y="513465"/>
            <a:ext cx="10231724" cy="94792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Рефлексія. </a:t>
            </a:r>
            <a:r>
              <a:rPr lang="uk-UA" sz="3600" b="1" dirty="0" err="1" smtClean="0">
                <a:solidFill>
                  <a:schemeClr val="bg1"/>
                </a:solidFill>
              </a:rPr>
              <a:t>Обери</a:t>
            </a:r>
            <a:r>
              <a:rPr lang="uk-UA" sz="3600" b="1" dirty="0" smtClean="0">
                <a:solidFill>
                  <a:schemeClr val="bg1"/>
                </a:solidFill>
              </a:rPr>
              <a:t> </a:t>
            </a:r>
            <a:r>
              <a:rPr lang="uk-UA" sz="3600" b="1" dirty="0">
                <a:solidFill>
                  <a:schemeClr val="bg1"/>
                </a:solidFill>
              </a:rPr>
              <a:t>свій </a:t>
            </a:r>
            <a:r>
              <a:rPr lang="uk-UA" sz="3600" b="1" dirty="0" smtClean="0">
                <a:solidFill>
                  <a:schemeClr val="bg1"/>
                </a:solidFill>
              </a:rPr>
              <a:t>олівець.</a:t>
            </a:r>
            <a:endParaRPr lang="uk-UA" sz="3600" b="1" dirty="0">
              <a:solidFill>
                <a:schemeClr val="bg1"/>
              </a:solidFill>
            </a:endParaRPr>
          </a:p>
        </p:txBody>
      </p:sp>
      <p:pic>
        <p:nvPicPr>
          <p:cNvPr id="3082" name="Picture 10" descr="Стакан для ручек и карандашей - MYSH68824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898" t="49989" r="52778"/>
          <a:stretch/>
        </p:blipFill>
        <p:spPr bwMode="auto">
          <a:xfrm>
            <a:off x="926132" y="2449167"/>
            <a:ext cx="1930885" cy="2701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0" descr="Стакан для ручек и карандашей - MYSH68824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521" r="52145" b="50011"/>
          <a:stretch/>
        </p:blipFill>
        <p:spPr bwMode="auto">
          <a:xfrm>
            <a:off x="9166630" y="2395807"/>
            <a:ext cx="1991227" cy="2700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0" descr="Стакан для ручек и карандашей - MYSH68824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831" r="14078" b="50579"/>
          <a:stretch/>
        </p:blipFill>
        <p:spPr bwMode="auto">
          <a:xfrm>
            <a:off x="6509967" y="2408975"/>
            <a:ext cx="2036480" cy="2669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0" descr="Стакан для ручек и карандашей - MYSH68824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495" t="49989" r="11616"/>
          <a:stretch/>
        </p:blipFill>
        <p:spPr bwMode="auto">
          <a:xfrm>
            <a:off x="3521943" y="2449167"/>
            <a:ext cx="2323096" cy="2701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Кира-скрап - клипарт и рамки на прозрачном фоне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486" b="27395"/>
          <a:stretch/>
        </p:blipFill>
        <p:spPr bwMode="auto">
          <a:xfrm rot="21248882">
            <a:off x="1734841" y="1539646"/>
            <a:ext cx="436764" cy="1742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Кира-скрап - клипарт и рамки на прозрачном фоне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971" b="23299"/>
          <a:stretch/>
        </p:blipFill>
        <p:spPr bwMode="auto">
          <a:xfrm rot="268393">
            <a:off x="4481158" y="1475219"/>
            <a:ext cx="426439" cy="1841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Кира-скрап - клипарт и рамки на прозрачном фоне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60" r="27029" b="22248"/>
          <a:stretch/>
        </p:blipFill>
        <p:spPr bwMode="auto">
          <a:xfrm rot="294658">
            <a:off x="7206060" y="1477588"/>
            <a:ext cx="402649" cy="186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Кира-скрап - клипарт и рамки на прозрачном фоне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46" r="54524" b="21304"/>
          <a:stretch/>
        </p:blipFill>
        <p:spPr bwMode="auto">
          <a:xfrm rot="162794">
            <a:off x="9961306" y="1460827"/>
            <a:ext cx="398763" cy="1889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038725" y="3539069"/>
            <a:ext cx="181829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800" b="1" dirty="0" smtClean="0">
                <a:solidFill>
                  <a:schemeClr val="accent2">
                    <a:lumMod val="50000"/>
                  </a:schemeClr>
                </a:solidFill>
              </a:rPr>
              <a:t>Було </a:t>
            </a:r>
            <a:r>
              <a:rPr lang="uk-UA" sz="2800" b="1" dirty="0">
                <a:solidFill>
                  <a:schemeClr val="accent2">
                    <a:lumMod val="50000"/>
                  </a:schemeClr>
                </a:solidFill>
              </a:rPr>
              <a:t>дуже просто!</a:t>
            </a:r>
            <a:endParaRPr lang="ru-RU" sz="28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355129" y="3503296"/>
            <a:ext cx="16142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Можу краще!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799470" y="3572317"/>
            <a:ext cx="1696172" cy="1055608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Було цікаво!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693418" y="3539069"/>
            <a:ext cx="1656425" cy="1055608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Було важко!</a:t>
            </a:r>
          </a:p>
        </p:txBody>
      </p:sp>
      <p:pic>
        <p:nvPicPr>
          <p:cNvPr id="25" name="Picture 6" descr="Кира-скрап - клипарт и рамки на прозрачном фоне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486" r="-630" b="587"/>
          <a:stretch/>
        </p:blipFill>
        <p:spPr bwMode="auto">
          <a:xfrm rot="6985696">
            <a:off x="7681154" y="4586304"/>
            <a:ext cx="497722" cy="2680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Кира-скрап - клипарт и рамки на прозрачном фоне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9716" b="435"/>
          <a:stretch/>
        </p:blipFill>
        <p:spPr bwMode="auto">
          <a:xfrm rot="7135075">
            <a:off x="10105764" y="4569805"/>
            <a:ext cx="477451" cy="2684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Кира-скрап - клипарт и рамки на прозрачном фоне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60" r="25092" b="-1024"/>
          <a:stretch/>
        </p:blipFill>
        <p:spPr bwMode="auto">
          <a:xfrm rot="14685160">
            <a:off x="4446693" y="4553280"/>
            <a:ext cx="490771" cy="2723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Кира-скрап - клипарт и рамки на прозрачном фоне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46" r="51457" b="-833"/>
          <a:stretch/>
        </p:blipFill>
        <p:spPr bwMode="auto">
          <a:xfrm rot="14670016">
            <a:off x="1717707" y="4440284"/>
            <a:ext cx="513064" cy="271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999901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155913" y="598106"/>
            <a:ext cx="10183116" cy="79208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Налаштування на урок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5617335" y="1702566"/>
            <a:ext cx="5721694" cy="2880320"/>
          </a:xfrm>
          <a:prstGeom prst="round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70C0"/>
                </a:solidFill>
              </a:rPr>
              <a:t> </a:t>
            </a:r>
            <a:r>
              <a:rPr lang="ru-RU" sz="3200" b="1" dirty="0">
                <a:solidFill>
                  <a:srgbClr val="0070C0"/>
                </a:solidFill>
              </a:rPr>
              <a:t>Наше </a:t>
            </a:r>
            <a:r>
              <a:rPr lang="ru-RU" sz="3200" b="1" dirty="0" smtClean="0">
                <a:solidFill>
                  <a:srgbClr val="0070C0"/>
                </a:solidFill>
              </a:rPr>
              <a:t>гасло на </a:t>
            </a:r>
            <a:r>
              <a:rPr lang="ru-RU" sz="3200" b="1" dirty="0" err="1" smtClean="0">
                <a:solidFill>
                  <a:srgbClr val="0070C0"/>
                </a:solidFill>
              </a:rPr>
              <a:t>уроці</a:t>
            </a:r>
            <a:r>
              <a:rPr lang="ru-RU" sz="3200" b="1" dirty="0" smtClean="0">
                <a:solidFill>
                  <a:srgbClr val="0070C0"/>
                </a:solidFill>
              </a:rPr>
              <a:t>:</a:t>
            </a:r>
            <a:endParaRPr lang="ru-RU" sz="3200" b="1" dirty="0">
              <a:solidFill>
                <a:srgbClr val="0070C0"/>
              </a:solidFill>
            </a:endParaRPr>
          </a:p>
          <a:p>
            <a:pPr algn="ctr"/>
            <a:r>
              <a:rPr lang="ru-RU" sz="3200" b="1" dirty="0" err="1">
                <a:solidFill>
                  <a:srgbClr val="0070C0"/>
                </a:solidFill>
              </a:rPr>
              <a:t>Видумуй</a:t>
            </a:r>
            <a:r>
              <a:rPr lang="ru-RU" sz="3200" b="1" dirty="0">
                <a:solidFill>
                  <a:srgbClr val="0070C0"/>
                </a:solidFill>
              </a:rPr>
              <a:t>, пробуй, твори! </a:t>
            </a:r>
          </a:p>
          <a:p>
            <a:pPr algn="ctr"/>
            <a:r>
              <a:rPr lang="ru-RU" sz="3200" b="1" dirty="0">
                <a:solidFill>
                  <a:srgbClr val="0070C0"/>
                </a:solidFill>
              </a:rPr>
              <a:t>Розум, </a:t>
            </a:r>
            <a:r>
              <a:rPr lang="ru-RU" sz="3200" b="1" dirty="0" err="1">
                <a:solidFill>
                  <a:srgbClr val="0070C0"/>
                </a:solidFill>
              </a:rPr>
              <a:t>фантазію</a:t>
            </a:r>
            <a:r>
              <a:rPr lang="ru-RU" sz="3200" b="1" dirty="0">
                <a:solidFill>
                  <a:srgbClr val="0070C0"/>
                </a:solidFill>
              </a:rPr>
              <a:t> прояви!</a:t>
            </a:r>
          </a:p>
          <a:p>
            <a:pPr algn="ctr"/>
            <a:r>
              <a:rPr lang="ru-RU" sz="3200" b="1" dirty="0" err="1">
                <a:solidFill>
                  <a:srgbClr val="0070C0"/>
                </a:solidFill>
              </a:rPr>
              <a:t>Активним</a:t>
            </a:r>
            <a:r>
              <a:rPr lang="ru-RU" sz="3200" b="1" dirty="0">
                <a:solidFill>
                  <a:srgbClr val="0070C0"/>
                </a:solidFill>
              </a:rPr>
              <a:t> і </a:t>
            </a:r>
            <a:r>
              <a:rPr lang="ru-RU" sz="3200" b="1" dirty="0" err="1">
                <a:solidFill>
                  <a:srgbClr val="0070C0"/>
                </a:solidFill>
              </a:rPr>
              <a:t>уважним</a:t>
            </a:r>
            <a:r>
              <a:rPr lang="ru-RU" sz="3200" b="1" dirty="0">
                <a:solidFill>
                  <a:srgbClr val="0070C0"/>
                </a:solidFill>
              </a:rPr>
              <a:t> </a:t>
            </a:r>
            <a:r>
              <a:rPr lang="ru-RU" sz="3200" b="1" dirty="0" err="1">
                <a:solidFill>
                  <a:srgbClr val="0070C0"/>
                </a:solidFill>
              </a:rPr>
              <a:t>бувай</a:t>
            </a:r>
            <a:endParaRPr lang="ru-RU" sz="3200" b="1" dirty="0">
              <a:solidFill>
                <a:srgbClr val="0070C0"/>
              </a:solidFill>
            </a:endParaRPr>
          </a:p>
          <a:p>
            <a:pPr algn="ctr"/>
            <a:r>
              <a:rPr lang="ru-RU" sz="3200" b="1" dirty="0">
                <a:solidFill>
                  <a:srgbClr val="0070C0"/>
                </a:solidFill>
              </a:rPr>
              <a:t>І про </a:t>
            </a:r>
            <a:r>
              <a:rPr lang="ru-RU" sz="3200" b="1" dirty="0" err="1">
                <a:solidFill>
                  <a:srgbClr val="0070C0"/>
                </a:solidFill>
              </a:rPr>
              <a:t>кмітливість</a:t>
            </a:r>
            <a:r>
              <a:rPr lang="ru-RU" sz="3200" b="1" dirty="0">
                <a:solidFill>
                  <a:srgbClr val="0070C0"/>
                </a:solidFill>
              </a:rPr>
              <a:t> не </a:t>
            </a:r>
            <a:r>
              <a:rPr lang="ru-RU" sz="3200" b="1" dirty="0" err="1">
                <a:solidFill>
                  <a:srgbClr val="0070C0"/>
                </a:solidFill>
              </a:rPr>
              <a:t>забувай</a:t>
            </a:r>
            <a:r>
              <a:rPr lang="ru-RU" sz="3200" b="1" dirty="0">
                <a:solidFill>
                  <a:srgbClr val="0070C0"/>
                </a:solidFill>
              </a:rPr>
              <a:t>!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098" y="1790212"/>
            <a:ext cx="4612466" cy="2677615"/>
          </a:xfrm>
          <a:prstGeom prst="roundRect">
            <a:avLst/>
          </a:prstGeom>
          <a:noFill/>
          <a:ln w="38100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21935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Прямоугольник 28"/>
          <p:cNvSpPr/>
          <p:nvPr/>
        </p:nvSpPr>
        <p:spPr>
          <a:xfrm>
            <a:off x="2430965" y="1398720"/>
            <a:ext cx="6936059" cy="473963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rgbClr val="0070C0"/>
                </a:solidFill>
              </a:rPr>
              <a:t>Вибери </a:t>
            </a:r>
            <a:r>
              <a:rPr lang="uk-UA" sz="2400" b="1" dirty="0">
                <a:solidFill>
                  <a:srgbClr val="0070C0"/>
                </a:solidFill>
              </a:rPr>
              <a:t>свій </a:t>
            </a:r>
            <a:r>
              <a:rPr lang="uk-UA" sz="2400" b="1" dirty="0" smtClean="0">
                <a:solidFill>
                  <a:srgbClr val="0070C0"/>
                </a:solidFill>
              </a:rPr>
              <a:t>олівець очікувань від уроку</a:t>
            </a:r>
            <a:endParaRPr lang="uk-UA" sz="2400" b="1" dirty="0">
              <a:solidFill>
                <a:srgbClr val="0070C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937019" y="513465"/>
            <a:ext cx="10220838" cy="84724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Налаштування на урок</a:t>
            </a:r>
            <a:endParaRPr lang="uk-UA" sz="4000" b="1" dirty="0">
              <a:solidFill>
                <a:schemeClr val="bg1"/>
              </a:solidFill>
            </a:endParaRPr>
          </a:p>
        </p:txBody>
      </p:sp>
      <p:pic>
        <p:nvPicPr>
          <p:cNvPr id="3082" name="Picture 10" descr="Стакан для ручек и карандашей - MYSH68824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898" t="49989" r="52778"/>
          <a:stretch/>
        </p:blipFill>
        <p:spPr bwMode="auto">
          <a:xfrm>
            <a:off x="937019" y="2754570"/>
            <a:ext cx="1930885" cy="2701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0" descr="Стакан для ручек и карандашей - MYSH68824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521" r="52145" b="50011"/>
          <a:stretch/>
        </p:blipFill>
        <p:spPr bwMode="auto">
          <a:xfrm>
            <a:off x="9240913" y="2657359"/>
            <a:ext cx="1991227" cy="2700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0" descr="Стакан для ручек и карандашей - MYSH68824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831" r="14078" b="50579"/>
          <a:stretch/>
        </p:blipFill>
        <p:spPr bwMode="auto">
          <a:xfrm>
            <a:off x="6520853" y="2714378"/>
            <a:ext cx="2036480" cy="2669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0" descr="Стакан для ручек и карандашей - MYSH68824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495" t="49989" r="11616"/>
          <a:stretch/>
        </p:blipFill>
        <p:spPr bwMode="auto">
          <a:xfrm>
            <a:off x="3532829" y="2754570"/>
            <a:ext cx="2323096" cy="2701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Кира-скрап - клипарт и рамки на прозрачном фоне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486" b="27395"/>
          <a:stretch/>
        </p:blipFill>
        <p:spPr bwMode="auto">
          <a:xfrm rot="21248882">
            <a:off x="1684079" y="1865551"/>
            <a:ext cx="436764" cy="1742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Кира-скрап - клипарт и рамки на прозрачном фоне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971" b="23299"/>
          <a:stretch/>
        </p:blipFill>
        <p:spPr bwMode="auto">
          <a:xfrm rot="268393">
            <a:off x="4489722" y="1793788"/>
            <a:ext cx="426439" cy="1841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Кира-скрап - клипарт и рамки на прозрачном фоне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60" r="27029" b="22248"/>
          <a:stretch/>
        </p:blipFill>
        <p:spPr bwMode="auto">
          <a:xfrm rot="294658">
            <a:off x="7448217" y="1821363"/>
            <a:ext cx="402649" cy="186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Кира-скрап - клипарт и рамки на прозрачном фоне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46" r="54524" b="21304"/>
          <a:stretch/>
        </p:blipFill>
        <p:spPr bwMode="auto">
          <a:xfrm rot="162794">
            <a:off x="10037144" y="1712830"/>
            <a:ext cx="398763" cy="1889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049612" y="3844472"/>
            <a:ext cx="181829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800" b="1" dirty="0" smtClean="0">
                <a:solidFill>
                  <a:schemeClr val="accent2">
                    <a:lumMod val="50000"/>
                  </a:schemeClr>
                </a:solidFill>
              </a:rPr>
              <a:t>Буде все просто</a:t>
            </a:r>
            <a:r>
              <a:rPr lang="uk-UA" sz="2800" b="1" dirty="0">
                <a:solidFill>
                  <a:schemeClr val="accent2">
                    <a:lumMod val="50000"/>
                  </a:schemeClr>
                </a:solidFill>
              </a:rPr>
              <a:t>!</a:t>
            </a:r>
            <a:endParaRPr lang="ru-RU" sz="28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370462" y="3844472"/>
            <a:ext cx="187578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Буде успішно!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810357" y="3877719"/>
            <a:ext cx="1696172" cy="1055608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Буде </a:t>
            </a:r>
            <a:r>
              <a:rPr lang="uk-UA" sz="2800" b="1" dirty="0">
                <a:solidFill>
                  <a:schemeClr val="bg1"/>
                </a:solidFill>
              </a:rPr>
              <a:t>цікаво!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704305" y="3844471"/>
            <a:ext cx="1656425" cy="1055608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Буде </a:t>
            </a:r>
            <a:r>
              <a:rPr lang="uk-UA" sz="2800" b="1" dirty="0">
                <a:solidFill>
                  <a:schemeClr val="bg1"/>
                </a:solidFill>
              </a:rPr>
              <a:t>важко!</a:t>
            </a:r>
          </a:p>
        </p:txBody>
      </p:sp>
      <p:pic>
        <p:nvPicPr>
          <p:cNvPr id="25" name="Picture 6" descr="Кира-скрап - клипарт и рамки на прозрачном фоне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486" r="-630" b="587"/>
          <a:stretch/>
        </p:blipFill>
        <p:spPr bwMode="auto">
          <a:xfrm rot="6985696">
            <a:off x="7681154" y="4586304"/>
            <a:ext cx="497722" cy="2680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Кира-скрап - клипарт и рамки на прозрачном фоне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9716" b="435"/>
          <a:stretch/>
        </p:blipFill>
        <p:spPr bwMode="auto">
          <a:xfrm rot="7135075">
            <a:off x="10105765" y="4569805"/>
            <a:ext cx="477451" cy="2684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Кира-скрап - клипарт и рамки на прозрачном фоне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60" r="25092" b="-1024"/>
          <a:stretch/>
        </p:blipFill>
        <p:spPr bwMode="auto">
          <a:xfrm rot="14685160">
            <a:off x="4446695" y="4553282"/>
            <a:ext cx="490771" cy="2723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Кира-скрап - клипарт и рамки на прозрачном фоне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46" r="51457" b="-833"/>
          <a:stretch/>
        </p:blipFill>
        <p:spPr bwMode="auto">
          <a:xfrm rot="14670016">
            <a:off x="1717707" y="4440285"/>
            <a:ext cx="513064" cy="271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06826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921459" y="420948"/>
            <a:ext cx="10377912" cy="103545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>
                <a:solidFill>
                  <a:schemeClr val="bg1"/>
                </a:solidFill>
              </a:rPr>
              <a:t>Знайомство із зошитом «Малюю словом» Катерини </a:t>
            </a:r>
            <a:r>
              <a:rPr lang="uk-UA" sz="3200" b="1" dirty="0" err="1" smtClean="0">
                <a:solidFill>
                  <a:schemeClr val="bg1"/>
                </a:solidFill>
              </a:rPr>
              <a:t>Пономарьової</a:t>
            </a:r>
            <a:r>
              <a:rPr lang="uk-UA" sz="3200" b="1" dirty="0" smtClean="0">
                <a:solidFill>
                  <a:schemeClr val="bg1"/>
                </a:solidFill>
              </a:rPr>
              <a:t> </a:t>
            </a:r>
            <a:endParaRPr lang="uk-UA" sz="3200" b="1" dirty="0">
              <a:solidFill>
                <a:schemeClr val="bg1"/>
              </a:solidFill>
            </a:endParaRPr>
          </a:p>
        </p:txBody>
      </p:sp>
      <p:pic>
        <p:nvPicPr>
          <p:cNvPr id="2" name="Picture 2" descr="http://tdvsesvit.com.ua/images/product_images/popup_images/4429_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545" y="1663229"/>
            <a:ext cx="3147218" cy="4685685"/>
          </a:xfrm>
          <a:prstGeom prst="rect">
            <a:avLst/>
          </a:prstGeom>
          <a:noFill/>
          <a:ln w="381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img.yakaboo.ua/media/catalog/product/cache/1/image/546x/00c1a1eab9920e00d38dc8798e6142c9/i/m/img141_8_23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9391" y="1663230"/>
            <a:ext cx="3119980" cy="4685684"/>
          </a:xfrm>
          <a:prstGeom prst="rect">
            <a:avLst/>
          </a:prstGeom>
          <a:noFill/>
          <a:ln w="381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Зошит з розвитку мовлення 2 клас Малюю словом Авт: Пономарьова К. Вид: Оріон, фото 8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632" r="16633"/>
          <a:stretch/>
        </p:blipFill>
        <p:spPr bwMode="auto">
          <a:xfrm>
            <a:off x="4546926" y="1663230"/>
            <a:ext cx="3126977" cy="4685685"/>
          </a:xfrm>
          <a:prstGeom prst="rect">
            <a:avLst/>
          </a:prstGeom>
          <a:noFill/>
          <a:ln w="381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136210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664030" y="405926"/>
            <a:ext cx="4920342" cy="176033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>
                <a:solidFill>
                  <a:schemeClr val="bg1"/>
                </a:solidFill>
              </a:rPr>
              <a:t>Звернення автора зошита «Малюю словом» </a:t>
            </a:r>
            <a:endParaRPr lang="uk-UA" sz="3200" b="1" dirty="0" smtClean="0">
              <a:solidFill>
                <a:schemeClr val="bg1"/>
              </a:solidFill>
            </a:endParaRP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Катерини </a:t>
            </a:r>
            <a:r>
              <a:rPr lang="uk-UA" sz="3200" b="1" dirty="0" err="1" smtClean="0">
                <a:solidFill>
                  <a:schemeClr val="bg1"/>
                </a:solidFill>
              </a:rPr>
              <a:t>Пономарьової</a:t>
            </a:r>
            <a:r>
              <a:rPr lang="uk-UA" sz="3200" b="1" dirty="0" smtClean="0">
                <a:solidFill>
                  <a:schemeClr val="bg1"/>
                </a:solidFill>
              </a:rPr>
              <a:t> </a:t>
            </a:r>
            <a:endParaRPr lang="uk-UA" sz="3200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Портфоліо Пономарьова Катерина Іванівн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4645" y="2381645"/>
            <a:ext cx="3089500" cy="3316194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D:\2 клас\1 Українська мова\Пономарьова\1 Звуки букви\№004 - Розвиток звязного мовлення. Згадую про літо\2024-05-31_18394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6100" y="396617"/>
            <a:ext cx="6049380" cy="6153830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595566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64871" y="405926"/>
            <a:ext cx="9918815" cy="83504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Відгадай загадки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064871" y="1382244"/>
            <a:ext cx="4269145" cy="181588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fontAlgn="base"/>
            <a:r>
              <a:rPr lang="ru-RU" sz="2800" b="1" dirty="0" err="1">
                <a:solidFill>
                  <a:schemeClr val="bg1"/>
                </a:solidFill>
              </a:rPr>
              <a:t>Полунички</a:t>
            </a:r>
            <a:r>
              <a:rPr lang="ru-RU" sz="2800" b="1" dirty="0">
                <a:solidFill>
                  <a:schemeClr val="bg1"/>
                </a:solidFill>
              </a:rPr>
              <a:t> у </a:t>
            </a:r>
            <a:r>
              <a:rPr lang="ru-RU" sz="2800" b="1" dirty="0" err="1">
                <a:solidFill>
                  <a:schemeClr val="bg1"/>
                </a:solidFill>
              </a:rPr>
              <a:t>сметанці</a:t>
            </a:r>
            <a:r>
              <a:rPr lang="ru-RU" sz="2800" b="1" dirty="0">
                <a:solidFill>
                  <a:schemeClr val="bg1"/>
                </a:solidFill>
              </a:rPr>
              <a:t>, </a:t>
            </a:r>
            <a:endParaRPr lang="ru-RU" sz="2800" b="1" dirty="0" smtClean="0">
              <a:solidFill>
                <a:schemeClr val="bg1"/>
              </a:solidFill>
            </a:endParaRPr>
          </a:p>
          <a:p>
            <a:pPr fontAlgn="base"/>
            <a:r>
              <a:rPr lang="ru-RU" sz="2800" b="1" dirty="0" smtClean="0">
                <a:solidFill>
                  <a:schemeClr val="bg1"/>
                </a:solidFill>
              </a:rPr>
              <a:t>Соловей </a:t>
            </a:r>
            <a:r>
              <a:rPr lang="ru-RU" sz="2800" b="1" dirty="0" err="1">
                <a:solidFill>
                  <a:schemeClr val="bg1"/>
                </a:solidFill>
              </a:rPr>
              <a:t>щебече</a:t>
            </a:r>
            <a:r>
              <a:rPr lang="ru-RU" sz="2800" b="1" dirty="0">
                <a:solidFill>
                  <a:schemeClr val="bg1"/>
                </a:solidFill>
              </a:rPr>
              <a:t> </a:t>
            </a:r>
            <a:r>
              <a:rPr lang="ru-RU" sz="2800" b="1" dirty="0" err="1">
                <a:solidFill>
                  <a:schemeClr val="bg1"/>
                </a:solidFill>
              </a:rPr>
              <a:t>вранці</a:t>
            </a:r>
            <a:r>
              <a:rPr lang="ru-RU" sz="2800" b="1" dirty="0">
                <a:solidFill>
                  <a:schemeClr val="bg1"/>
                </a:solidFill>
              </a:rPr>
              <a:t>, </a:t>
            </a:r>
            <a:endParaRPr lang="ru-RU" sz="2800" b="1" dirty="0" smtClean="0">
              <a:solidFill>
                <a:schemeClr val="bg1"/>
              </a:solidFill>
            </a:endParaRPr>
          </a:p>
          <a:p>
            <a:pPr fontAlgn="base"/>
            <a:r>
              <a:rPr lang="ru-RU" sz="2800" b="1" dirty="0" err="1" smtClean="0">
                <a:solidFill>
                  <a:schemeClr val="bg1"/>
                </a:solidFill>
              </a:rPr>
              <a:t>Дощик</a:t>
            </a:r>
            <a:r>
              <a:rPr lang="ru-RU" sz="2800" b="1" dirty="0" smtClean="0">
                <a:solidFill>
                  <a:schemeClr val="bg1"/>
                </a:solidFill>
              </a:rPr>
              <a:t> </a:t>
            </a:r>
            <a:r>
              <a:rPr lang="ru-RU" sz="2800" b="1" dirty="0">
                <a:solidFill>
                  <a:schemeClr val="bg1"/>
                </a:solidFill>
              </a:rPr>
              <a:t>через ситечко, – </a:t>
            </a:r>
            <a:endParaRPr lang="ru-RU" sz="2800" b="1" dirty="0" smtClean="0">
              <a:solidFill>
                <a:schemeClr val="bg1"/>
              </a:solidFill>
            </a:endParaRPr>
          </a:p>
          <a:p>
            <a:pPr fontAlgn="base"/>
            <a:r>
              <a:rPr lang="ru-RU" sz="2800" b="1" dirty="0" err="1" smtClean="0">
                <a:solidFill>
                  <a:schemeClr val="bg1"/>
                </a:solidFill>
              </a:rPr>
              <a:t>Це</a:t>
            </a:r>
            <a:r>
              <a:rPr lang="ru-RU" sz="2800" b="1" dirty="0" smtClean="0">
                <a:solidFill>
                  <a:schemeClr val="bg1"/>
                </a:solidFill>
              </a:rPr>
              <a:t> </a:t>
            </a:r>
            <a:r>
              <a:rPr lang="ru-RU" sz="2800" b="1" dirty="0" err="1">
                <a:solidFill>
                  <a:schemeClr val="bg1"/>
                </a:solidFill>
              </a:rPr>
              <a:t>веселе</a:t>
            </a:r>
            <a:r>
              <a:rPr lang="ru-RU" sz="2800" b="1" dirty="0">
                <a:solidFill>
                  <a:schemeClr val="bg1"/>
                </a:solidFill>
              </a:rPr>
              <a:t> …</a:t>
            </a:r>
            <a:endParaRPr lang="uk-UA" sz="2800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144735" y="2557390"/>
            <a:ext cx="21348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b="1" dirty="0">
                <a:solidFill>
                  <a:srgbClr val="FFFF00"/>
                </a:solidFill>
              </a:rPr>
              <a:t>літечко</a:t>
            </a:r>
            <a:r>
              <a:rPr lang="uk-UA" sz="3200" b="1" dirty="0">
                <a:solidFill>
                  <a:schemeClr val="bg1"/>
                </a:solidFill>
              </a:rPr>
              <a:t>!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829855" y="1326283"/>
            <a:ext cx="4139935" cy="181588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fontAlgn="base"/>
            <a:r>
              <a:rPr lang="ru-RU" sz="2800" b="1" dirty="0">
                <a:solidFill>
                  <a:schemeClr val="bg1"/>
                </a:solidFill>
              </a:rPr>
              <a:t>Вони </a:t>
            </a:r>
            <a:r>
              <a:rPr lang="ru-RU" sz="2800" b="1" dirty="0" err="1">
                <a:solidFill>
                  <a:schemeClr val="bg1"/>
                </a:solidFill>
              </a:rPr>
              <a:t>бувають</a:t>
            </a:r>
            <a:r>
              <a:rPr lang="ru-RU" sz="2800" b="1" dirty="0">
                <a:solidFill>
                  <a:schemeClr val="bg1"/>
                </a:solidFill>
              </a:rPr>
              <a:t> </a:t>
            </a:r>
            <a:r>
              <a:rPr lang="ru-RU" sz="2800" b="1" dirty="0" err="1">
                <a:solidFill>
                  <a:schemeClr val="bg1"/>
                </a:solidFill>
              </a:rPr>
              <a:t>літні</a:t>
            </a:r>
            <a:endParaRPr lang="ru-RU" sz="2800" b="1" dirty="0">
              <a:solidFill>
                <a:schemeClr val="bg1"/>
              </a:solidFill>
            </a:endParaRPr>
          </a:p>
          <a:p>
            <a:pPr fontAlgn="base"/>
            <a:r>
              <a:rPr lang="uk-UA" sz="2800" b="1" dirty="0">
                <a:solidFill>
                  <a:schemeClr val="bg1"/>
                </a:solidFill>
              </a:rPr>
              <a:t>Зимові, весняні, осінні.</a:t>
            </a:r>
          </a:p>
          <a:p>
            <a:pPr fontAlgn="base"/>
            <a:r>
              <a:rPr lang="uk-UA" sz="2800" b="1" dirty="0">
                <a:solidFill>
                  <a:schemeClr val="bg1"/>
                </a:solidFill>
              </a:rPr>
              <a:t>Там діти всі сміються.</a:t>
            </a:r>
          </a:p>
          <a:p>
            <a:pPr fontAlgn="base"/>
            <a:r>
              <a:rPr lang="uk-UA" sz="2800" b="1" dirty="0">
                <a:solidFill>
                  <a:schemeClr val="bg1"/>
                </a:solidFill>
              </a:rPr>
              <a:t>Як же вони звуться?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860003" y="5567374"/>
            <a:ext cx="2466543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 smtClean="0">
                <a:solidFill>
                  <a:srgbClr val="FFFF00"/>
                </a:solidFill>
              </a:rPr>
              <a:t>Канікули</a:t>
            </a:r>
            <a:endParaRPr lang="ru-RU" sz="3200" b="1" dirty="0">
              <a:solidFill>
                <a:srgbClr val="FFFF00"/>
              </a:solidFill>
            </a:endParaRPr>
          </a:p>
        </p:txBody>
      </p:sp>
      <p:pic>
        <p:nvPicPr>
          <p:cNvPr id="2050" name="Picture 2" descr="Літо триває. Які тревел-напрямки по Україні найбільш популярні в 2019 (ФОТО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871" y="3342659"/>
            <a:ext cx="4432972" cy="2218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Пам'ятка батькам «Літні канікули» | СПШ №32 СМР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7059" y="3198126"/>
            <a:ext cx="3962731" cy="2363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76052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881438" y="405926"/>
            <a:ext cx="10407048" cy="1041874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Розглянь </a:t>
            </a:r>
            <a:r>
              <a:rPr lang="uk-UA" sz="3200" b="1" dirty="0">
                <a:solidFill>
                  <a:schemeClr val="bg1"/>
                </a:solidFill>
              </a:rPr>
              <a:t>малюнки. Прочитай, де друзі відпочивали влітку. Розкажи, чим вони займалися. </a:t>
            </a:r>
          </a:p>
        </p:txBody>
      </p:sp>
      <p:pic>
        <p:nvPicPr>
          <p:cNvPr id="15" name="Picture 2" descr="https://img.yakaboo.ua/media/mediagallery/image/i/m/img143_cr_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477" t="15253" r="45743" b="67021"/>
          <a:stretch/>
        </p:blipFill>
        <p:spPr bwMode="auto">
          <a:xfrm>
            <a:off x="601884" y="1566732"/>
            <a:ext cx="3686883" cy="2200162"/>
          </a:xfrm>
          <a:prstGeom prst="roundRect">
            <a:avLst/>
          </a:prstGeom>
          <a:noFill/>
          <a:ln w="381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3914005" y="1566732"/>
            <a:ext cx="3321848" cy="481871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rgbClr val="0070C0"/>
                </a:solidFill>
              </a:rPr>
              <a:t>Я </a:t>
            </a:r>
            <a:r>
              <a:rPr lang="uk-UA" sz="2400" b="1" dirty="0">
                <a:solidFill>
                  <a:srgbClr val="0070C0"/>
                </a:solidFill>
              </a:rPr>
              <a:t>відпочивала на дачі.</a:t>
            </a:r>
            <a:endParaRPr lang="ru-RU" sz="2400" b="1" dirty="0">
              <a:solidFill>
                <a:srgbClr val="0070C0"/>
              </a:solidFill>
            </a:endParaRPr>
          </a:p>
        </p:txBody>
      </p:sp>
      <p:pic>
        <p:nvPicPr>
          <p:cNvPr id="16" name="Picture 2" descr="https://img.yakaboo.ua/media/mediagallery/image/i/m/img143_cr_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477" t="38223" r="45743" b="44051"/>
          <a:stretch/>
        </p:blipFill>
        <p:spPr bwMode="auto">
          <a:xfrm>
            <a:off x="732946" y="4002364"/>
            <a:ext cx="3602867" cy="2150025"/>
          </a:xfrm>
          <a:prstGeom prst="roundRect">
            <a:avLst/>
          </a:prstGeom>
          <a:noFill/>
          <a:ln w="381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Скругленный прямоугольник 16"/>
          <p:cNvSpPr/>
          <p:nvPr/>
        </p:nvSpPr>
        <p:spPr>
          <a:xfrm>
            <a:off x="3979385" y="5117226"/>
            <a:ext cx="3321848" cy="481871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rgbClr val="0070C0"/>
                </a:solidFill>
              </a:rPr>
              <a:t>Я </a:t>
            </a:r>
            <a:r>
              <a:rPr lang="uk-UA" sz="2400" b="1" dirty="0">
                <a:solidFill>
                  <a:srgbClr val="0070C0"/>
                </a:solidFill>
              </a:rPr>
              <a:t>побувала на морі.</a:t>
            </a:r>
            <a:endParaRPr lang="ru-RU" sz="2400" b="1" dirty="0">
              <a:solidFill>
                <a:srgbClr val="0070C0"/>
              </a:solidFill>
            </a:endParaRPr>
          </a:p>
        </p:txBody>
      </p:sp>
      <p:pic>
        <p:nvPicPr>
          <p:cNvPr id="18" name="Picture 2" descr="https://img.yakaboo.ua/media/mediagallery/image/i/m/img143_cr_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593" t="14519" r="1627" b="67755"/>
          <a:stretch/>
        </p:blipFill>
        <p:spPr bwMode="auto">
          <a:xfrm>
            <a:off x="7881958" y="1566731"/>
            <a:ext cx="3686885" cy="2200163"/>
          </a:xfrm>
          <a:prstGeom prst="roundRect">
            <a:avLst/>
          </a:prstGeom>
          <a:noFill/>
          <a:ln w="381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Скругленный прямоугольник 18"/>
          <p:cNvSpPr/>
          <p:nvPr/>
        </p:nvSpPr>
        <p:spPr>
          <a:xfrm>
            <a:off x="5072606" y="2141857"/>
            <a:ext cx="3157658" cy="481871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rgbClr val="0070C0"/>
                </a:solidFill>
              </a:rPr>
              <a:t>Я </a:t>
            </a:r>
            <a:r>
              <a:rPr lang="uk-UA" sz="2400" b="1" dirty="0">
                <a:solidFill>
                  <a:srgbClr val="0070C0"/>
                </a:solidFill>
              </a:rPr>
              <a:t>ходив у похід.</a:t>
            </a:r>
            <a:endParaRPr lang="ru-RU" sz="2400" b="1" dirty="0">
              <a:solidFill>
                <a:srgbClr val="0070C0"/>
              </a:solidFill>
            </a:endParaRPr>
          </a:p>
        </p:txBody>
      </p:sp>
      <p:pic>
        <p:nvPicPr>
          <p:cNvPr id="20" name="Picture 2" descr="https://img.yakaboo.ua/media/mediagallery/image/i/m/img143_cr_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328" t="37699" r="2892" b="44575"/>
          <a:stretch/>
        </p:blipFill>
        <p:spPr bwMode="auto">
          <a:xfrm>
            <a:off x="7881156" y="3896836"/>
            <a:ext cx="3666719" cy="2188129"/>
          </a:xfrm>
          <a:prstGeom prst="roundRect">
            <a:avLst/>
          </a:prstGeom>
          <a:noFill/>
          <a:ln w="381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Скругленный прямоугольник 20"/>
          <p:cNvSpPr/>
          <p:nvPr/>
        </p:nvSpPr>
        <p:spPr>
          <a:xfrm>
            <a:off x="5640309" y="5714087"/>
            <a:ext cx="4757057" cy="481871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rgbClr val="0070C0"/>
                </a:solidFill>
              </a:rPr>
              <a:t>Я </a:t>
            </a:r>
            <a:r>
              <a:rPr lang="uk-UA" sz="2400" b="1" dirty="0">
                <a:solidFill>
                  <a:srgbClr val="0070C0"/>
                </a:solidFill>
              </a:rPr>
              <a:t>відпочивав </a:t>
            </a:r>
            <a:r>
              <a:rPr lang="uk-UA" sz="2400" b="1" dirty="0" smtClean="0">
                <a:solidFill>
                  <a:srgbClr val="0070C0"/>
                </a:solidFill>
              </a:rPr>
              <a:t>у </a:t>
            </a:r>
            <a:r>
              <a:rPr lang="uk-UA" sz="2400" b="1" dirty="0">
                <a:solidFill>
                  <a:srgbClr val="0070C0"/>
                </a:solidFill>
              </a:rPr>
              <a:t>дитячому таборі.</a:t>
            </a:r>
            <a:endParaRPr lang="ru-RU" sz="2400" b="1" dirty="0">
              <a:solidFill>
                <a:srgbClr val="0070C0"/>
              </a:solidFill>
            </a:endParaRP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rcRect l="3889" r="2344" b="6623"/>
          <a:stretch/>
        </p:blipFill>
        <p:spPr>
          <a:xfrm>
            <a:off x="4500517" y="2852470"/>
            <a:ext cx="3168889" cy="2138431"/>
          </a:xfrm>
          <a:prstGeom prst="roundRect">
            <a:avLst/>
          </a:prstGeom>
          <a:ln w="38100">
            <a:solidFill>
              <a:srgbClr val="0070C0"/>
            </a:solidFill>
          </a:ln>
        </p:spPr>
      </p:pic>
      <p:sp>
        <p:nvSpPr>
          <p:cNvPr id="22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464629"/>
            <a:ext cx="957943" cy="139367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b="1" dirty="0" smtClean="0">
                <a:solidFill>
                  <a:schemeClr val="bg1"/>
                </a:solidFill>
              </a:rPr>
              <a:t>Сторінка</a:t>
            </a:r>
            <a:endParaRPr lang="uk-UA" sz="16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4 №1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140837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45031" y="482126"/>
            <a:ext cx="10102516" cy="73707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Приєднайся  </a:t>
            </a:r>
            <a:r>
              <a:rPr lang="uk-UA" sz="3600" b="1" dirty="0">
                <a:solidFill>
                  <a:schemeClr val="bg1"/>
                </a:solidFill>
              </a:rPr>
              <a:t>до розмови друзів.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931804" y="2141645"/>
            <a:ext cx="6215743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>
                <a:solidFill>
                  <a:srgbClr val="FFFF00"/>
                </a:solidFill>
              </a:rPr>
              <a:t>Влітку я побував у бабусі в селі.  </a:t>
            </a:r>
          </a:p>
        </p:txBody>
      </p:sp>
      <p:pic>
        <p:nvPicPr>
          <p:cNvPr id="4100" name="Picture 4" descr="Футболка для мальчика, арт. 2222, Baykar - Dassimisi.RU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30" t="789" r="13777" b="30415"/>
          <a:stretch/>
        </p:blipFill>
        <p:spPr bwMode="auto">
          <a:xfrm>
            <a:off x="586329" y="1541342"/>
            <a:ext cx="4258388" cy="428289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Овал 1"/>
          <p:cNvSpPr/>
          <p:nvPr/>
        </p:nvSpPr>
        <p:spPr>
          <a:xfrm>
            <a:off x="586327" y="1583235"/>
            <a:ext cx="4181616" cy="4241002"/>
          </a:xfrm>
          <a:prstGeom prst="ellipse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6096289" y="2759078"/>
            <a:ext cx="5053834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>
                <a:solidFill>
                  <a:srgbClr val="FFFF00"/>
                </a:solidFill>
              </a:rPr>
              <a:t>Влітку я побував на морі</a:t>
            </a:r>
            <a:r>
              <a:rPr lang="uk-UA" sz="3200" b="1" dirty="0" smtClean="0">
                <a:solidFill>
                  <a:srgbClr val="FFFF00"/>
                </a:solidFill>
              </a:rPr>
              <a:t>.</a:t>
            </a:r>
            <a:endParaRPr lang="uk-UA" sz="3200" b="1" dirty="0">
              <a:solidFill>
                <a:srgbClr val="FFFF00"/>
              </a:solidFill>
            </a:endParaRPr>
          </a:p>
        </p:txBody>
      </p:sp>
      <p:sp>
        <p:nvSpPr>
          <p:cNvPr id="13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540830"/>
            <a:ext cx="957943" cy="131747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b="1" dirty="0" smtClean="0">
                <a:solidFill>
                  <a:schemeClr val="bg1"/>
                </a:solidFill>
              </a:rPr>
              <a:t>Сторінка</a:t>
            </a:r>
            <a:endParaRPr lang="uk-UA" sz="16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4 №2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4136574" y="1275279"/>
            <a:ext cx="7010973" cy="803892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rgbClr val="0070C0"/>
                </a:solidFill>
              </a:rPr>
              <a:t>Намалюй </a:t>
            </a:r>
            <a:r>
              <a:rPr lang="uk-UA" sz="2400" b="1" dirty="0">
                <a:solidFill>
                  <a:srgbClr val="0070C0"/>
                </a:solidFill>
              </a:rPr>
              <a:t>у кружечку себе або приклей своє фото. </a:t>
            </a:r>
            <a:endParaRPr lang="uk-UA" sz="2400" b="1" dirty="0" smtClean="0">
              <a:solidFill>
                <a:srgbClr val="0070C0"/>
              </a:solidFill>
            </a:endParaRPr>
          </a:p>
          <a:p>
            <a:pPr algn="ctr"/>
            <a:r>
              <a:rPr lang="uk-UA" sz="2400" b="1" dirty="0" smtClean="0">
                <a:solidFill>
                  <a:srgbClr val="0070C0"/>
                </a:solidFill>
              </a:rPr>
              <a:t>Напиши</a:t>
            </a:r>
            <a:r>
              <a:rPr lang="uk-UA" sz="2400" b="1" dirty="0">
                <a:solidFill>
                  <a:srgbClr val="0070C0"/>
                </a:solidFill>
              </a:rPr>
              <a:t>, де тобі довелося побувати влітку.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55" t="16605" r="44755" b="58333"/>
          <a:stretch/>
        </p:blipFill>
        <p:spPr>
          <a:xfrm>
            <a:off x="5161234" y="4033713"/>
            <a:ext cx="5976000" cy="2520000"/>
          </a:xfrm>
          <a:prstGeom prst="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</p:pic>
      <p:sp>
        <p:nvSpPr>
          <p:cNvPr id="16" name="TextBox 15"/>
          <p:cNvSpPr txBox="1"/>
          <p:nvPr/>
        </p:nvSpPr>
        <p:spPr>
          <a:xfrm>
            <a:off x="6083399" y="3390401"/>
            <a:ext cx="5053834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>
                <a:solidFill>
                  <a:srgbClr val="0070C0"/>
                </a:solidFill>
              </a:rPr>
              <a:t>Влітку я </a:t>
            </a:r>
            <a:r>
              <a:rPr lang="uk-UA" sz="3200" b="1" dirty="0" smtClean="0">
                <a:solidFill>
                  <a:srgbClr val="0070C0"/>
                </a:solidFill>
              </a:rPr>
              <a:t>відвідав зоопарк.</a:t>
            </a:r>
            <a:endParaRPr lang="uk-UA" sz="32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526483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740229" y="429932"/>
            <a:ext cx="10541380" cy="1096304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Прочитай </a:t>
            </a:r>
            <a:r>
              <a:rPr lang="uk-UA" sz="3200" b="1" dirty="0">
                <a:solidFill>
                  <a:schemeClr val="bg1"/>
                </a:solidFill>
              </a:rPr>
              <a:t>слова. Підкресли ті, </a:t>
            </a:r>
            <a:r>
              <a:rPr lang="uk-UA" sz="3200" b="1" dirty="0" smtClean="0">
                <a:solidFill>
                  <a:schemeClr val="bg1"/>
                </a:solidFill>
              </a:rPr>
              <a:t>які використаєш під час розповіді про свій відпочинок улітку</a:t>
            </a:r>
            <a:endParaRPr lang="uk-UA" sz="3200" b="1" dirty="0">
              <a:solidFill>
                <a:schemeClr val="bg1"/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3829060" y="1601496"/>
            <a:ext cx="5775158" cy="592272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3200" b="1" dirty="0">
                <a:solidFill>
                  <a:srgbClr val="0070C0"/>
                </a:solidFill>
              </a:rPr>
              <a:t>Згадую про літо</a:t>
            </a:r>
            <a:endParaRPr lang="ru-RU" sz="3200" b="1" dirty="0">
              <a:solidFill>
                <a:srgbClr val="0070C0"/>
              </a:solidFill>
            </a:endParaRPr>
          </a:p>
        </p:txBody>
      </p:sp>
      <p:cxnSp>
        <p:nvCxnSpPr>
          <p:cNvPr id="11" name="Прямая со стрелкой 10"/>
          <p:cNvCxnSpPr/>
          <p:nvPr/>
        </p:nvCxnSpPr>
        <p:spPr>
          <a:xfrm>
            <a:off x="6724144" y="2193768"/>
            <a:ext cx="1" cy="448658"/>
          </a:xfrm>
          <a:prstGeom prst="straightConnector1">
            <a:avLst/>
          </a:prstGeom>
          <a:ln w="571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>
            <a:off x="3423987" y="1852982"/>
            <a:ext cx="5004" cy="789443"/>
          </a:xfrm>
          <a:prstGeom prst="straightConnector1">
            <a:avLst/>
          </a:prstGeom>
          <a:ln w="571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>
            <a:off x="10019299" y="1852982"/>
            <a:ext cx="7415" cy="825287"/>
          </a:xfrm>
          <a:prstGeom prst="straightConnector1">
            <a:avLst/>
          </a:prstGeom>
          <a:ln w="571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>
            <a:endCxn id="9" idx="1"/>
          </p:cNvCxnSpPr>
          <p:nvPr/>
        </p:nvCxnSpPr>
        <p:spPr>
          <a:xfrm>
            <a:off x="3418983" y="1897632"/>
            <a:ext cx="410077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/>
          <p:cNvCxnSpPr/>
          <p:nvPr/>
        </p:nvCxnSpPr>
        <p:spPr>
          <a:xfrm>
            <a:off x="9604218" y="1852982"/>
            <a:ext cx="410077" cy="1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2241140" y="2642425"/>
            <a:ext cx="2365693" cy="3744813"/>
          </a:xfrm>
          <a:prstGeom prst="roundRect">
            <a:avLst/>
          </a:prstGeom>
          <a:solidFill>
            <a:srgbClr val="F68EE2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u="sng" dirty="0">
                <a:solidFill>
                  <a:schemeClr val="bg1"/>
                </a:solidFill>
              </a:rPr>
              <a:t>Назви предметів</a:t>
            </a:r>
          </a:p>
          <a:p>
            <a:pPr algn="ctr"/>
            <a:r>
              <a:rPr lang="uk-UA" sz="2800" dirty="0"/>
              <a:t>дача</a:t>
            </a:r>
          </a:p>
          <a:p>
            <a:pPr algn="ctr"/>
            <a:r>
              <a:rPr lang="uk-UA" sz="2800" dirty="0"/>
              <a:t>річка</a:t>
            </a:r>
          </a:p>
          <a:p>
            <a:pPr algn="ctr"/>
            <a:r>
              <a:rPr lang="uk-UA" sz="2800" dirty="0" smtClean="0"/>
              <a:t>друзі</a:t>
            </a:r>
          </a:p>
          <a:p>
            <a:pPr algn="ctr"/>
            <a:r>
              <a:rPr lang="uk-UA" sz="2800" dirty="0" smtClean="0">
                <a:solidFill>
                  <a:schemeClr val="bg1"/>
                </a:solidFill>
              </a:rPr>
              <a:t>велосипед</a:t>
            </a:r>
            <a:endParaRPr lang="uk-UA" sz="2800" dirty="0"/>
          </a:p>
          <a:p>
            <a:pPr algn="ctr"/>
            <a:r>
              <a:rPr lang="uk-UA" sz="2800" dirty="0" smtClean="0"/>
              <a:t>__________</a:t>
            </a:r>
            <a:endParaRPr lang="uk-UA" sz="2800" dirty="0"/>
          </a:p>
          <a:p>
            <a:pPr algn="ctr"/>
            <a:r>
              <a:rPr lang="uk-UA" sz="2800" dirty="0" smtClean="0"/>
              <a:t>__________</a:t>
            </a:r>
            <a:endParaRPr lang="uk-UA" sz="2800" dirty="0"/>
          </a:p>
        </p:txBody>
      </p:sp>
      <p:sp>
        <p:nvSpPr>
          <p:cNvPr id="29" name="TextBox 28"/>
          <p:cNvSpPr txBox="1"/>
          <p:nvPr/>
        </p:nvSpPr>
        <p:spPr>
          <a:xfrm>
            <a:off x="5555555" y="2642425"/>
            <a:ext cx="2365693" cy="374481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u="sng" dirty="0">
                <a:solidFill>
                  <a:schemeClr val="bg1"/>
                </a:solidFill>
              </a:rPr>
              <a:t>Назви</a:t>
            </a:r>
          </a:p>
          <a:p>
            <a:pPr algn="ctr"/>
            <a:r>
              <a:rPr lang="uk-UA" sz="2800" b="1" u="sng" dirty="0">
                <a:solidFill>
                  <a:schemeClr val="bg1"/>
                </a:solidFill>
              </a:rPr>
              <a:t> ознак</a:t>
            </a:r>
          </a:p>
          <a:p>
            <a:pPr algn="ctr"/>
            <a:r>
              <a:rPr lang="uk-UA" sz="2800" dirty="0"/>
              <a:t>тепле</a:t>
            </a:r>
          </a:p>
          <a:p>
            <a:pPr algn="ctr"/>
            <a:r>
              <a:rPr lang="uk-UA" sz="2800" dirty="0"/>
              <a:t>веселі</a:t>
            </a:r>
          </a:p>
          <a:p>
            <a:pPr algn="ctr"/>
            <a:r>
              <a:rPr lang="uk-UA" sz="2800" dirty="0" smtClean="0"/>
              <a:t>цікава</a:t>
            </a:r>
          </a:p>
          <a:p>
            <a:pPr algn="ctr"/>
            <a:r>
              <a:rPr lang="uk-UA" sz="2800" dirty="0"/>
              <a:t>чудовий</a:t>
            </a:r>
            <a:endParaRPr lang="ru-RU" sz="2800" dirty="0"/>
          </a:p>
          <a:p>
            <a:pPr algn="ctr"/>
            <a:r>
              <a:rPr lang="uk-UA" sz="2800" dirty="0" smtClean="0"/>
              <a:t>__________</a:t>
            </a:r>
            <a:endParaRPr lang="uk-UA" sz="2800" dirty="0"/>
          </a:p>
          <a:p>
            <a:pPr algn="ctr"/>
            <a:r>
              <a:rPr lang="uk-UA" sz="2800" dirty="0" smtClean="0"/>
              <a:t>__________</a:t>
            </a:r>
            <a:endParaRPr lang="uk-UA" sz="2800" dirty="0"/>
          </a:p>
        </p:txBody>
      </p:sp>
      <p:sp>
        <p:nvSpPr>
          <p:cNvPr id="30" name="TextBox 29"/>
          <p:cNvSpPr txBox="1"/>
          <p:nvPr/>
        </p:nvSpPr>
        <p:spPr>
          <a:xfrm>
            <a:off x="8858497" y="2703016"/>
            <a:ext cx="2365693" cy="3744813"/>
          </a:xfrm>
          <a:prstGeom prst="roundRect">
            <a:avLst/>
          </a:prstGeom>
          <a:solidFill>
            <a:schemeClr val="accent4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u="sng" dirty="0">
                <a:solidFill>
                  <a:schemeClr val="bg1"/>
                </a:solidFill>
              </a:rPr>
              <a:t>Назви</a:t>
            </a:r>
          </a:p>
          <a:p>
            <a:pPr algn="ctr"/>
            <a:r>
              <a:rPr lang="uk-UA" sz="2800" b="1" u="sng" dirty="0">
                <a:solidFill>
                  <a:schemeClr val="bg1"/>
                </a:solidFill>
              </a:rPr>
              <a:t>дій</a:t>
            </a:r>
          </a:p>
          <a:p>
            <a:pPr algn="ctr"/>
            <a:r>
              <a:rPr lang="uk-UA" sz="2800" dirty="0"/>
              <a:t>відпочивав</a:t>
            </a:r>
          </a:p>
          <a:p>
            <a:pPr algn="ctr"/>
            <a:r>
              <a:rPr lang="uk-UA" sz="2800" dirty="0"/>
              <a:t>відпочивала</a:t>
            </a:r>
          </a:p>
          <a:p>
            <a:pPr algn="ctr"/>
            <a:r>
              <a:rPr lang="uk-UA" sz="2800" dirty="0"/>
              <a:t>к</a:t>
            </a:r>
            <a:r>
              <a:rPr lang="uk-UA" sz="2800" dirty="0" smtClean="0"/>
              <a:t>аталися</a:t>
            </a:r>
          </a:p>
          <a:p>
            <a:pPr algn="ctr"/>
            <a:r>
              <a:rPr lang="uk-UA" sz="2800" dirty="0"/>
              <a:t>купалися</a:t>
            </a:r>
            <a:endParaRPr lang="ru-RU" sz="2800" dirty="0"/>
          </a:p>
          <a:p>
            <a:pPr algn="ctr"/>
            <a:r>
              <a:rPr lang="uk-UA" sz="2800" dirty="0" smtClean="0"/>
              <a:t>__________</a:t>
            </a:r>
            <a:endParaRPr lang="uk-UA" sz="2800" dirty="0"/>
          </a:p>
          <a:p>
            <a:pPr algn="ctr"/>
            <a:r>
              <a:rPr lang="uk-UA" sz="2800" dirty="0" smtClean="0"/>
              <a:t>__________</a:t>
            </a:r>
            <a:endParaRPr lang="uk-UA" sz="2800" dirty="0"/>
          </a:p>
        </p:txBody>
      </p:sp>
      <p:sp>
        <p:nvSpPr>
          <p:cNvPr id="32" name="TextBox 31"/>
          <p:cNvSpPr txBox="1"/>
          <p:nvPr/>
        </p:nvSpPr>
        <p:spPr>
          <a:xfrm>
            <a:off x="2241140" y="5669426"/>
            <a:ext cx="24581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i="1" dirty="0">
                <a:solidFill>
                  <a:schemeClr val="bg1"/>
                </a:solidFill>
              </a:rPr>
              <a:t>п</a:t>
            </a:r>
            <a:r>
              <a:rPr lang="uk-UA" sz="2800" i="1" dirty="0" smtClean="0">
                <a:solidFill>
                  <a:schemeClr val="bg1"/>
                </a:solidFill>
              </a:rPr>
              <a:t>рирода, ігри</a:t>
            </a:r>
            <a:endParaRPr lang="ru-RU" sz="2800" i="1" dirty="0">
              <a:solidFill>
                <a:schemeClr val="bg1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334364" y="5295287"/>
            <a:ext cx="21892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i="1" dirty="0">
                <a:solidFill>
                  <a:schemeClr val="bg1"/>
                </a:solidFill>
              </a:rPr>
              <a:t>відпочинок</a:t>
            </a:r>
            <a:endParaRPr lang="ru-RU" sz="2800" i="1" dirty="0">
              <a:solidFill>
                <a:schemeClr val="bg1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657063" y="5274180"/>
            <a:ext cx="21266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i="1" dirty="0">
                <a:solidFill>
                  <a:schemeClr val="bg1"/>
                </a:solidFill>
              </a:rPr>
              <a:t>зелений</a:t>
            </a:r>
            <a:endParaRPr lang="ru-RU" sz="2800" i="1" dirty="0">
              <a:solidFill>
                <a:schemeClr val="bg1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5907416" y="5742938"/>
            <a:ext cx="16619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i="1" dirty="0" smtClean="0">
                <a:solidFill>
                  <a:schemeClr val="bg1"/>
                </a:solidFill>
              </a:rPr>
              <a:t>рухливі</a:t>
            </a:r>
            <a:endParaRPr lang="ru-RU" sz="2800" i="1" dirty="0">
              <a:solidFill>
                <a:schemeClr val="bg1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8923702" y="5310531"/>
            <a:ext cx="22085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i="1" dirty="0">
                <a:solidFill>
                  <a:schemeClr val="bg1"/>
                </a:solidFill>
              </a:rPr>
              <a:t>засмагали</a:t>
            </a:r>
            <a:endParaRPr lang="ru-RU" sz="2800" i="1" dirty="0">
              <a:solidFill>
                <a:schemeClr val="bg1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8766595" y="5742938"/>
            <a:ext cx="23656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i="1" dirty="0">
                <a:solidFill>
                  <a:schemeClr val="bg1"/>
                </a:solidFill>
              </a:rPr>
              <a:t>веселилися</a:t>
            </a:r>
            <a:endParaRPr lang="ru-RU" sz="2800" i="1" dirty="0">
              <a:solidFill>
                <a:schemeClr val="bg1"/>
              </a:solidFill>
            </a:endParaRPr>
          </a:p>
        </p:txBody>
      </p:sp>
      <p:sp>
        <p:nvSpPr>
          <p:cNvPr id="27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669426"/>
            <a:ext cx="957943" cy="118888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b="1" dirty="0" smtClean="0">
                <a:solidFill>
                  <a:schemeClr val="bg1"/>
                </a:solidFill>
              </a:rPr>
              <a:t>Сторінка</a:t>
            </a:r>
            <a:endParaRPr lang="uk-UA" sz="16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5 №3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40" name="Скругленный прямоугольник 39"/>
          <p:cNvSpPr/>
          <p:nvPr/>
        </p:nvSpPr>
        <p:spPr>
          <a:xfrm>
            <a:off x="740228" y="1615656"/>
            <a:ext cx="2177143" cy="1013081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rgbClr val="0070C0"/>
                </a:solidFill>
              </a:rPr>
              <a:t>Допиши </a:t>
            </a:r>
            <a:r>
              <a:rPr lang="uk-UA" sz="2000" b="1" dirty="0">
                <a:solidFill>
                  <a:srgbClr val="0070C0"/>
                </a:solidFill>
              </a:rPr>
              <a:t>інші слова, які </a:t>
            </a:r>
            <a:r>
              <a:rPr lang="uk-UA" sz="2000" b="1" dirty="0" smtClean="0">
                <a:solidFill>
                  <a:srgbClr val="0070C0"/>
                </a:solidFill>
              </a:rPr>
              <a:t>хочеш </a:t>
            </a:r>
            <a:r>
              <a:rPr lang="uk-UA" sz="2000" b="1" dirty="0">
                <a:solidFill>
                  <a:srgbClr val="0070C0"/>
                </a:solidFill>
              </a:rPr>
              <a:t>використати.</a:t>
            </a:r>
          </a:p>
        </p:txBody>
      </p:sp>
    </p:spTree>
    <p:extLst>
      <p:ext uri="{BB962C8B-B14F-4D97-AF65-F5344CB8AC3E}">
        <p14:creationId xmlns:p14="http://schemas.microsoft.com/office/powerpoint/2010/main" val="17695324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  <p:bldP spid="35" grpId="0"/>
      <p:bldP spid="36" grpId="0"/>
      <p:bldP spid="38" grpId="0"/>
      <p:bldP spid="39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21503</TotalTime>
  <Words>503</Words>
  <Application>Microsoft Office PowerPoint</Application>
  <PresentationFormat>Произвольный</PresentationFormat>
  <Paragraphs>121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Презентация PowerPoint</vt:lpstr>
      <vt:lpstr>Налаштування на урок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Vasyl Tsupa</dc:creator>
  <cp:lastModifiedBy>Esmiralda Ivanova</cp:lastModifiedBy>
  <cp:revision>1452</cp:revision>
  <dcterms:created xsi:type="dcterms:W3CDTF">2018-01-05T16:38:53Z</dcterms:created>
  <dcterms:modified xsi:type="dcterms:W3CDTF">2024-09-03T13:45:18Z</dcterms:modified>
</cp:coreProperties>
</file>