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278" r:id="rId3"/>
    <p:sldId id="352" r:id="rId4"/>
    <p:sldId id="282" r:id="rId5"/>
    <p:sldId id="283" r:id="rId6"/>
    <p:sldId id="343" r:id="rId7"/>
    <p:sldId id="337" r:id="rId8"/>
    <p:sldId id="305" r:id="rId9"/>
    <p:sldId id="349" r:id="rId10"/>
    <p:sldId id="342" r:id="rId11"/>
    <p:sldId id="350" r:id="rId12"/>
    <p:sldId id="348" r:id="rId13"/>
    <p:sldId id="354" r:id="rId14"/>
    <p:sldId id="353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5A11"/>
    <a:srgbClr val="FFB441"/>
    <a:srgbClr val="FFFF00"/>
    <a:srgbClr val="FF7C80"/>
    <a:srgbClr val="00B050"/>
    <a:srgbClr val="709E32"/>
    <a:srgbClr val="2F3242"/>
    <a:srgbClr val="1694E9"/>
    <a:srgbClr val="295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239" autoAdjust="0"/>
    <p:restoredTop sz="94660"/>
  </p:normalViewPr>
  <p:slideViewPr>
    <p:cSldViewPr snapToGrid="0">
      <p:cViewPr varScale="1">
        <p:scale>
          <a:sx n="82" d="100"/>
          <a:sy n="82" d="100"/>
        </p:scale>
        <p:origin x="-38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05.09.2024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709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05.09.2024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05.09.2024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05.09.2024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05.09.2024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05.09.2024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05.09.2024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05.09.2024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jpeg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50578" y="4055997"/>
            <a:ext cx="9873343" cy="1940957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5400" b="1" dirty="0">
                <a:solidFill>
                  <a:srgbClr val="0070C0"/>
                </a:solidFill>
              </a:rPr>
              <a:t>Розрізняю голосні і </a:t>
            </a:r>
            <a:endParaRPr lang="uk-UA" sz="5400" b="1" dirty="0" smtClean="0">
              <a:solidFill>
                <a:srgbClr val="0070C0"/>
              </a:solidFill>
            </a:endParaRPr>
          </a:p>
          <a:p>
            <a:pPr algn="ctr"/>
            <a:r>
              <a:rPr lang="uk-UA" sz="5400" b="1" dirty="0" smtClean="0">
                <a:solidFill>
                  <a:srgbClr val="0070C0"/>
                </a:solidFill>
              </a:rPr>
              <a:t>приголосні </a:t>
            </a:r>
            <a:r>
              <a:rPr lang="uk-UA" sz="5400" b="1" dirty="0">
                <a:solidFill>
                  <a:srgbClr val="0070C0"/>
                </a:solidFill>
              </a:rPr>
              <a:t>звуки</a:t>
            </a:r>
            <a:endParaRPr lang="ru-RU" sz="5400" b="1" dirty="0">
              <a:solidFill>
                <a:srgbClr val="0070C0"/>
              </a:solidFill>
            </a:endParaRPr>
          </a:p>
        </p:txBody>
      </p:sp>
      <p:pic>
        <p:nvPicPr>
          <p:cNvPr id="409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578" y="1014713"/>
            <a:ext cx="2862943" cy="2442266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44747" y="1714519"/>
            <a:ext cx="2266421" cy="226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419372" y="1014713"/>
            <a:ext cx="3477228" cy="2145268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Українська мова</a:t>
            </a:r>
          </a:p>
          <a:p>
            <a:pPr algn="ctr"/>
            <a:r>
              <a:rPr lang="uk-UA" sz="2400" b="1" i="1" dirty="0">
                <a:solidFill>
                  <a:srgbClr val="0070C0"/>
                </a:solidFill>
              </a:rPr>
              <a:t>2 клас. </a:t>
            </a:r>
            <a:endParaRPr lang="uk-UA" sz="2400" b="1" i="1" dirty="0" smtClean="0">
              <a:solidFill>
                <a:srgbClr val="0070C0"/>
              </a:solidFill>
            </a:endParaRPr>
          </a:p>
          <a:p>
            <a:pPr algn="ctr"/>
            <a:r>
              <a:rPr lang="uk-UA" sz="2400" b="1" i="1" dirty="0" smtClean="0">
                <a:solidFill>
                  <a:srgbClr val="0070C0"/>
                </a:solidFill>
              </a:rPr>
              <a:t>Розділ </a:t>
            </a:r>
            <a:r>
              <a:rPr lang="uk-UA" sz="2400" b="1" i="1" dirty="0">
                <a:solidFill>
                  <a:srgbClr val="0070C0"/>
                </a:solidFill>
              </a:rPr>
              <a:t>1</a:t>
            </a:r>
            <a:r>
              <a:rPr lang="uk-UA" sz="2400" b="1" dirty="0">
                <a:solidFill>
                  <a:srgbClr val="0070C0"/>
                </a:solidFill>
              </a:rPr>
              <a:t>. </a:t>
            </a:r>
            <a:r>
              <a:rPr lang="uk-UA" sz="2400" b="1" i="1" dirty="0" smtClean="0">
                <a:solidFill>
                  <a:srgbClr val="0070C0"/>
                </a:solidFill>
              </a:rPr>
              <a:t>Звуки. Букви. Склади. Наголос.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Урок 5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52286" y="459452"/>
            <a:ext cx="10100782" cy="8137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Склади </a:t>
            </a:r>
            <a:r>
              <a:rPr lang="uk-UA" sz="4000" b="1" dirty="0">
                <a:solidFill>
                  <a:schemeClr val="bg1"/>
                </a:solidFill>
              </a:rPr>
              <a:t>два речення про </a:t>
            </a:r>
            <a:r>
              <a:rPr lang="uk-UA" sz="4000" b="1" dirty="0" smtClean="0">
                <a:solidFill>
                  <a:schemeClr val="bg1"/>
                </a:solidFill>
              </a:rPr>
              <a:t>калину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0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86"/>
          <a:stretch/>
        </p:blipFill>
        <p:spPr bwMode="auto">
          <a:xfrm>
            <a:off x="1044469" y="1432191"/>
            <a:ext cx="2243133" cy="384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3861">
            <a:off x="2721854" y="1928060"/>
            <a:ext cx="1434042" cy="111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" r="51477" b="75784"/>
          <a:stretch/>
        </p:blipFill>
        <p:spPr>
          <a:xfrm>
            <a:off x="3816000" y="2775967"/>
            <a:ext cx="7344000" cy="2374970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08F82BA-A72E-40B7-86A6-E3307EF00C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106" y="2886948"/>
            <a:ext cx="7291448" cy="2353260"/>
          </a:xfrm>
          <a:prstGeom prst="rect">
            <a:avLst/>
          </a:prstGeom>
        </p:spPr>
      </p:pic>
      <p:sp>
        <p:nvSpPr>
          <p:cNvPr id="15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814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11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70643" y="1626795"/>
            <a:ext cx="7082425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Прочитай речення. Напиши перше з них. 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Підкресли в ньому приголосні.</a:t>
            </a:r>
            <a:endParaRPr lang="uk-UA" sz="2400" b="1" dirty="0">
              <a:solidFill>
                <a:srgbClr val="0070C0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4629873" y="3541853"/>
            <a:ext cx="358816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5233686" y="3543785"/>
            <a:ext cx="264289" cy="135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5743861" y="3550536"/>
            <a:ext cx="179408" cy="67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V="1">
            <a:off x="7310446" y="3534136"/>
            <a:ext cx="179408" cy="67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7743463" y="3534136"/>
            <a:ext cx="327055" cy="24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V="1">
            <a:off x="8154140" y="3557771"/>
            <a:ext cx="179408" cy="67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V="1">
            <a:off x="8620314" y="3547162"/>
            <a:ext cx="179408" cy="67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V="1">
            <a:off x="9534714" y="3558737"/>
            <a:ext cx="179408" cy="67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9728408" y="3513401"/>
            <a:ext cx="179408" cy="67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V="1">
            <a:off x="10310218" y="3559214"/>
            <a:ext cx="179408" cy="67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18594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00188" y="466557"/>
            <a:ext cx="10049143" cy="7256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«Посели» букви в </a:t>
            </a:r>
            <a:r>
              <a:rPr lang="uk-UA" sz="4000" b="1" dirty="0" smtClean="0">
                <a:solidFill>
                  <a:schemeClr val="bg1"/>
                </a:solidFill>
              </a:rPr>
              <a:t>будиночки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052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063" y="1800767"/>
            <a:ext cx="3798204" cy="379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45"/>
          <a:stretch/>
        </p:blipFill>
        <p:spPr bwMode="auto">
          <a:xfrm>
            <a:off x="7724544" y="1800768"/>
            <a:ext cx="3434942" cy="378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657092" y="2911529"/>
            <a:ext cx="151372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/>
              <a:t>А О С</a:t>
            </a:r>
            <a:endParaRPr lang="uk-UA" sz="3200" b="1" dirty="0"/>
          </a:p>
          <a:p>
            <a:r>
              <a:rPr lang="uk-UA" sz="3200" b="1" dirty="0"/>
              <a:t>Л У Р </a:t>
            </a:r>
            <a:endParaRPr lang="uk-UA" sz="3200" b="1" dirty="0" smtClean="0"/>
          </a:p>
          <a:p>
            <a:r>
              <a:rPr lang="uk-UA" sz="3200" b="1" dirty="0" smtClean="0"/>
              <a:t>  Е  И</a:t>
            </a:r>
            <a:endParaRPr lang="uk-UA" sz="3200" b="1" dirty="0"/>
          </a:p>
          <a:p>
            <a:r>
              <a:rPr lang="uk-UA" sz="3200" b="1" dirty="0" smtClean="0"/>
              <a:t>Х        К</a:t>
            </a:r>
            <a:endParaRPr lang="uk-UA" sz="3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301169" y="5680180"/>
            <a:ext cx="1779989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/>
              <a:t>ГОЛОСНІ 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77159" y="5693843"/>
            <a:ext cx="2526794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/>
              <a:t>ПРИГОЛОСНІ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92478" y="2913593"/>
            <a:ext cx="470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</a:rPr>
              <a:t>О 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06378" y="3399323"/>
            <a:ext cx="470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</a:rPr>
              <a:t>У 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848199" y="3889103"/>
            <a:ext cx="470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</a:rPr>
              <a:t>Е 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24760" y="3889103"/>
            <a:ext cx="470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</a:rPr>
              <a:t>И 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362504" y="2913593"/>
            <a:ext cx="470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</a:rPr>
              <a:t>С 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657092" y="3408834"/>
            <a:ext cx="470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</a:rPr>
              <a:t>Л 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326071" y="3405440"/>
            <a:ext cx="470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</a:rPr>
              <a:t>Р 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665330" y="4377282"/>
            <a:ext cx="470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</a:rPr>
              <a:t>Х 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619442" y="4376381"/>
            <a:ext cx="470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</a:rPr>
              <a:t>К 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666342" y="2912996"/>
            <a:ext cx="470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</a:rPr>
              <a:t>А  </a:t>
            </a:r>
          </a:p>
        </p:txBody>
      </p:sp>
      <p:sp>
        <p:nvSpPr>
          <p:cNvPr id="3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814" y="5715753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Зошит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16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6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533231" y="1192193"/>
            <a:ext cx="7383056" cy="71213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0070C0"/>
                </a:solidFill>
              </a:rPr>
              <a:t>«Посели» букви в будиночки. Для цього визнач, який звук позначає кожна буква – голосний чи приголосний. </a:t>
            </a:r>
          </a:p>
        </p:txBody>
      </p:sp>
    </p:spTree>
    <p:extLst>
      <p:ext uri="{BB962C8B-B14F-4D97-AF65-F5344CB8AC3E}">
        <p14:creationId xmlns:p14="http://schemas.microsoft.com/office/powerpoint/2010/main" val="14667606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-0.25273 0.0152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43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0.20977 0.0298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448E-6 1.23034E-6 L -0.27963 0.08164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88" y="40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26328 0.02848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64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28021 0.0893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10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0 L 0.2099 0.09329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95" y="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9575E-6 1.81314E-6 L -0.26817 0.08279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15" y="41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8237E-6 1.81314E-6 L -0.29956 0.1561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8" y="77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5428E-7 2.73821E-6 L 0.26348 0.07585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67" y="37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6197E-6 2.73821E-6 L 0.1822 0.01595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4" y="7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5" grpId="0"/>
      <p:bldP spid="26" grpId="0"/>
      <p:bldP spid="27" grpId="0"/>
      <p:bldP spid="29" grpId="0"/>
      <p:bldP spid="30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26916" y="494529"/>
            <a:ext cx="9780608" cy="7246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 Анаграми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61127" y="1296765"/>
            <a:ext cx="7983144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</a:rPr>
              <a:t>У словах </a:t>
            </a:r>
            <a:r>
              <a:rPr lang="ru-RU" sz="2000" dirty="0" err="1" smtClean="0">
                <a:solidFill>
                  <a:srgbClr val="0070C0"/>
                </a:solidFill>
              </a:rPr>
              <a:t>поміняй</a:t>
            </a:r>
            <a:r>
              <a:rPr lang="ru-RU" sz="2000" dirty="0" smtClean="0">
                <a:solidFill>
                  <a:srgbClr val="0070C0"/>
                </a:solidFill>
              </a:rPr>
              <a:t> </a:t>
            </a:r>
            <a:r>
              <a:rPr lang="ru-RU" sz="2000" dirty="0" err="1" smtClean="0">
                <a:solidFill>
                  <a:srgbClr val="0070C0"/>
                </a:solidFill>
              </a:rPr>
              <a:t>місцями</a:t>
            </a:r>
            <a:r>
              <a:rPr lang="ru-RU" sz="2000" dirty="0" smtClean="0">
                <a:solidFill>
                  <a:srgbClr val="0070C0"/>
                </a:solidFill>
              </a:rPr>
              <a:t> </a:t>
            </a:r>
            <a:r>
              <a:rPr lang="ru-RU" sz="2000" dirty="0" err="1" smtClean="0">
                <a:solidFill>
                  <a:srgbClr val="0070C0"/>
                </a:solidFill>
              </a:rPr>
              <a:t>букви</a:t>
            </a:r>
            <a:r>
              <a:rPr lang="ru-RU" sz="2000" dirty="0" smtClean="0">
                <a:solidFill>
                  <a:srgbClr val="0070C0"/>
                </a:solidFill>
              </a:rPr>
              <a:t>, </a:t>
            </a:r>
            <a:r>
              <a:rPr lang="ru-RU" sz="2000" dirty="0" err="1" smtClean="0">
                <a:solidFill>
                  <a:srgbClr val="0070C0"/>
                </a:solidFill>
              </a:rPr>
              <a:t>які</a:t>
            </a:r>
            <a:r>
              <a:rPr lang="ru-RU" sz="2000" dirty="0" smtClean="0">
                <a:solidFill>
                  <a:srgbClr val="0070C0"/>
                </a:solidFill>
              </a:rPr>
              <a:t> </a:t>
            </a:r>
            <a:r>
              <a:rPr lang="ru-RU" sz="2000" dirty="0" err="1" smtClean="0">
                <a:solidFill>
                  <a:srgbClr val="0070C0"/>
                </a:solidFill>
              </a:rPr>
              <a:t>позначають</a:t>
            </a:r>
            <a:r>
              <a:rPr lang="ru-RU" sz="2000" dirty="0" smtClean="0">
                <a:solidFill>
                  <a:srgbClr val="0070C0"/>
                </a:solidFill>
              </a:rPr>
              <a:t> </a:t>
            </a:r>
            <a:r>
              <a:rPr lang="ru-RU" sz="2000" dirty="0" err="1" smtClean="0">
                <a:solidFill>
                  <a:srgbClr val="0070C0"/>
                </a:solidFill>
              </a:rPr>
              <a:t>приголосні</a:t>
            </a:r>
            <a:r>
              <a:rPr lang="ru-RU" sz="2000" dirty="0" smtClean="0">
                <a:solidFill>
                  <a:srgbClr val="0070C0"/>
                </a:solidFill>
              </a:rPr>
              <a:t> звуки. </a:t>
            </a:r>
          </a:p>
          <a:p>
            <a:pPr algn="ctr"/>
            <a:r>
              <a:rPr lang="ru-RU" sz="2000" dirty="0" smtClean="0">
                <a:solidFill>
                  <a:srgbClr val="0070C0"/>
                </a:solidFill>
              </a:rPr>
              <a:t>Запиши </a:t>
            </a:r>
            <a:r>
              <a:rPr lang="ru-RU" sz="2000" dirty="0" err="1" smtClean="0">
                <a:solidFill>
                  <a:srgbClr val="0070C0"/>
                </a:solidFill>
              </a:rPr>
              <a:t>утворені</a:t>
            </a:r>
            <a:r>
              <a:rPr lang="ru-RU" sz="2000" dirty="0" smtClean="0">
                <a:solidFill>
                  <a:srgbClr val="0070C0"/>
                </a:solidFill>
              </a:rPr>
              <a:t> слова. 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814" y="5715753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Зошит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16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6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56279" y="2017921"/>
            <a:ext cx="1332025" cy="6469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err="1" smtClean="0"/>
              <a:t>тіди</a:t>
            </a:r>
            <a:r>
              <a:rPr lang="uk-UA" sz="3200" b="1" dirty="0" smtClean="0"/>
              <a:t>  </a:t>
            </a:r>
            <a:endParaRPr lang="uk-UA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159186" y="2013642"/>
            <a:ext cx="1332025" cy="6469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/>
              <a:t>діти  </a:t>
            </a:r>
            <a:endParaRPr lang="uk-UA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236330" y="2034975"/>
            <a:ext cx="1332025" cy="6469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err="1" smtClean="0"/>
              <a:t>укор</a:t>
            </a:r>
            <a:r>
              <a:rPr lang="uk-UA" sz="3200" b="1" dirty="0" smtClean="0"/>
              <a:t> </a:t>
            </a:r>
            <a:endParaRPr lang="uk-UA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239237" y="2030696"/>
            <a:ext cx="1332025" cy="6469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/>
              <a:t>урок</a:t>
            </a:r>
            <a:endParaRPr lang="uk-UA" sz="3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138440" y="2041071"/>
            <a:ext cx="1332025" cy="646986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/>
              <a:t>роме</a:t>
            </a:r>
            <a:endParaRPr lang="uk-UA" sz="3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141348" y="2023236"/>
            <a:ext cx="1332025" cy="646986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/>
              <a:t>море</a:t>
            </a:r>
            <a:endParaRPr lang="uk-UA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8107598" y="2017921"/>
            <a:ext cx="1332025" cy="646986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/>
              <a:t>миза  </a:t>
            </a:r>
            <a:endParaRPr lang="uk-UA" sz="3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8110506" y="2002417"/>
            <a:ext cx="1332025" cy="646986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/>
              <a:t>зима  </a:t>
            </a:r>
            <a:endParaRPr lang="uk-UA" sz="3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579994" y="4420991"/>
            <a:ext cx="2527608" cy="6469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/>
              <a:t>Кульбабка –   </a:t>
            </a:r>
            <a:endParaRPr lang="uk-UA" sz="3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218806" y="5160752"/>
            <a:ext cx="1713522" cy="646986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/>
              <a:t>акула,  </a:t>
            </a:r>
            <a:endParaRPr lang="uk-UA" sz="3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218806" y="4420991"/>
            <a:ext cx="1713522" cy="646986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/>
              <a:t>кулька  </a:t>
            </a:r>
            <a:endParaRPr lang="uk-UA" sz="3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174879" y="5160752"/>
            <a:ext cx="1713522" cy="646986"/>
          </a:xfrm>
          <a:prstGeom prst="round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/>
              <a:t>бабка  </a:t>
            </a:r>
            <a:endParaRPr lang="uk-UA" sz="3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8784979" y="4404896"/>
            <a:ext cx="1713522" cy="646986"/>
          </a:xfrm>
          <a:prstGeom prst="round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/>
              <a:t>куб  </a:t>
            </a:r>
            <a:endParaRPr lang="uk-UA" sz="3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8834668" y="5160752"/>
            <a:ext cx="1713522" cy="646986"/>
          </a:xfrm>
          <a:prstGeom prst="roundRect">
            <a:avLst/>
          </a:prstGeom>
          <a:solidFill>
            <a:srgbClr val="C55A1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/>
              <a:t>бук  </a:t>
            </a:r>
            <a:endParaRPr lang="uk-UA" sz="32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7048308" y="5157983"/>
            <a:ext cx="1713522" cy="646986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/>
              <a:t>булка  </a:t>
            </a:r>
            <a:endParaRPr lang="uk-UA" sz="3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6969199" y="4420991"/>
            <a:ext cx="1713522" cy="646986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/>
              <a:t>кулак  </a:t>
            </a:r>
            <a:endParaRPr lang="uk-UA" sz="3200" b="1" dirty="0"/>
          </a:p>
        </p:txBody>
      </p:sp>
      <p:pic>
        <p:nvPicPr>
          <p:cNvPr id="1026" name="Picture 2" descr="D:\2 клас\1 Українська мова\1 Пономарьова\1 Звуки букви\№005 - Розрізняю голосні і приголосні звуки\2024-09-05_10384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16" b="27506"/>
          <a:stretch/>
        </p:blipFill>
        <p:spPr bwMode="auto">
          <a:xfrm>
            <a:off x="1815946" y="1328232"/>
            <a:ext cx="9233451" cy="271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Картинки до тестів\Рослини\Кульбаба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3"/>
          <a:stretch/>
        </p:blipFill>
        <p:spPr bwMode="auto">
          <a:xfrm>
            <a:off x="786449" y="1328232"/>
            <a:ext cx="2012692" cy="273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1355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86024" y="494529"/>
            <a:ext cx="8732066" cy="7246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 </a:t>
            </a:r>
            <a:r>
              <a:rPr lang="uk-UA" sz="4000" b="1" dirty="0">
                <a:solidFill>
                  <a:schemeClr val="bg1"/>
                </a:solidFill>
              </a:rPr>
              <a:t>Вправа </a:t>
            </a:r>
            <a:r>
              <a:rPr lang="uk-UA" sz="4000" b="1" dirty="0" smtClean="0">
                <a:solidFill>
                  <a:schemeClr val="bg1"/>
                </a:solidFill>
              </a:rPr>
              <a:t>«Мікрофон»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09634" y="1479869"/>
            <a:ext cx="5229252" cy="31085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/>
              <a:t>— </a:t>
            </a:r>
            <a:r>
              <a:rPr lang="ru-RU" sz="2800" dirty="0" err="1"/>
              <a:t>Які</a:t>
            </a:r>
            <a:r>
              <a:rPr lang="ru-RU" sz="2800" dirty="0"/>
              <a:t> звуки </a:t>
            </a:r>
            <a:r>
              <a:rPr lang="ru-RU" sz="2800" dirty="0" err="1" smtClean="0"/>
              <a:t>ти</a:t>
            </a:r>
            <a:r>
              <a:rPr lang="ru-RU" sz="2800" dirty="0" smtClean="0"/>
              <a:t> </a:t>
            </a:r>
            <a:r>
              <a:rPr lang="ru-RU" sz="2800" dirty="0" err="1" smtClean="0"/>
              <a:t>знаєш</a:t>
            </a:r>
            <a:r>
              <a:rPr lang="ru-RU" sz="2800" dirty="0" smtClean="0"/>
              <a:t>?</a:t>
            </a:r>
          </a:p>
          <a:p>
            <a:r>
              <a:rPr lang="ru-RU" sz="2800" dirty="0" smtClean="0"/>
              <a:t>— </a:t>
            </a:r>
            <a:r>
              <a:rPr lang="ru-RU" sz="2800" dirty="0"/>
              <a:t>Як </a:t>
            </a:r>
            <a:r>
              <a:rPr lang="ru-RU" sz="2800" dirty="0" err="1"/>
              <a:t>вимовляються</a:t>
            </a:r>
            <a:r>
              <a:rPr lang="ru-RU" sz="2800" dirty="0"/>
              <a:t> </a:t>
            </a:r>
            <a:r>
              <a:rPr lang="ru-RU" sz="2800" dirty="0" err="1" smtClean="0"/>
              <a:t>приголосні</a:t>
            </a:r>
            <a:r>
              <a:rPr lang="ru-RU" sz="2800" dirty="0"/>
              <a:t>?</a:t>
            </a:r>
          </a:p>
          <a:p>
            <a:r>
              <a:rPr lang="ru-RU" sz="2800" dirty="0" smtClean="0"/>
              <a:t>— </a:t>
            </a:r>
            <a:r>
              <a:rPr lang="ru-RU" sz="2800" dirty="0" err="1" smtClean="0"/>
              <a:t>Назви</a:t>
            </a:r>
            <a:r>
              <a:rPr lang="ru-RU" sz="2800" dirty="0" smtClean="0"/>
              <a:t> </a:t>
            </a:r>
            <a:r>
              <a:rPr lang="ru-RU" sz="2800" dirty="0" err="1" smtClean="0"/>
              <a:t>кілька</a:t>
            </a:r>
            <a:r>
              <a:rPr lang="ru-RU" sz="2800" dirty="0" smtClean="0"/>
              <a:t> </a:t>
            </a:r>
            <a:r>
              <a:rPr lang="ru-RU" sz="2800" dirty="0" err="1" smtClean="0"/>
              <a:t>приголосних</a:t>
            </a:r>
            <a:r>
              <a:rPr lang="ru-RU" sz="2800" dirty="0" smtClean="0"/>
              <a:t> </a:t>
            </a:r>
            <a:r>
              <a:rPr lang="ru-RU" sz="2800" dirty="0" err="1" smtClean="0"/>
              <a:t>звуків</a:t>
            </a:r>
            <a:r>
              <a:rPr lang="ru-RU" sz="2800" dirty="0" smtClean="0"/>
              <a:t> і </a:t>
            </a:r>
            <a:r>
              <a:rPr lang="ru-RU" sz="2800" dirty="0" err="1" smtClean="0"/>
              <a:t>букви</a:t>
            </a:r>
            <a:r>
              <a:rPr lang="ru-RU" sz="2800" dirty="0" smtClean="0"/>
              <a:t>, </a:t>
            </a:r>
            <a:r>
              <a:rPr lang="ru-RU" sz="2800" dirty="0" err="1" smtClean="0"/>
              <a:t>якими</a:t>
            </a:r>
            <a:r>
              <a:rPr lang="ru-RU" sz="2800" dirty="0" smtClean="0"/>
              <a:t> </a:t>
            </a:r>
            <a:r>
              <a:rPr lang="ru-RU" sz="2800" dirty="0" err="1" smtClean="0"/>
              <a:t>їх</a:t>
            </a:r>
            <a:r>
              <a:rPr lang="ru-RU" sz="2800" dirty="0" smtClean="0"/>
              <a:t> </a:t>
            </a:r>
            <a:r>
              <a:rPr lang="ru-RU" sz="2800" dirty="0" err="1" smtClean="0"/>
              <a:t>позначиш</a:t>
            </a:r>
            <a:r>
              <a:rPr lang="ru-RU" sz="2800" dirty="0" smtClean="0"/>
              <a:t> на </a:t>
            </a:r>
            <a:r>
              <a:rPr lang="ru-RU" sz="2800" dirty="0" err="1" smtClean="0"/>
              <a:t>письмі</a:t>
            </a:r>
            <a:r>
              <a:rPr lang="ru-RU" sz="2800" dirty="0" smtClean="0"/>
              <a:t>.</a:t>
            </a:r>
            <a:endParaRPr lang="ru-RU" sz="2800" dirty="0"/>
          </a:p>
          <a:p>
            <a:r>
              <a:rPr lang="ru-RU" sz="2800" dirty="0"/>
              <a:t>— </a:t>
            </a:r>
            <a:r>
              <a:rPr lang="ru-RU" sz="2800" dirty="0" smtClean="0"/>
              <a:t>Чим </a:t>
            </a:r>
            <a:r>
              <a:rPr lang="ru-RU" sz="2800" dirty="0" err="1" smtClean="0"/>
              <a:t>відріняються</a:t>
            </a:r>
            <a:r>
              <a:rPr lang="ru-RU" sz="2800" dirty="0" smtClean="0"/>
              <a:t> звуки </a:t>
            </a:r>
            <a:r>
              <a:rPr lang="ru-RU" sz="2800" dirty="0" err="1" smtClean="0"/>
              <a:t>від</a:t>
            </a:r>
            <a:r>
              <a:rPr lang="ru-RU" sz="2800" dirty="0" smtClean="0"/>
              <a:t> букв?</a:t>
            </a:r>
            <a:endParaRPr lang="ru-RU" sz="28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 flipH="1">
            <a:off x="254643" y="1771372"/>
            <a:ext cx="2958059" cy="37523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9035250" y="2259454"/>
            <a:ext cx="2748991" cy="344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8741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45894" y="494529"/>
            <a:ext cx="9751517" cy="7533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Рефлексія. Вправа «Рюкзачок»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3201" y="1415186"/>
            <a:ext cx="3405299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70C0"/>
                </a:solidFill>
              </a:rPr>
              <a:t>Які зернятко мудрості </a:t>
            </a:r>
            <a:r>
              <a:rPr lang="uk-UA" sz="2400" b="1" dirty="0" smtClean="0">
                <a:solidFill>
                  <a:srgbClr val="0070C0"/>
                </a:solidFill>
              </a:rPr>
              <a:t>ти покладеш </a:t>
            </a:r>
            <a:r>
              <a:rPr lang="uk-UA" sz="2400" b="1" dirty="0">
                <a:solidFill>
                  <a:srgbClr val="0070C0"/>
                </a:solidFill>
              </a:rPr>
              <a:t>у свій рюкзачок?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360221" y="4932582"/>
            <a:ext cx="611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НІ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360221" y="5855075"/>
            <a:ext cx="611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НІ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9574" t="6032" r="3836" b="5287"/>
          <a:stretch/>
        </p:blipFill>
        <p:spPr>
          <a:xfrm>
            <a:off x="8964000" y="3060000"/>
            <a:ext cx="2664000" cy="324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7158" t="4018" r="6084" b="6292"/>
          <a:stretch/>
        </p:blipFill>
        <p:spPr>
          <a:xfrm>
            <a:off x="2988000" y="3060000"/>
            <a:ext cx="2700000" cy="3204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2439" t="8040" r="5308" b="6295"/>
          <a:stretch/>
        </p:blipFill>
        <p:spPr>
          <a:xfrm>
            <a:off x="6084000" y="3060000"/>
            <a:ext cx="2628000" cy="3204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63486" y="1663149"/>
            <a:ext cx="933924" cy="140697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8269" y="1549884"/>
            <a:ext cx="936136" cy="149388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00153" y="1549885"/>
            <a:ext cx="953811" cy="15639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452166" y="5040303"/>
            <a:ext cx="1771667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 просто!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55786" y="5003903"/>
            <a:ext cx="1771667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 цікаво!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474387" y="5002034"/>
            <a:ext cx="1771667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Нічого не зрозумів!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Рюкзак рисунки детские (65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13" y="3059999"/>
            <a:ext cx="2417215" cy="305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590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89783" y="572008"/>
            <a:ext cx="8732066" cy="70120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Налаштування на урок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xmlns="" id="{71891ECB-C37E-4FC8-A2F4-E8DB089E46AF}"/>
              </a:ext>
            </a:extLst>
          </p:cNvPr>
          <p:cNvSpPr/>
          <p:nvPr/>
        </p:nvSpPr>
        <p:spPr>
          <a:xfrm>
            <a:off x="5598641" y="1679807"/>
            <a:ext cx="5444455" cy="337113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Продзвенів уже дзвінок, 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починається урок. 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Приготуйте без мороки 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Все, що треба до уроку.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Зошит</a:t>
            </a:r>
            <a:r>
              <a:rPr lang="uk-UA" sz="3200" b="1" dirty="0">
                <a:solidFill>
                  <a:schemeClr val="bg1"/>
                </a:solidFill>
              </a:rPr>
              <a:t>, ручку, олівці. 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Приготувались? Молодці!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4760424-3710-42D1-9313-8A0A43CBB4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826"/>
          <a:stretch/>
        </p:blipFill>
        <p:spPr>
          <a:xfrm>
            <a:off x="953218" y="1592159"/>
            <a:ext cx="3976602" cy="464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805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360713" y="527183"/>
            <a:ext cx="9209315" cy="76821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Психологічне налаштування «Парасолька»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8" name="Прямокутник: округлені кути 11">
            <a:extLst>
              <a:ext uri="{FF2B5EF4-FFF2-40B4-BE49-F238E27FC236}">
                <a16:creationId xmlns="" xmlns:a16="http://schemas.microsoft.com/office/drawing/2014/main" id="{4CB1A838-0F8E-457D-A2C3-133F69AC06B6}"/>
              </a:ext>
            </a:extLst>
          </p:cNvPr>
          <p:cNvSpPr/>
          <p:nvPr/>
        </p:nvSpPr>
        <p:spPr>
          <a:xfrm>
            <a:off x="2046515" y="1349828"/>
            <a:ext cx="7772400" cy="928629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solidFill>
                  <a:srgbClr val="0070C0"/>
                </a:solidFill>
              </a:rPr>
              <a:t>Уяви</a:t>
            </a:r>
            <a:r>
              <a:rPr lang="ru-RU" sz="2400" b="1" dirty="0">
                <a:solidFill>
                  <a:srgbClr val="0070C0"/>
                </a:solidFill>
              </a:rPr>
              <a:t>, </a:t>
            </a:r>
            <a:r>
              <a:rPr lang="ru-RU" sz="2400" b="1" dirty="0" err="1" smtClean="0">
                <a:solidFill>
                  <a:srgbClr val="0070C0"/>
                </a:solidFill>
              </a:rPr>
              <a:t>що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квітка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кульбабки</a:t>
            </a:r>
            <a:r>
              <a:rPr lang="ru-RU" sz="2400" b="1" dirty="0" smtClean="0">
                <a:solidFill>
                  <a:srgbClr val="0070C0"/>
                </a:solidFill>
              </a:rPr>
              <a:t> – </a:t>
            </a:r>
            <a:r>
              <a:rPr lang="ru-RU" sz="2400" b="1" dirty="0" err="1" smtClean="0">
                <a:solidFill>
                  <a:srgbClr val="0070C0"/>
                </a:solidFill>
              </a:rPr>
              <a:t>парасолька</a:t>
            </a:r>
            <a:r>
              <a:rPr lang="ru-RU" sz="2400" b="1" dirty="0" smtClean="0">
                <a:solidFill>
                  <a:srgbClr val="0070C0"/>
                </a:solidFill>
              </a:rPr>
              <a:t>. 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Яку «</a:t>
            </a:r>
            <a:r>
              <a:rPr lang="ru-RU" sz="2400" b="1" dirty="0" err="1" smtClean="0">
                <a:solidFill>
                  <a:srgbClr val="0070C0"/>
                </a:solidFill>
              </a:rPr>
              <a:t>парасольку</a:t>
            </a:r>
            <a:r>
              <a:rPr lang="ru-RU" sz="2400" b="1" dirty="0" smtClean="0">
                <a:solidFill>
                  <a:srgbClr val="0070C0"/>
                </a:solidFill>
              </a:rPr>
              <a:t>» </a:t>
            </a:r>
            <a:r>
              <a:rPr lang="ru-RU" sz="2400" b="1" dirty="0" err="1" smtClean="0">
                <a:solidFill>
                  <a:srgbClr val="0070C0"/>
                </a:solidFill>
              </a:rPr>
              <a:t>вибереш</a:t>
            </a:r>
            <a:r>
              <a:rPr lang="ru-RU" sz="2400" b="1" dirty="0" smtClean="0">
                <a:solidFill>
                  <a:srgbClr val="0070C0"/>
                </a:solidFill>
              </a:rPr>
              <a:t>?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Купити Картину Парасольки кульбаби (255048514k) – Замовити під свій розмі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09" y="2278462"/>
            <a:ext cx="2467712" cy="2467713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Модульні картини Кульбаби: купити картини для інтер'єру | Artsi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13" y="2278458"/>
            <a:ext cx="3690036" cy="2467713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hytosvit - Що лікує кульбаба: 15 хвороб, від яких легко позбутись У  народній медицині кульбаба використовується дуже часто. Травники  рекомендують її вживати при таких захворюваннях, як атеросклероз, при  запальних процесах в нирках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077" y="2278458"/>
            <a:ext cx="3294520" cy="2467711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кутник: округлені кути 11">
            <a:extLst>
              <a:ext uri="{FF2B5EF4-FFF2-40B4-BE49-F238E27FC236}">
                <a16:creationId xmlns="" xmlns:a16="http://schemas.microsoft.com/office/drawing/2014/main" id="{4CB1A838-0F8E-457D-A2C3-133F69AC06B6}"/>
              </a:ext>
            </a:extLst>
          </p:cNvPr>
          <p:cNvSpPr/>
          <p:nvPr/>
        </p:nvSpPr>
        <p:spPr>
          <a:xfrm>
            <a:off x="8034078" y="4941461"/>
            <a:ext cx="3417273" cy="1262568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rgbClr val="0070C0"/>
                </a:solidFill>
              </a:rPr>
              <a:t>Дає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можливість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бачити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всіх</a:t>
            </a:r>
            <a:r>
              <a:rPr lang="ru-RU" sz="2400" b="1" dirty="0" smtClean="0">
                <a:solidFill>
                  <a:srgbClr val="0070C0"/>
                </a:solidFill>
              </a:rPr>
              <a:t>, а тебе </a:t>
            </a:r>
            <a:r>
              <a:rPr lang="ru-RU" sz="2400" b="1" dirty="0" err="1" smtClean="0">
                <a:solidFill>
                  <a:srgbClr val="0070C0"/>
                </a:solidFill>
              </a:rPr>
              <a:t>ніхто</a:t>
            </a:r>
            <a:r>
              <a:rPr lang="ru-RU" sz="2400" b="1" dirty="0" smtClean="0">
                <a:solidFill>
                  <a:srgbClr val="0070C0"/>
                </a:solidFill>
              </a:rPr>
              <a:t> не </a:t>
            </a:r>
            <a:r>
              <a:rPr lang="ru-RU" sz="2400" b="1" dirty="0" err="1" smtClean="0">
                <a:solidFill>
                  <a:srgbClr val="0070C0"/>
                </a:solidFill>
              </a:rPr>
              <a:t>бачить</a:t>
            </a:r>
            <a:r>
              <a:rPr lang="ru-RU" sz="2400" b="1" dirty="0" smtClean="0">
                <a:solidFill>
                  <a:srgbClr val="0070C0"/>
                </a:solidFill>
              </a:rPr>
              <a:t>. </a:t>
            </a:r>
          </a:p>
        </p:txBody>
      </p:sp>
      <p:sp>
        <p:nvSpPr>
          <p:cNvPr id="10" name="Прямокутник: округлені кути 11">
            <a:extLst>
              <a:ext uri="{FF2B5EF4-FFF2-40B4-BE49-F238E27FC236}">
                <a16:creationId xmlns="" xmlns:a16="http://schemas.microsoft.com/office/drawing/2014/main" id="{4CB1A838-0F8E-457D-A2C3-133F69AC06B6}"/>
              </a:ext>
            </a:extLst>
          </p:cNvPr>
          <p:cNvSpPr/>
          <p:nvPr/>
        </p:nvSpPr>
        <p:spPr>
          <a:xfrm>
            <a:off x="648182" y="4951694"/>
            <a:ext cx="2626339" cy="1252335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rgbClr val="0070C0"/>
                </a:solidFill>
              </a:rPr>
              <a:t>Захищає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від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непорозумінь</a:t>
            </a:r>
            <a:r>
              <a:rPr lang="ru-RU" sz="2400" b="1" dirty="0" smtClean="0">
                <a:solidFill>
                  <a:srgbClr val="0070C0"/>
                </a:solidFill>
              </a:rPr>
              <a:t> з </a:t>
            </a:r>
            <a:r>
              <a:rPr lang="ru-RU" sz="2400" b="1" dirty="0" err="1" smtClean="0">
                <a:solidFill>
                  <a:srgbClr val="0070C0"/>
                </a:solidFill>
              </a:rPr>
              <a:t>рідними</a:t>
            </a:r>
            <a:r>
              <a:rPr lang="ru-RU" sz="2400" b="1" dirty="0" smtClean="0">
                <a:solidFill>
                  <a:srgbClr val="0070C0"/>
                </a:solidFill>
              </a:rPr>
              <a:t>. </a:t>
            </a:r>
          </a:p>
        </p:txBody>
      </p:sp>
      <p:sp>
        <p:nvSpPr>
          <p:cNvPr id="11" name="Прямокутник: округлені кути 11">
            <a:extLst>
              <a:ext uri="{FF2B5EF4-FFF2-40B4-BE49-F238E27FC236}">
                <a16:creationId xmlns="" xmlns:a16="http://schemas.microsoft.com/office/drawing/2014/main" id="{4CB1A838-0F8E-457D-A2C3-133F69AC06B6}"/>
              </a:ext>
            </a:extLst>
          </p:cNvPr>
          <p:cNvSpPr/>
          <p:nvPr/>
        </p:nvSpPr>
        <p:spPr>
          <a:xfrm>
            <a:off x="3913207" y="4930575"/>
            <a:ext cx="3635828" cy="1273454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rgbClr val="0070C0"/>
                </a:solidFill>
              </a:rPr>
              <a:t>Допомагає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фільтрувати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події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життя</a:t>
            </a:r>
            <a:r>
              <a:rPr lang="ru-RU" sz="2400" b="1" dirty="0" smtClean="0">
                <a:solidFill>
                  <a:srgbClr val="0070C0"/>
                </a:solidFill>
              </a:rPr>
              <a:t>, </a:t>
            </a:r>
            <a:r>
              <a:rPr lang="ru-RU" sz="2400" b="1" dirty="0" err="1">
                <a:solidFill>
                  <a:srgbClr val="0070C0"/>
                </a:solidFill>
              </a:rPr>
              <a:t>щоденну</a:t>
            </a:r>
            <a:r>
              <a:rPr lang="ru-RU" sz="2400" b="1" dirty="0">
                <a:solidFill>
                  <a:srgbClr val="0070C0"/>
                </a:solidFill>
              </a:rPr>
              <a:t>  </a:t>
            </a:r>
            <a:r>
              <a:rPr lang="ru-RU" sz="2400" b="1" dirty="0" err="1" smtClean="0">
                <a:solidFill>
                  <a:srgbClr val="0070C0"/>
                </a:solidFill>
              </a:rPr>
              <a:t>інформацію</a:t>
            </a:r>
            <a:r>
              <a:rPr lang="ru-RU" sz="2400" b="1" dirty="0" smtClean="0">
                <a:solidFill>
                  <a:srgbClr val="0070C0"/>
                </a:solidFill>
              </a:rPr>
              <a:t>. 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2292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2371" y="527776"/>
            <a:ext cx="10134600" cy="86559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Відгадай загадку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Калина звичайна (Лікарські рослини України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16" y="1958446"/>
            <a:ext cx="3208208" cy="42605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ри долині кущ калини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412" y="3506605"/>
            <a:ext cx="3616517" cy="2712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лина звичайна (Лікарські рослини України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646" y="1958604"/>
            <a:ext cx="3432656" cy="42603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xmlns="" id="{26EE561A-E80E-4576-A7BF-0C316D658786}"/>
              </a:ext>
            </a:extLst>
          </p:cNvPr>
          <p:cNvSpPr/>
          <p:nvPr/>
        </p:nvSpPr>
        <p:spPr>
          <a:xfrm>
            <a:off x="3200846" y="1497544"/>
            <a:ext cx="5608350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800" dirty="0"/>
              <a:t>Я – </a:t>
            </a:r>
            <a:r>
              <a:rPr lang="ru-RU" sz="2800" dirty="0" err="1"/>
              <a:t>привітний</a:t>
            </a:r>
            <a:r>
              <a:rPr lang="ru-RU" sz="2800" dirty="0"/>
              <a:t> </a:t>
            </a:r>
            <a:r>
              <a:rPr lang="ru-RU" sz="2800" dirty="0" err="1"/>
              <a:t>кущик</a:t>
            </a:r>
            <a:r>
              <a:rPr lang="ru-RU" sz="2800" dirty="0"/>
              <a:t>,</a:t>
            </a:r>
            <a:br>
              <a:rPr lang="ru-RU" sz="2800" dirty="0"/>
            </a:br>
            <a:r>
              <a:rPr lang="ru-RU" sz="2800" dirty="0"/>
              <a:t>Весною </a:t>
            </a:r>
            <a:r>
              <a:rPr lang="ru-RU" sz="2800" dirty="0" err="1"/>
              <a:t>білим</a:t>
            </a:r>
            <a:r>
              <a:rPr lang="ru-RU" sz="2800" dirty="0"/>
              <a:t> </a:t>
            </a:r>
            <a:r>
              <a:rPr lang="ru-RU" sz="2800" dirty="0" err="1"/>
              <a:t>цвітом</a:t>
            </a:r>
            <a:r>
              <a:rPr lang="ru-RU" sz="2800" dirty="0"/>
              <a:t> </a:t>
            </a:r>
            <a:r>
              <a:rPr lang="ru-RU" sz="2800" dirty="0" err="1"/>
              <a:t>зацвітаю</a:t>
            </a:r>
            <a:r>
              <a:rPr lang="ru-RU" sz="2800" dirty="0"/>
              <a:t>.</a:t>
            </a:r>
            <a:br>
              <a:rPr lang="ru-RU" sz="2800" dirty="0"/>
            </a:br>
            <a:r>
              <a:rPr lang="ru-RU" sz="2800" dirty="0" err="1"/>
              <a:t>Восени</a:t>
            </a:r>
            <a:r>
              <a:rPr lang="ru-RU" sz="2800" dirty="0"/>
              <a:t> </a:t>
            </a:r>
            <a:r>
              <a:rPr lang="ru-RU" sz="2800" dirty="0" err="1"/>
              <a:t>червоними</a:t>
            </a:r>
            <a:r>
              <a:rPr lang="ru-RU" sz="2800" dirty="0"/>
              <a:t> ягодами </a:t>
            </a:r>
            <a:r>
              <a:rPr lang="ru-RU" sz="2800" dirty="0" err="1"/>
              <a:t>вітаю</a:t>
            </a:r>
            <a:r>
              <a:rPr lang="ru-RU" sz="2800" dirty="0"/>
              <a:t>.</a:t>
            </a:r>
            <a:br>
              <a:rPr lang="ru-RU" sz="2800" dirty="0"/>
            </a:br>
            <a:r>
              <a:rPr lang="ru-RU" sz="2800" dirty="0" err="1"/>
              <a:t>Взимку</a:t>
            </a:r>
            <a:r>
              <a:rPr lang="ru-RU" sz="2800" dirty="0"/>
              <a:t> </a:t>
            </a:r>
            <a:r>
              <a:rPr lang="ru-RU" sz="2800" dirty="0" err="1"/>
              <a:t>птахів</a:t>
            </a:r>
            <a:r>
              <a:rPr lang="ru-RU" sz="2800" dirty="0"/>
              <a:t> </a:t>
            </a:r>
            <a:r>
              <a:rPr lang="ru-RU" sz="2800" dirty="0" err="1"/>
              <a:t>пригощаю</a:t>
            </a:r>
            <a:r>
              <a:rPr lang="ru-RU" sz="2800" dirty="0"/>
              <a:t>.</a:t>
            </a:r>
          </a:p>
        </p:txBody>
      </p:sp>
      <p:sp>
        <p:nvSpPr>
          <p:cNvPr id="9" name="Прямокутник: округлені кути 5">
            <a:extLst>
              <a:ext uri="{FF2B5EF4-FFF2-40B4-BE49-F238E27FC236}">
                <a16:creationId xmlns:a16="http://schemas.microsoft.com/office/drawing/2014/main" xmlns="" id="{26EE561A-E80E-4576-A7BF-0C316D658786}"/>
              </a:ext>
            </a:extLst>
          </p:cNvPr>
          <p:cNvSpPr/>
          <p:nvPr/>
        </p:nvSpPr>
        <p:spPr>
          <a:xfrm>
            <a:off x="7052845" y="3390186"/>
            <a:ext cx="1670167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КАЛИНА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263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A9D7FA9-ACD8-4EC4-B794-A48A56C760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7" t="16168" r="45552" b="65351"/>
          <a:stretch/>
        </p:blipFill>
        <p:spPr>
          <a:xfrm>
            <a:off x="861296" y="1433525"/>
            <a:ext cx="9684000" cy="2124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xmlns="" id="{D553CA30-A1EF-4B7E-BCEE-630E6CB650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3" t="38215" r="77486" b="49209"/>
          <a:stretch/>
        </p:blipFill>
        <p:spPr>
          <a:xfrm>
            <a:off x="1072977" y="2259794"/>
            <a:ext cx="1980993" cy="93591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76555" y="443057"/>
            <a:ext cx="8058561" cy="7671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Каліграфічна </a:t>
            </a:r>
            <a:r>
              <a:rPr lang="uk-UA" sz="4000" b="1" dirty="0" smtClean="0">
                <a:solidFill>
                  <a:schemeClr val="bg1"/>
                </a:solidFill>
              </a:rPr>
              <a:t>хвилинка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F8D7B8B-C6F6-4CE1-968C-6E4C8D5A4E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4" t="11371" r="83442" b="67733"/>
          <a:stretch/>
        </p:blipFill>
        <p:spPr>
          <a:xfrm>
            <a:off x="973116" y="1210239"/>
            <a:ext cx="996848" cy="1555168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92381CD6-63F9-4F97-8937-8300DFC8E9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1" t="11371" r="73705" b="67733"/>
          <a:stretch/>
        </p:blipFill>
        <p:spPr>
          <a:xfrm>
            <a:off x="2152826" y="1221814"/>
            <a:ext cx="996848" cy="155516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298EFA3C-7420-48AF-BFFF-C884177FAF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3" t="11371" r="65373" b="67733"/>
          <a:stretch/>
        </p:blipFill>
        <p:spPr>
          <a:xfrm>
            <a:off x="3196561" y="1210239"/>
            <a:ext cx="996848" cy="1555168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xmlns="" id="{8EE847F7-3A28-40BC-9CF9-255C60FC63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44154" r="74243" b="49781"/>
          <a:stretch/>
        </p:blipFill>
        <p:spPr>
          <a:xfrm>
            <a:off x="2954334" y="2749122"/>
            <a:ext cx="435714" cy="483078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xmlns="" id="{0738C24A-EE32-40D7-AB8C-7262D12273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0" t="39953" r="69387" b="50000"/>
          <a:stretch/>
        </p:blipFill>
        <p:spPr>
          <a:xfrm>
            <a:off x="3442220" y="2793089"/>
            <a:ext cx="248006" cy="339187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xmlns="" id="{4B91DB45-D385-475F-97DC-B9FE2F3A93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0" t="39711" r="60694" b="50242"/>
          <a:stretch/>
        </p:blipFill>
        <p:spPr>
          <a:xfrm>
            <a:off x="3567737" y="2376475"/>
            <a:ext cx="971824" cy="774161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xmlns="" id="{34298A67-D853-41C6-97EC-340B78D9ED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9" t="39953" r="54188" b="50000"/>
          <a:stretch/>
        </p:blipFill>
        <p:spPr>
          <a:xfrm>
            <a:off x="4481292" y="2792492"/>
            <a:ext cx="248006" cy="339187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xmlns="" id="{298E0F08-AB87-45C5-BBDE-4741D197FB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01" t="39900" r="45103" b="45446"/>
          <a:stretch/>
        </p:blipFill>
        <p:spPr>
          <a:xfrm>
            <a:off x="4745067" y="2385402"/>
            <a:ext cx="971824" cy="1129157"/>
          </a:xfrm>
          <a:prstGeom prst="rect">
            <a:avLst/>
          </a:prstGeom>
        </p:spPr>
      </p:pic>
      <p:grpSp>
        <p:nvGrpSpPr>
          <p:cNvPr id="70" name="Группа 69"/>
          <p:cNvGrpSpPr/>
          <p:nvPr/>
        </p:nvGrpSpPr>
        <p:grpSpPr>
          <a:xfrm>
            <a:off x="4547947" y="1633116"/>
            <a:ext cx="907495" cy="573189"/>
            <a:chOff x="5836831" y="3445025"/>
            <a:chExt cx="1071175" cy="694739"/>
          </a:xfrm>
        </p:grpSpPr>
        <p:grpSp>
          <p:nvGrpSpPr>
            <p:cNvPr id="73" name="Группа 72"/>
            <p:cNvGrpSpPr/>
            <p:nvPr/>
          </p:nvGrpSpPr>
          <p:grpSpPr>
            <a:xfrm>
              <a:off x="5836831" y="3445025"/>
              <a:ext cx="803238" cy="694739"/>
              <a:chOff x="4473439" y="2166693"/>
              <a:chExt cx="2886149" cy="2496295"/>
            </a:xfrm>
          </p:grpSpPr>
          <p:sp>
            <p:nvSpPr>
              <p:cNvPr id="80" name="Полилиния 79"/>
              <p:cNvSpPr/>
              <p:nvPr/>
            </p:nvSpPr>
            <p:spPr>
              <a:xfrm>
                <a:off x="4473439" y="2166693"/>
                <a:ext cx="1839296" cy="2488640"/>
              </a:xfrm>
              <a:custGeom>
                <a:avLst/>
                <a:gdLst>
                  <a:gd name="connsiteX0" fmla="*/ 820835 w 1851355"/>
                  <a:gd name="connsiteY0" fmla="*/ 540996 h 2453145"/>
                  <a:gd name="connsiteX1" fmla="*/ 1468904 w 1851355"/>
                  <a:gd name="connsiteY1" fmla="*/ 274666 h 2453145"/>
                  <a:gd name="connsiteX2" fmla="*/ 1806256 w 1851355"/>
                  <a:gd name="connsiteY2" fmla="*/ 52724 h 2453145"/>
                  <a:gd name="connsiteX3" fmla="*/ 1726357 w 1851355"/>
                  <a:gd name="connsiteY3" fmla="*/ 230278 h 2453145"/>
                  <a:gd name="connsiteX4" fmla="*/ 705425 w 1851355"/>
                  <a:gd name="connsiteY4" fmla="*/ 2272142 h 2453145"/>
                  <a:gd name="connsiteX5" fmla="*/ 92866 w 1851355"/>
                  <a:gd name="connsiteY5" fmla="*/ 2343163 h 2453145"/>
                  <a:gd name="connsiteX6" fmla="*/ 12967 w 1851355"/>
                  <a:gd name="connsiteY6" fmla="*/ 2192243 h 2453145"/>
                  <a:gd name="connsiteX0" fmla="*/ 809471 w 1839991"/>
                  <a:gd name="connsiteY0" fmla="*/ 540996 h 2494915"/>
                  <a:gd name="connsiteX1" fmla="*/ 1457540 w 1839991"/>
                  <a:gd name="connsiteY1" fmla="*/ 274666 h 2494915"/>
                  <a:gd name="connsiteX2" fmla="*/ 1794892 w 1839991"/>
                  <a:gd name="connsiteY2" fmla="*/ 52724 h 2494915"/>
                  <a:gd name="connsiteX3" fmla="*/ 1714993 w 1839991"/>
                  <a:gd name="connsiteY3" fmla="*/ 230278 h 2494915"/>
                  <a:gd name="connsiteX4" fmla="*/ 694061 w 1839991"/>
                  <a:gd name="connsiteY4" fmla="*/ 2272142 h 2494915"/>
                  <a:gd name="connsiteX5" fmla="*/ 232422 w 1839991"/>
                  <a:gd name="connsiteY5" fmla="*/ 2431939 h 2494915"/>
                  <a:gd name="connsiteX6" fmla="*/ 1603 w 1839991"/>
                  <a:gd name="connsiteY6" fmla="*/ 2192243 h 2494915"/>
                  <a:gd name="connsiteX0" fmla="*/ 808776 w 1839296"/>
                  <a:gd name="connsiteY0" fmla="*/ 540996 h 2488640"/>
                  <a:gd name="connsiteX1" fmla="*/ 1456845 w 1839296"/>
                  <a:gd name="connsiteY1" fmla="*/ 274666 h 2488640"/>
                  <a:gd name="connsiteX2" fmla="*/ 1794197 w 1839296"/>
                  <a:gd name="connsiteY2" fmla="*/ 52724 h 2488640"/>
                  <a:gd name="connsiteX3" fmla="*/ 1714298 w 1839296"/>
                  <a:gd name="connsiteY3" fmla="*/ 230278 h 2488640"/>
                  <a:gd name="connsiteX4" fmla="*/ 693366 w 1839296"/>
                  <a:gd name="connsiteY4" fmla="*/ 2272142 h 2488640"/>
                  <a:gd name="connsiteX5" fmla="*/ 231727 w 1839296"/>
                  <a:gd name="connsiteY5" fmla="*/ 2431939 h 2488640"/>
                  <a:gd name="connsiteX6" fmla="*/ 908 w 1839296"/>
                  <a:gd name="connsiteY6" fmla="*/ 2192243 h 248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9296" h="2488640">
                    <a:moveTo>
                      <a:pt x="808776" y="540996"/>
                    </a:moveTo>
                    <a:cubicBezTo>
                      <a:pt x="1050692" y="448520"/>
                      <a:pt x="1292608" y="356045"/>
                      <a:pt x="1456845" y="274666"/>
                    </a:cubicBezTo>
                    <a:cubicBezTo>
                      <a:pt x="1621082" y="193287"/>
                      <a:pt x="1751288" y="60122"/>
                      <a:pt x="1794197" y="52724"/>
                    </a:cubicBezTo>
                    <a:cubicBezTo>
                      <a:pt x="1837106" y="45326"/>
                      <a:pt x="1897770" y="-139625"/>
                      <a:pt x="1714298" y="230278"/>
                    </a:cubicBezTo>
                    <a:cubicBezTo>
                      <a:pt x="1530826" y="600181"/>
                      <a:pt x="940461" y="1905199"/>
                      <a:pt x="693366" y="2272142"/>
                    </a:cubicBezTo>
                    <a:cubicBezTo>
                      <a:pt x="446271" y="2639086"/>
                      <a:pt x="231727" y="2427499"/>
                      <a:pt x="231727" y="2431939"/>
                    </a:cubicBezTo>
                    <a:cubicBezTo>
                      <a:pt x="231727" y="2436379"/>
                      <a:pt x="-16848" y="2261045"/>
                      <a:pt x="908" y="219224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1" name="Полилиния 80"/>
              <p:cNvSpPr/>
              <p:nvPr/>
            </p:nvSpPr>
            <p:spPr>
              <a:xfrm>
                <a:off x="5734975" y="2213855"/>
                <a:ext cx="1624613" cy="1132318"/>
              </a:xfrm>
              <a:custGeom>
                <a:avLst/>
                <a:gdLst>
                  <a:gd name="connsiteX0" fmla="*/ 0 w 1624613"/>
                  <a:gd name="connsiteY0" fmla="*/ 1124149 h 1132318"/>
                  <a:gd name="connsiteX1" fmla="*/ 399495 w 1624613"/>
                  <a:gd name="connsiteY1" fmla="*/ 1088638 h 1132318"/>
                  <a:gd name="connsiteX2" fmla="*/ 727969 w 1624613"/>
                  <a:gd name="connsiteY2" fmla="*/ 786797 h 1132318"/>
                  <a:gd name="connsiteX3" fmla="*/ 1118586 w 1624613"/>
                  <a:gd name="connsiteY3" fmla="*/ 218627 h 1132318"/>
                  <a:gd name="connsiteX4" fmla="*/ 1571347 w 1624613"/>
                  <a:gd name="connsiteY4" fmla="*/ 5562 h 1132318"/>
                  <a:gd name="connsiteX5" fmla="*/ 1597980 w 1624613"/>
                  <a:gd name="connsiteY5" fmla="*/ 413935 h 113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4613" h="1132318">
                    <a:moveTo>
                      <a:pt x="0" y="1124149"/>
                    </a:moveTo>
                    <a:cubicBezTo>
                      <a:pt x="139083" y="1134506"/>
                      <a:pt x="278167" y="1144863"/>
                      <a:pt x="399495" y="1088638"/>
                    </a:cubicBezTo>
                    <a:cubicBezTo>
                      <a:pt x="520823" y="1032413"/>
                      <a:pt x="608121" y="931799"/>
                      <a:pt x="727969" y="786797"/>
                    </a:cubicBezTo>
                    <a:cubicBezTo>
                      <a:pt x="847817" y="641795"/>
                      <a:pt x="978023" y="348833"/>
                      <a:pt x="1118586" y="218627"/>
                    </a:cubicBezTo>
                    <a:cubicBezTo>
                      <a:pt x="1259149" y="88421"/>
                      <a:pt x="1491448" y="-26989"/>
                      <a:pt x="1571347" y="5562"/>
                    </a:cubicBezTo>
                    <a:cubicBezTo>
                      <a:pt x="1651246" y="38113"/>
                      <a:pt x="1624613" y="226024"/>
                      <a:pt x="1597980" y="413935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2" name="Полилиния 81"/>
              <p:cNvSpPr/>
              <p:nvPr/>
            </p:nvSpPr>
            <p:spPr>
              <a:xfrm>
                <a:off x="5734974" y="3346878"/>
                <a:ext cx="1162975" cy="1316110"/>
              </a:xfrm>
              <a:custGeom>
                <a:avLst/>
                <a:gdLst>
                  <a:gd name="connsiteX0" fmla="*/ 0 w 1162975"/>
                  <a:gd name="connsiteY0" fmla="*/ 0 h 1369755"/>
                  <a:gd name="connsiteX1" fmla="*/ 461639 w 1162975"/>
                  <a:gd name="connsiteY1" fmla="*/ 97654 h 1369755"/>
                  <a:gd name="connsiteX2" fmla="*/ 621437 w 1162975"/>
                  <a:gd name="connsiteY2" fmla="*/ 390617 h 1369755"/>
                  <a:gd name="connsiteX3" fmla="*/ 328474 w 1162975"/>
                  <a:gd name="connsiteY3" fmla="*/ 1047565 h 1369755"/>
                  <a:gd name="connsiteX4" fmla="*/ 488272 w 1162975"/>
                  <a:gd name="connsiteY4" fmla="*/ 1367161 h 1369755"/>
                  <a:gd name="connsiteX5" fmla="*/ 1162975 w 1162975"/>
                  <a:gd name="connsiteY5" fmla="*/ 887767 h 1369755"/>
                  <a:gd name="connsiteX0" fmla="*/ 0 w 1402548"/>
                  <a:gd name="connsiteY0" fmla="*/ 0 h 1383459"/>
                  <a:gd name="connsiteX1" fmla="*/ 461639 w 1402548"/>
                  <a:gd name="connsiteY1" fmla="*/ 97654 h 1383459"/>
                  <a:gd name="connsiteX2" fmla="*/ 621437 w 1402548"/>
                  <a:gd name="connsiteY2" fmla="*/ 390617 h 1383459"/>
                  <a:gd name="connsiteX3" fmla="*/ 328474 w 1402548"/>
                  <a:gd name="connsiteY3" fmla="*/ 1047565 h 1383459"/>
                  <a:gd name="connsiteX4" fmla="*/ 488272 w 1402548"/>
                  <a:gd name="connsiteY4" fmla="*/ 1367161 h 1383459"/>
                  <a:gd name="connsiteX5" fmla="*/ 1402548 w 1402548"/>
                  <a:gd name="connsiteY5" fmla="*/ 562635 h 1383459"/>
                  <a:gd name="connsiteX0" fmla="*/ 0 w 1402548"/>
                  <a:gd name="connsiteY0" fmla="*/ 0 h 1383459"/>
                  <a:gd name="connsiteX1" fmla="*/ 461639 w 1402548"/>
                  <a:gd name="connsiteY1" fmla="*/ 97654 h 1383459"/>
                  <a:gd name="connsiteX2" fmla="*/ 621437 w 1402548"/>
                  <a:gd name="connsiteY2" fmla="*/ 390617 h 1383459"/>
                  <a:gd name="connsiteX3" fmla="*/ 328474 w 1402548"/>
                  <a:gd name="connsiteY3" fmla="*/ 1047565 h 1383459"/>
                  <a:gd name="connsiteX4" fmla="*/ 488272 w 1402548"/>
                  <a:gd name="connsiteY4" fmla="*/ 1367161 h 1383459"/>
                  <a:gd name="connsiteX5" fmla="*/ 1402548 w 1402548"/>
                  <a:gd name="connsiteY5" fmla="*/ 562635 h 1383459"/>
                  <a:gd name="connsiteX0" fmla="*/ 0 w 1402548"/>
                  <a:gd name="connsiteY0" fmla="*/ 0 h 1334740"/>
                  <a:gd name="connsiteX1" fmla="*/ 461639 w 1402548"/>
                  <a:gd name="connsiteY1" fmla="*/ 97654 h 1334740"/>
                  <a:gd name="connsiteX2" fmla="*/ 621437 w 1402548"/>
                  <a:gd name="connsiteY2" fmla="*/ 390617 h 1334740"/>
                  <a:gd name="connsiteX3" fmla="*/ 328474 w 1402548"/>
                  <a:gd name="connsiteY3" fmla="*/ 1047565 h 1334740"/>
                  <a:gd name="connsiteX4" fmla="*/ 573836 w 1402548"/>
                  <a:gd name="connsiteY4" fmla="*/ 1315822 h 1334740"/>
                  <a:gd name="connsiteX5" fmla="*/ 1402548 w 1402548"/>
                  <a:gd name="connsiteY5" fmla="*/ 562635 h 1334740"/>
                  <a:gd name="connsiteX0" fmla="*/ 0 w 1162975"/>
                  <a:gd name="connsiteY0" fmla="*/ 0 h 1318539"/>
                  <a:gd name="connsiteX1" fmla="*/ 461639 w 1162975"/>
                  <a:gd name="connsiteY1" fmla="*/ 97654 h 1318539"/>
                  <a:gd name="connsiteX2" fmla="*/ 621437 w 1162975"/>
                  <a:gd name="connsiteY2" fmla="*/ 390617 h 1318539"/>
                  <a:gd name="connsiteX3" fmla="*/ 328474 w 1162975"/>
                  <a:gd name="connsiteY3" fmla="*/ 1047565 h 1318539"/>
                  <a:gd name="connsiteX4" fmla="*/ 573836 w 1162975"/>
                  <a:gd name="connsiteY4" fmla="*/ 1315822 h 1318539"/>
                  <a:gd name="connsiteX5" fmla="*/ 1162975 w 1162975"/>
                  <a:gd name="connsiteY5" fmla="*/ 1076005 h 1318539"/>
                  <a:gd name="connsiteX0" fmla="*/ 0 w 1162975"/>
                  <a:gd name="connsiteY0" fmla="*/ 0 h 1316110"/>
                  <a:gd name="connsiteX1" fmla="*/ 461639 w 1162975"/>
                  <a:gd name="connsiteY1" fmla="*/ 97654 h 1316110"/>
                  <a:gd name="connsiteX2" fmla="*/ 621437 w 1162975"/>
                  <a:gd name="connsiteY2" fmla="*/ 390617 h 1316110"/>
                  <a:gd name="connsiteX3" fmla="*/ 328474 w 1162975"/>
                  <a:gd name="connsiteY3" fmla="*/ 1047565 h 1316110"/>
                  <a:gd name="connsiteX4" fmla="*/ 573836 w 1162975"/>
                  <a:gd name="connsiteY4" fmla="*/ 1315822 h 1316110"/>
                  <a:gd name="connsiteX5" fmla="*/ 1162975 w 1162975"/>
                  <a:gd name="connsiteY5" fmla="*/ 1076005 h 1316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2975" h="1316110">
                    <a:moveTo>
                      <a:pt x="0" y="0"/>
                    </a:moveTo>
                    <a:cubicBezTo>
                      <a:pt x="179033" y="16275"/>
                      <a:pt x="358066" y="32551"/>
                      <a:pt x="461639" y="97654"/>
                    </a:cubicBezTo>
                    <a:cubicBezTo>
                      <a:pt x="565212" y="162757"/>
                      <a:pt x="643631" y="232299"/>
                      <a:pt x="621437" y="390617"/>
                    </a:cubicBezTo>
                    <a:cubicBezTo>
                      <a:pt x="599243" y="548935"/>
                      <a:pt x="336407" y="893364"/>
                      <a:pt x="328474" y="1047565"/>
                    </a:cubicBezTo>
                    <a:cubicBezTo>
                      <a:pt x="320541" y="1201766"/>
                      <a:pt x="434753" y="1311082"/>
                      <a:pt x="573836" y="1315822"/>
                    </a:cubicBezTo>
                    <a:cubicBezTo>
                      <a:pt x="712919" y="1320562"/>
                      <a:pt x="818163" y="1268156"/>
                      <a:pt x="1162975" y="1076005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74" name="Полилиния 73"/>
            <p:cNvSpPr/>
            <p:nvPr/>
          </p:nvSpPr>
          <p:spPr>
            <a:xfrm>
              <a:off x="6515100" y="3862376"/>
              <a:ext cx="392906" cy="266902"/>
            </a:xfrm>
            <a:custGeom>
              <a:avLst/>
              <a:gdLst>
                <a:gd name="connsiteX0" fmla="*/ 0 w 392906"/>
                <a:gd name="connsiteY0" fmla="*/ 202418 h 266902"/>
                <a:gd name="connsiteX1" fmla="*/ 59531 w 392906"/>
                <a:gd name="connsiteY1" fmla="*/ 266712 h 266902"/>
                <a:gd name="connsiteX2" fmla="*/ 169069 w 392906"/>
                <a:gd name="connsiteY2" fmla="*/ 195274 h 266902"/>
                <a:gd name="connsiteX3" fmla="*/ 309563 w 392906"/>
                <a:gd name="connsiteY3" fmla="*/ 12 h 266902"/>
                <a:gd name="connsiteX4" fmla="*/ 214313 w 392906"/>
                <a:gd name="connsiteY4" fmla="*/ 204799 h 266902"/>
                <a:gd name="connsiteX5" fmla="*/ 264319 w 392906"/>
                <a:gd name="connsiteY5" fmla="*/ 266712 h 266902"/>
                <a:gd name="connsiteX6" fmla="*/ 392906 w 392906"/>
                <a:gd name="connsiteY6" fmla="*/ 190512 h 266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2906" h="266902">
                  <a:moveTo>
                    <a:pt x="0" y="202418"/>
                  </a:moveTo>
                  <a:cubicBezTo>
                    <a:pt x="15676" y="235160"/>
                    <a:pt x="31353" y="267903"/>
                    <a:pt x="59531" y="266712"/>
                  </a:cubicBezTo>
                  <a:cubicBezTo>
                    <a:pt x="87709" y="265521"/>
                    <a:pt x="127397" y="239724"/>
                    <a:pt x="169069" y="195274"/>
                  </a:cubicBezTo>
                  <a:cubicBezTo>
                    <a:pt x="210741" y="150824"/>
                    <a:pt x="302022" y="-1576"/>
                    <a:pt x="309563" y="12"/>
                  </a:cubicBezTo>
                  <a:cubicBezTo>
                    <a:pt x="317104" y="1600"/>
                    <a:pt x="221854" y="160349"/>
                    <a:pt x="214313" y="204799"/>
                  </a:cubicBezTo>
                  <a:cubicBezTo>
                    <a:pt x="206772" y="249249"/>
                    <a:pt x="234554" y="269093"/>
                    <a:pt x="264319" y="266712"/>
                  </a:cubicBezTo>
                  <a:cubicBezTo>
                    <a:pt x="294084" y="264331"/>
                    <a:pt x="343495" y="227421"/>
                    <a:pt x="392906" y="1905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3" name="Группа 82"/>
          <p:cNvGrpSpPr/>
          <p:nvPr/>
        </p:nvGrpSpPr>
        <p:grpSpPr>
          <a:xfrm>
            <a:off x="5751842" y="1687000"/>
            <a:ext cx="595517" cy="527722"/>
            <a:chOff x="2054069" y="3162768"/>
            <a:chExt cx="837140" cy="752980"/>
          </a:xfrm>
        </p:grpSpPr>
        <p:grpSp>
          <p:nvGrpSpPr>
            <p:cNvPr id="84" name="Группа 83"/>
            <p:cNvGrpSpPr/>
            <p:nvPr/>
          </p:nvGrpSpPr>
          <p:grpSpPr>
            <a:xfrm>
              <a:off x="2425885" y="3162768"/>
              <a:ext cx="465324" cy="733292"/>
              <a:chOff x="3540668" y="2977724"/>
              <a:chExt cx="407085" cy="641516"/>
            </a:xfrm>
          </p:grpSpPr>
          <p:sp>
            <p:nvSpPr>
              <p:cNvPr id="89" name="Полилиния 88"/>
              <p:cNvSpPr/>
              <p:nvPr/>
            </p:nvSpPr>
            <p:spPr>
              <a:xfrm>
                <a:off x="3568285" y="3372278"/>
                <a:ext cx="185454" cy="246962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9745"/>
                  <a:gd name="connsiteX1" fmla="*/ 206 w 148381"/>
                  <a:gd name="connsiteY1" fmla="*/ 166396 h 199745"/>
                  <a:gd name="connsiteX2" fmla="*/ 57356 w 148381"/>
                  <a:gd name="connsiteY2" fmla="*/ 195262 h 199745"/>
                  <a:gd name="connsiteX3" fmla="*/ 148381 w 148381"/>
                  <a:gd name="connsiteY3" fmla="*/ 150944 h 199745"/>
                  <a:gd name="connsiteX0" fmla="*/ 77579 w 149554"/>
                  <a:gd name="connsiteY0" fmla="*/ 0 h 215738"/>
                  <a:gd name="connsiteX1" fmla="*/ 1379 w 149554"/>
                  <a:gd name="connsiteY1" fmla="*/ 166396 h 215738"/>
                  <a:gd name="connsiteX2" fmla="*/ 38403 w 149554"/>
                  <a:gd name="connsiteY2" fmla="*/ 213151 h 215738"/>
                  <a:gd name="connsiteX3" fmla="*/ 149554 w 149554"/>
                  <a:gd name="connsiteY3" fmla="*/ 150944 h 215738"/>
                  <a:gd name="connsiteX0" fmla="*/ 77579 w 174151"/>
                  <a:gd name="connsiteY0" fmla="*/ 0 h 215738"/>
                  <a:gd name="connsiteX1" fmla="*/ 1379 w 174151"/>
                  <a:gd name="connsiteY1" fmla="*/ 166396 h 215738"/>
                  <a:gd name="connsiteX2" fmla="*/ 38403 w 174151"/>
                  <a:gd name="connsiteY2" fmla="*/ 213151 h 215738"/>
                  <a:gd name="connsiteX3" fmla="*/ 174151 w 174151"/>
                  <a:gd name="connsiteY3" fmla="*/ 139763 h 215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151" h="215738">
                    <a:moveTo>
                      <a:pt x="77579" y="0"/>
                    </a:moveTo>
                    <a:cubicBezTo>
                      <a:pt x="41066" y="64690"/>
                      <a:pt x="7908" y="130871"/>
                      <a:pt x="1379" y="166396"/>
                    </a:cubicBezTo>
                    <a:cubicBezTo>
                      <a:pt x="-5150" y="201921"/>
                      <a:pt x="12209" y="223470"/>
                      <a:pt x="38403" y="213151"/>
                    </a:cubicBezTo>
                    <a:cubicBezTo>
                      <a:pt x="64597" y="202832"/>
                      <a:pt x="125257" y="167249"/>
                      <a:pt x="174151" y="139763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3540668" y="2977724"/>
                <a:ext cx="407085" cy="461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dirty="0"/>
                  <a:t>.</a:t>
                </a:r>
                <a:endParaRPr lang="ru-RU" dirty="0"/>
              </a:p>
            </p:txBody>
          </p:sp>
        </p:grpSp>
        <p:grpSp>
          <p:nvGrpSpPr>
            <p:cNvPr id="85" name="Группа 84"/>
            <p:cNvGrpSpPr/>
            <p:nvPr/>
          </p:nvGrpSpPr>
          <p:grpSpPr>
            <a:xfrm>
              <a:off x="2054069" y="3613770"/>
              <a:ext cx="477866" cy="301978"/>
              <a:chOff x="4900476" y="3705964"/>
              <a:chExt cx="1581477" cy="999386"/>
            </a:xfrm>
          </p:grpSpPr>
          <p:cxnSp>
            <p:nvCxnSpPr>
              <p:cNvPr id="86" name="Прямая соединительная линия 85"/>
              <p:cNvCxnSpPr/>
              <p:nvPr/>
            </p:nvCxnSpPr>
            <p:spPr>
              <a:xfrm flipH="1">
                <a:off x="4900476" y="3705964"/>
                <a:ext cx="447569" cy="99938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Полилиния 86"/>
              <p:cNvSpPr/>
              <p:nvPr/>
            </p:nvSpPr>
            <p:spPr>
              <a:xfrm>
                <a:off x="5182052" y="3705964"/>
                <a:ext cx="736117" cy="375846"/>
              </a:xfrm>
              <a:custGeom>
                <a:avLst/>
                <a:gdLst>
                  <a:gd name="connsiteX0" fmla="*/ 0 w 790113"/>
                  <a:gd name="connsiteY0" fmla="*/ 440579 h 440727"/>
                  <a:gd name="connsiteX1" fmla="*/ 319596 w 790113"/>
                  <a:gd name="connsiteY1" fmla="*/ 369557 h 440727"/>
                  <a:gd name="connsiteX2" fmla="*/ 630314 w 790113"/>
                  <a:gd name="connsiteY2" fmla="*/ 5573 h 440727"/>
                  <a:gd name="connsiteX3" fmla="*/ 790113 w 790113"/>
                  <a:gd name="connsiteY3" fmla="*/ 183126 h 440727"/>
                  <a:gd name="connsiteX0" fmla="*/ 0 w 790113"/>
                  <a:gd name="connsiteY0" fmla="*/ 398824 h 398874"/>
                  <a:gd name="connsiteX1" fmla="*/ 319596 w 790113"/>
                  <a:gd name="connsiteY1" fmla="*/ 327802 h 398874"/>
                  <a:gd name="connsiteX2" fmla="*/ 630314 w 790113"/>
                  <a:gd name="connsiteY2" fmla="*/ 8207 h 398874"/>
                  <a:gd name="connsiteX3" fmla="*/ 790113 w 790113"/>
                  <a:gd name="connsiteY3" fmla="*/ 141371 h 398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113" h="398874">
                    <a:moveTo>
                      <a:pt x="0" y="398824"/>
                    </a:moveTo>
                    <a:cubicBezTo>
                      <a:pt x="107272" y="399563"/>
                      <a:pt x="214544" y="392905"/>
                      <a:pt x="319596" y="327802"/>
                    </a:cubicBezTo>
                    <a:cubicBezTo>
                      <a:pt x="424648" y="262699"/>
                      <a:pt x="551895" y="39279"/>
                      <a:pt x="630314" y="8207"/>
                    </a:cubicBezTo>
                    <a:cubicBezTo>
                      <a:pt x="708734" y="-22865"/>
                      <a:pt x="749423" y="37058"/>
                      <a:pt x="790113" y="14137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8" name="Полилиния 87"/>
              <p:cNvSpPr/>
              <p:nvPr/>
            </p:nvSpPr>
            <p:spPr>
              <a:xfrm>
                <a:off x="5143955" y="3815786"/>
                <a:ext cx="1337998" cy="883553"/>
              </a:xfrm>
              <a:custGeom>
                <a:avLst/>
                <a:gdLst>
                  <a:gd name="connsiteX0" fmla="*/ 0 w 798990"/>
                  <a:gd name="connsiteY0" fmla="*/ 26694 h 551530"/>
                  <a:gd name="connsiteX1" fmla="*/ 292963 w 798990"/>
                  <a:gd name="connsiteY1" fmla="*/ 8938 h 551530"/>
                  <a:gd name="connsiteX2" fmla="*/ 452761 w 798990"/>
                  <a:gd name="connsiteY2" fmla="*/ 150981 h 551530"/>
                  <a:gd name="connsiteX3" fmla="*/ 310718 w 798990"/>
                  <a:gd name="connsiteY3" fmla="*/ 470577 h 551530"/>
                  <a:gd name="connsiteX4" fmla="*/ 550415 w 798990"/>
                  <a:gd name="connsiteY4" fmla="*/ 541598 h 551530"/>
                  <a:gd name="connsiteX5" fmla="*/ 798990 w 798990"/>
                  <a:gd name="connsiteY5" fmla="*/ 301901 h 551530"/>
                  <a:gd name="connsiteX0" fmla="*/ 0 w 1390040"/>
                  <a:gd name="connsiteY0" fmla="*/ 315846 h 883556"/>
                  <a:gd name="connsiteX1" fmla="*/ 292963 w 1390040"/>
                  <a:gd name="connsiteY1" fmla="*/ 298090 h 883556"/>
                  <a:gd name="connsiteX2" fmla="*/ 452761 w 1390040"/>
                  <a:gd name="connsiteY2" fmla="*/ 440133 h 883556"/>
                  <a:gd name="connsiteX3" fmla="*/ 310718 w 1390040"/>
                  <a:gd name="connsiteY3" fmla="*/ 759729 h 883556"/>
                  <a:gd name="connsiteX4" fmla="*/ 550415 w 1390040"/>
                  <a:gd name="connsiteY4" fmla="*/ 830750 h 883556"/>
                  <a:gd name="connsiteX5" fmla="*/ 1390040 w 1390040"/>
                  <a:gd name="connsiteY5" fmla="*/ 0 h 883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0040" h="883556">
                    <a:moveTo>
                      <a:pt x="0" y="315846"/>
                    </a:moveTo>
                    <a:cubicBezTo>
                      <a:pt x="108751" y="296611"/>
                      <a:pt x="217503" y="277376"/>
                      <a:pt x="292963" y="298090"/>
                    </a:cubicBezTo>
                    <a:cubicBezTo>
                      <a:pt x="368423" y="318804"/>
                      <a:pt x="449802" y="363193"/>
                      <a:pt x="452761" y="440133"/>
                    </a:cubicBezTo>
                    <a:cubicBezTo>
                      <a:pt x="455720" y="517073"/>
                      <a:pt x="294442" y="694626"/>
                      <a:pt x="310718" y="759729"/>
                    </a:cubicBezTo>
                    <a:cubicBezTo>
                      <a:pt x="326994" y="824832"/>
                      <a:pt x="370528" y="957372"/>
                      <a:pt x="550415" y="830750"/>
                    </a:cubicBezTo>
                    <a:cubicBezTo>
                      <a:pt x="730302" y="704129"/>
                      <a:pt x="1306442" y="105792"/>
                      <a:pt x="1390040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91" name="Группа 90"/>
          <p:cNvGrpSpPr/>
          <p:nvPr/>
        </p:nvGrpSpPr>
        <p:grpSpPr>
          <a:xfrm>
            <a:off x="6587913" y="1976080"/>
            <a:ext cx="519118" cy="535649"/>
            <a:chOff x="6841535" y="3624598"/>
            <a:chExt cx="719113" cy="720342"/>
          </a:xfrm>
        </p:grpSpPr>
        <p:grpSp>
          <p:nvGrpSpPr>
            <p:cNvPr id="92" name="Группа 91"/>
            <p:cNvGrpSpPr/>
            <p:nvPr/>
          </p:nvGrpSpPr>
          <p:grpSpPr>
            <a:xfrm>
              <a:off x="6841535" y="3624598"/>
              <a:ext cx="478640" cy="301978"/>
              <a:chOff x="4900476" y="3705964"/>
              <a:chExt cx="1584041" cy="999386"/>
            </a:xfrm>
          </p:grpSpPr>
          <p:cxnSp>
            <p:nvCxnSpPr>
              <p:cNvPr id="94" name="Прямая соединительная линия 93"/>
              <p:cNvCxnSpPr/>
              <p:nvPr/>
            </p:nvCxnSpPr>
            <p:spPr>
              <a:xfrm flipH="1">
                <a:off x="4900476" y="3705964"/>
                <a:ext cx="447569" cy="99938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Полилиния 94"/>
              <p:cNvSpPr/>
              <p:nvPr/>
            </p:nvSpPr>
            <p:spPr>
              <a:xfrm>
                <a:off x="5189045" y="3718213"/>
                <a:ext cx="790114" cy="398874"/>
              </a:xfrm>
              <a:custGeom>
                <a:avLst/>
                <a:gdLst>
                  <a:gd name="connsiteX0" fmla="*/ 0 w 790113"/>
                  <a:gd name="connsiteY0" fmla="*/ 440579 h 440727"/>
                  <a:gd name="connsiteX1" fmla="*/ 319596 w 790113"/>
                  <a:gd name="connsiteY1" fmla="*/ 369557 h 440727"/>
                  <a:gd name="connsiteX2" fmla="*/ 630314 w 790113"/>
                  <a:gd name="connsiteY2" fmla="*/ 5573 h 440727"/>
                  <a:gd name="connsiteX3" fmla="*/ 790113 w 790113"/>
                  <a:gd name="connsiteY3" fmla="*/ 183126 h 440727"/>
                  <a:gd name="connsiteX0" fmla="*/ 0 w 790113"/>
                  <a:gd name="connsiteY0" fmla="*/ 398824 h 398874"/>
                  <a:gd name="connsiteX1" fmla="*/ 319596 w 790113"/>
                  <a:gd name="connsiteY1" fmla="*/ 327802 h 398874"/>
                  <a:gd name="connsiteX2" fmla="*/ 630314 w 790113"/>
                  <a:gd name="connsiteY2" fmla="*/ 8207 h 398874"/>
                  <a:gd name="connsiteX3" fmla="*/ 790113 w 790113"/>
                  <a:gd name="connsiteY3" fmla="*/ 141371 h 398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113" h="398874">
                    <a:moveTo>
                      <a:pt x="0" y="398824"/>
                    </a:moveTo>
                    <a:cubicBezTo>
                      <a:pt x="107272" y="399563"/>
                      <a:pt x="214544" y="392905"/>
                      <a:pt x="319596" y="327802"/>
                    </a:cubicBezTo>
                    <a:cubicBezTo>
                      <a:pt x="424648" y="262699"/>
                      <a:pt x="551895" y="39279"/>
                      <a:pt x="630314" y="8207"/>
                    </a:cubicBezTo>
                    <a:cubicBezTo>
                      <a:pt x="708734" y="-22865"/>
                      <a:pt x="749423" y="37058"/>
                      <a:pt x="790113" y="14137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6" name="Полилиния 95"/>
              <p:cNvSpPr/>
              <p:nvPr/>
            </p:nvSpPr>
            <p:spPr>
              <a:xfrm>
                <a:off x="5189045" y="3761202"/>
                <a:ext cx="1295472" cy="934317"/>
              </a:xfrm>
              <a:custGeom>
                <a:avLst/>
                <a:gdLst>
                  <a:gd name="connsiteX0" fmla="*/ 0 w 798990"/>
                  <a:gd name="connsiteY0" fmla="*/ 26694 h 551530"/>
                  <a:gd name="connsiteX1" fmla="*/ 292963 w 798990"/>
                  <a:gd name="connsiteY1" fmla="*/ 8938 h 551530"/>
                  <a:gd name="connsiteX2" fmla="*/ 452761 w 798990"/>
                  <a:gd name="connsiteY2" fmla="*/ 150981 h 551530"/>
                  <a:gd name="connsiteX3" fmla="*/ 310718 w 798990"/>
                  <a:gd name="connsiteY3" fmla="*/ 470577 h 551530"/>
                  <a:gd name="connsiteX4" fmla="*/ 550415 w 798990"/>
                  <a:gd name="connsiteY4" fmla="*/ 541598 h 551530"/>
                  <a:gd name="connsiteX5" fmla="*/ 798990 w 798990"/>
                  <a:gd name="connsiteY5" fmla="*/ 301901 h 551530"/>
                  <a:gd name="connsiteX0" fmla="*/ 0 w 1390040"/>
                  <a:gd name="connsiteY0" fmla="*/ 315846 h 883556"/>
                  <a:gd name="connsiteX1" fmla="*/ 292963 w 1390040"/>
                  <a:gd name="connsiteY1" fmla="*/ 298090 h 883556"/>
                  <a:gd name="connsiteX2" fmla="*/ 452761 w 1390040"/>
                  <a:gd name="connsiteY2" fmla="*/ 440133 h 883556"/>
                  <a:gd name="connsiteX3" fmla="*/ 310718 w 1390040"/>
                  <a:gd name="connsiteY3" fmla="*/ 759729 h 883556"/>
                  <a:gd name="connsiteX4" fmla="*/ 550415 w 1390040"/>
                  <a:gd name="connsiteY4" fmla="*/ 830750 h 883556"/>
                  <a:gd name="connsiteX5" fmla="*/ 1390040 w 1390040"/>
                  <a:gd name="connsiteY5" fmla="*/ 0 h 883556"/>
                  <a:gd name="connsiteX0" fmla="*/ 0 w 1295472"/>
                  <a:gd name="connsiteY0" fmla="*/ 363128 h 934317"/>
                  <a:gd name="connsiteX1" fmla="*/ 292963 w 1295472"/>
                  <a:gd name="connsiteY1" fmla="*/ 345372 h 934317"/>
                  <a:gd name="connsiteX2" fmla="*/ 452761 w 1295472"/>
                  <a:gd name="connsiteY2" fmla="*/ 487415 h 934317"/>
                  <a:gd name="connsiteX3" fmla="*/ 310718 w 1295472"/>
                  <a:gd name="connsiteY3" fmla="*/ 807011 h 934317"/>
                  <a:gd name="connsiteX4" fmla="*/ 550415 w 1295472"/>
                  <a:gd name="connsiteY4" fmla="*/ 878032 h 934317"/>
                  <a:gd name="connsiteX5" fmla="*/ 1295472 w 1295472"/>
                  <a:gd name="connsiteY5" fmla="*/ 0 h 93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5472" h="934317">
                    <a:moveTo>
                      <a:pt x="0" y="363128"/>
                    </a:moveTo>
                    <a:cubicBezTo>
                      <a:pt x="108751" y="343893"/>
                      <a:pt x="217503" y="324658"/>
                      <a:pt x="292963" y="345372"/>
                    </a:cubicBezTo>
                    <a:cubicBezTo>
                      <a:pt x="368423" y="366086"/>
                      <a:pt x="449802" y="410475"/>
                      <a:pt x="452761" y="487415"/>
                    </a:cubicBezTo>
                    <a:cubicBezTo>
                      <a:pt x="455720" y="564355"/>
                      <a:pt x="294442" y="741908"/>
                      <a:pt x="310718" y="807011"/>
                    </a:cubicBezTo>
                    <a:cubicBezTo>
                      <a:pt x="326994" y="872114"/>
                      <a:pt x="386289" y="1012534"/>
                      <a:pt x="550415" y="878032"/>
                    </a:cubicBezTo>
                    <a:cubicBezTo>
                      <a:pt x="714541" y="743530"/>
                      <a:pt x="1211874" y="105792"/>
                      <a:pt x="1295472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3" name="Полилиния 92"/>
            <p:cNvSpPr/>
            <p:nvPr/>
          </p:nvSpPr>
          <p:spPr>
            <a:xfrm>
              <a:off x="7041770" y="3631639"/>
              <a:ext cx="518878" cy="713301"/>
            </a:xfrm>
            <a:custGeom>
              <a:avLst/>
              <a:gdLst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0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396347"/>
                <a:gd name="connsiteY0" fmla="*/ 0 h 562274"/>
                <a:gd name="connsiteX1" fmla="*/ 148697 w 396347"/>
                <a:gd name="connsiteY1" fmla="*/ 147638 h 562274"/>
                <a:gd name="connsiteX2" fmla="*/ 153460 w 396347"/>
                <a:gd name="connsiteY2" fmla="*/ 214313 h 562274"/>
                <a:gd name="connsiteX3" fmla="*/ 296335 w 396347"/>
                <a:gd name="connsiteY3" fmla="*/ 123825 h 562274"/>
                <a:gd name="connsiteX4" fmla="*/ 348722 w 396347"/>
                <a:gd name="connsiteY4" fmla="*/ 14287 h 562274"/>
                <a:gd name="connsiteX5" fmla="*/ 186797 w 396347"/>
                <a:gd name="connsiteY5" fmla="*/ 381000 h 562274"/>
                <a:gd name="connsiteX6" fmla="*/ 96310 w 396347"/>
                <a:gd name="connsiteY6" fmla="*/ 542925 h 562274"/>
                <a:gd name="connsiteX7" fmla="*/ 24872 w 396347"/>
                <a:gd name="connsiteY7" fmla="*/ 552450 h 562274"/>
                <a:gd name="connsiteX8" fmla="*/ 15347 w 396347"/>
                <a:gd name="connsiteY8" fmla="*/ 481013 h 562274"/>
                <a:gd name="connsiteX9" fmla="*/ 224897 w 396347"/>
                <a:gd name="connsiteY9" fmla="*/ 242888 h 562274"/>
                <a:gd name="connsiteX10" fmla="*/ 396347 w 396347"/>
                <a:gd name="connsiteY10" fmla="*/ 104775 h 562274"/>
                <a:gd name="connsiteX0" fmla="*/ 201085 w 477310"/>
                <a:gd name="connsiteY0" fmla="*/ 4763 h 567037"/>
                <a:gd name="connsiteX1" fmla="*/ 148697 w 477310"/>
                <a:gd name="connsiteY1" fmla="*/ 152401 h 567037"/>
                <a:gd name="connsiteX2" fmla="*/ 153460 w 477310"/>
                <a:gd name="connsiteY2" fmla="*/ 219076 h 567037"/>
                <a:gd name="connsiteX3" fmla="*/ 296335 w 477310"/>
                <a:gd name="connsiteY3" fmla="*/ 128588 h 567037"/>
                <a:gd name="connsiteX4" fmla="*/ 477310 w 477310"/>
                <a:gd name="connsiteY4" fmla="*/ 0 h 567037"/>
                <a:gd name="connsiteX5" fmla="*/ 186797 w 477310"/>
                <a:gd name="connsiteY5" fmla="*/ 385763 h 567037"/>
                <a:gd name="connsiteX6" fmla="*/ 96310 w 477310"/>
                <a:gd name="connsiteY6" fmla="*/ 547688 h 567037"/>
                <a:gd name="connsiteX7" fmla="*/ 24872 w 477310"/>
                <a:gd name="connsiteY7" fmla="*/ 557213 h 567037"/>
                <a:gd name="connsiteX8" fmla="*/ 15347 w 477310"/>
                <a:gd name="connsiteY8" fmla="*/ 485776 h 567037"/>
                <a:gd name="connsiteX9" fmla="*/ 224897 w 477310"/>
                <a:gd name="connsiteY9" fmla="*/ 247651 h 567037"/>
                <a:gd name="connsiteX10" fmla="*/ 396347 w 477310"/>
                <a:gd name="connsiteY10" fmla="*/ 109538 h 567037"/>
                <a:gd name="connsiteX0" fmla="*/ 201085 w 396347"/>
                <a:gd name="connsiteY0" fmla="*/ 4763 h 567037"/>
                <a:gd name="connsiteX1" fmla="*/ 148697 w 396347"/>
                <a:gd name="connsiteY1" fmla="*/ 152401 h 567037"/>
                <a:gd name="connsiteX2" fmla="*/ 153460 w 396347"/>
                <a:gd name="connsiteY2" fmla="*/ 219076 h 567037"/>
                <a:gd name="connsiteX3" fmla="*/ 296335 w 396347"/>
                <a:gd name="connsiteY3" fmla="*/ 128588 h 567037"/>
                <a:gd name="connsiteX4" fmla="*/ 353485 w 396347"/>
                <a:gd name="connsiteY4" fmla="*/ 0 h 567037"/>
                <a:gd name="connsiteX5" fmla="*/ 186797 w 396347"/>
                <a:gd name="connsiteY5" fmla="*/ 385763 h 567037"/>
                <a:gd name="connsiteX6" fmla="*/ 96310 w 396347"/>
                <a:gd name="connsiteY6" fmla="*/ 547688 h 567037"/>
                <a:gd name="connsiteX7" fmla="*/ 24872 w 396347"/>
                <a:gd name="connsiteY7" fmla="*/ 557213 h 567037"/>
                <a:gd name="connsiteX8" fmla="*/ 15347 w 396347"/>
                <a:gd name="connsiteY8" fmla="*/ 485776 h 567037"/>
                <a:gd name="connsiteX9" fmla="*/ 224897 w 396347"/>
                <a:gd name="connsiteY9" fmla="*/ 247651 h 567037"/>
                <a:gd name="connsiteX10" fmla="*/ 396347 w 396347"/>
                <a:gd name="connsiteY10" fmla="*/ 109538 h 567037"/>
                <a:gd name="connsiteX0" fmla="*/ 201085 w 396347"/>
                <a:gd name="connsiteY0" fmla="*/ 4981 h 567255"/>
                <a:gd name="connsiteX1" fmla="*/ 148697 w 396347"/>
                <a:gd name="connsiteY1" fmla="*/ 152619 h 567255"/>
                <a:gd name="connsiteX2" fmla="*/ 153460 w 396347"/>
                <a:gd name="connsiteY2" fmla="*/ 219294 h 567255"/>
                <a:gd name="connsiteX3" fmla="*/ 296335 w 396347"/>
                <a:gd name="connsiteY3" fmla="*/ 128806 h 567255"/>
                <a:gd name="connsiteX4" fmla="*/ 353485 w 396347"/>
                <a:gd name="connsiteY4" fmla="*/ 218 h 567255"/>
                <a:gd name="connsiteX5" fmla="*/ 186797 w 396347"/>
                <a:gd name="connsiteY5" fmla="*/ 385981 h 567255"/>
                <a:gd name="connsiteX6" fmla="*/ 96310 w 396347"/>
                <a:gd name="connsiteY6" fmla="*/ 547906 h 567255"/>
                <a:gd name="connsiteX7" fmla="*/ 24872 w 396347"/>
                <a:gd name="connsiteY7" fmla="*/ 557431 h 567255"/>
                <a:gd name="connsiteX8" fmla="*/ 15347 w 396347"/>
                <a:gd name="connsiteY8" fmla="*/ 485994 h 567255"/>
                <a:gd name="connsiteX9" fmla="*/ 224897 w 396347"/>
                <a:gd name="connsiteY9" fmla="*/ 247869 h 567255"/>
                <a:gd name="connsiteX10" fmla="*/ 396347 w 396347"/>
                <a:gd name="connsiteY10" fmla="*/ 109756 h 567255"/>
                <a:gd name="connsiteX0" fmla="*/ 201085 w 400135"/>
                <a:gd name="connsiteY0" fmla="*/ 4981 h 567255"/>
                <a:gd name="connsiteX1" fmla="*/ 148697 w 400135"/>
                <a:gd name="connsiteY1" fmla="*/ 152619 h 567255"/>
                <a:gd name="connsiteX2" fmla="*/ 153460 w 400135"/>
                <a:gd name="connsiteY2" fmla="*/ 219294 h 567255"/>
                <a:gd name="connsiteX3" fmla="*/ 296335 w 400135"/>
                <a:gd name="connsiteY3" fmla="*/ 128806 h 567255"/>
                <a:gd name="connsiteX4" fmla="*/ 353485 w 400135"/>
                <a:gd name="connsiteY4" fmla="*/ 218 h 567255"/>
                <a:gd name="connsiteX5" fmla="*/ 186797 w 400135"/>
                <a:gd name="connsiteY5" fmla="*/ 385981 h 567255"/>
                <a:gd name="connsiteX6" fmla="*/ 96310 w 400135"/>
                <a:gd name="connsiteY6" fmla="*/ 547906 h 567255"/>
                <a:gd name="connsiteX7" fmla="*/ 24872 w 400135"/>
                <a:gd name="connsiteY7" fmla="*/ 557431 h 567255"/>
                <a:gd name="connsiteX8" fmla="*/ 15347 w 400135"/>
                <a:gd name="connsiteY8" fmla="*/ 485994 h 567255"/>
                <a:gd name="connsiteX9" fmla="*/ 224897 w 400135"/>
                <a:gd name="connsiteY9" fmla="*/ 247869 h 567255"/>
                <a:gd name="connsiteX10" fmla="*/ 400135 w 400135"/>
                <a:gd name="connsiteY10" fmla="*/ 157098 h 567255"/>
                <a:gd name="connsiteX0" fmla="*/ 200946 w 399996"/>
                <a:gd name="connsiteY0" fmla="*/ 4981 h 567255"/>
                <a:gd name="connsiteX1" fmla="*/ 148558 w 399996"/>
                <a:gd name="connsiteY1" fmla="*/ 152619 h 567255"/>
                <a:gd name="connsiteX2" fmla="*/ 153321 w 399996"/>
                <a:gd name="connsiteY2" fmla="*/ 219294 h 567255"/>
                <a:gd name="connsiteX3" fmla="*/ 296196 w 399996"/>
                <a:gd name="connsiteY3" fmla="*/ 128806 h 567255"/>
                <a:gd name="connsiteX4" fmla="*/ 353346 w 399996"/>
                <a:gd name="connsiteY4" fmla="*/ 218 h 567255"/>
                <a:gd name="connsiteX5" fmla="*/ 186658 w 399996"/>
                <a:gd name="connsiteY5" fmla="*/ 385981 h 567255"/>
                <a:gd name="connsiteX6" fmla="*/ 96171 w 399996"/>
                <a:gd name="connsiteY6" fmla="*/ 547906 h 567255"/>
                <a:gd name="connsiteX7" fmla="*/ 24733 w 399996"/>
                <a:gd name="connsiteY7" fmla="*/ 557431 h 567255"/>
                <a:gd name="connsiteX8" fmla="*/ 15208 w 399996"/>
                <a:gd name="connsiteY8" fmla="*/ 485994 h 567255"/>
                <a:gd name="connsiteX9" fmla="*/ 222864 w 399996"/>
                <a:gd name="connsiteY9" fmla="*/ 264912 h 567255"/>
                <a:gd name="connsiteX10" fmla="*/ 399996 w 399996"/>
                <a:gd name="connsiteY10" fmla="*/ 157098 h 567255"/>
                <a:gd name="connsiteX0" fmla="*/ 200946 w 399996"/>
                <a:gd name="connsiteY0" fmla="*/ 4981 h 567255"/>
                <a:gd name="connsiteX1" fmla="*/ 148558 w 399996"/>
                <a:gd name="connsiteY1" fmla="*/ 152619 h 567255"/>
                <a:gd name="connsiteX2" fmla="*/ 153321 w 399996"/>
                <a:gd name="connsiteY2" fmla="*/ 219294 h 567255"/>
                <a:gd name="connsiteX3" fmla="*/ 296196 w 399996"/>
                <a:gd name="connsiteY3" fmla="*/ 128806 h 567255"/>
                <a:gd name="connsiteX4" fmla="*/ 353346 w 399996"/>
                <a:gd name="connsiteY4" fmla="*/ 218 h 567255"/>
                <a:gd name="connsiteX5" fmla="*/ 186658 w 399996"/>
                <a:gd name="connsiteY5" fmla="*/ 385981 h 567255"/>
                <a:gd name="connsiteX6" fmla="*/ 96171 w 399996"/>
                <a:gd name="connsiteY6" fmla="*/ 547906 h 567255"/>
                <a:gd name="connsiteX7" fmla="*/ 24733 w 399996"/>
                <a:gd name="connsiteY7" fmla="*/ 557431 h 567255"/>
                <a:gd name="connsiteX8" fmla="*/ 15208 w 399996"/>
                <a:gd name="connsiteY8" fmla="*/ 485994 h 567255"/>
                <a:gd name="connsiteX9" fmla="*/ 222864 w 399996"/>
                <a:gd name="connsiteY9" fmla="*/ 264912 h 567255"/>
                <a:gd name="connsiteX10" fmla="*/ 399996 w 399996"/>
                <a:gd name="connsiteY10" fmla="*/ 157098 h 56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9996" h="567255">
                  <a:moveTo>
                    <a:pt x="200946" y="4981"/>
                  </a:moveTo>
                  <a:cubicBezTo>
                    <a:pt x="178720" y="60940"/>
                    <a:pt x="156495" y="116900"/>
                    <a:pt x="148558" y="152619"/>
                  </a:cubicBezTo>
                  <a:cubicBezTo>
                    <a:pt x="140621" y="188338"/>
                    <a:pt x="128715" y="223263"/>
                    <a:pt x="153321" y="219294"/>
                  </a:cubicBezTo>
                  <a:cubicBezTo>
                    <a:pt x="177927" y="215325"/>
                    <a:pt x="262859" y="165319"/>
                    <a:pt x="296196" y="128806"/>
                  </a:cubicBezTo>
                  <a:cubicBezTo>
                    <a:pt x="329533" y="92293"/>
                    <a:pt x="353346" y="218"/>
                    <a:pt x="353346" y="218"/>
                  </a:cubicBezTo>
                  <a:cubicBezTo>
                    <a:pt x="354140" y="-9306"/>
                    <a:pt x="229521" y="294700"/>
                    <a:pt x="186658" y="385981"/>
                  </a:cubicBezTo>
                  <a:cubicBezTo>
                    <a:pt x="143796" y="477262"/>
                    <a:pt x="123158" y="519331"/>
                    <a:pt x="96171" y="547906"/>
                  </a:cubicBezTo>
                  <a:cubicBezTo>
                    <a:pt x="69183" y="576481"/>
                    <a:pt x="38227" y="567750"/>
                    <a:pt x="24733" y="557431"/>
                  </a:cubicBezTo>
                  <a:cubicBezTo>
                    <a:pt x="11239" y="547112"/>
                    <a:pt x="-17814" y="534747"/>
                    <a:pt x="15208" y="485994"/>
                  </a:cubicBezTo>
                  <a:cubicBezTo>
                    <a:pt x="48230" y="437241"/>
                    <a:pt x="159364" y="327618"/>
                    <a:pt x="222864" y="264912"/>
                  </a:cubicBezTo>
                  <a:cubicBezTo>
                    <a:pt x="292045" y="221143"/>
                    <a:pt x="346021" y="194801"/>
                    <a:pt x="399996" y="15709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7" name="Группа 96"/>
          <p:cNvGrpSpPr/>
          <p:nvPr/>
        </p:nvGrpSpPr>
        <p:grpSpPr>
          <a:xfrm>
            <a:off x="7612454" y="1990587"/>
            <a:ext cx="226074" cy="205740"/>
            <a:chOff x="4900476" y="3705964"/>
            <a:chExt cx="1042471" cy="999386"/>
          </a:xfrm>
        </p:grpSpPr>
        <p:cxnSp>
          <p:nvCxnSpPr>
            <p:cNvPr id="98" name="Прямая соединительная линия 97"/>
            <p:cNvCxnSpPr/>
            <p:nvPr/>
          </p:nvCxnSpPr>
          <p:spPr>
            <a:xfrm flipH="1">
              <a:off x="4900476" y="3705964"/>
              <a:ext cx="447569" cy="9993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Полилиния 98"/>
            <p:cNvSpPr/>
            <p:nvPr/>
          </p:nvSpPr>
          <p:spPr>
            <a:xfrm>
              <a:off x="5182054" y="3705964"/>
              <a:ext cx="760893" cy="398972"/>
            </a:xfrm>
            <a:custGeom>
              <a:avLst/>
              <a:gdLst>
                <a:gd name="connsiteX0" fmla="*/ 0 w 790113"/>
                <a:gd name="connsiteY0" fmla="*/ 440579 h 440727"/>
                <a:gd name="connsiteX1" fmla="*/ 319596 w 790113"/>
                <a:gd name="connsiteY1" fmla="*/ 369557 h 440727"/>
                <a:gd name="connsiteX2" fmla="*/ 630314 w 790113"/>
                <a:gd name="connsiteY2" fmla="*/ 5573 h 440727"/>
                <a:gd name="connsiteX3" fmla="*/ 790113 w 790113"/>
                <a:gd name="connsiteY3" fmla="*/ 183126 h 440727"/>
                <a:gd name="connsiteX0" fmla="*/ 0 w 790113"/>
                <a:gd name="connsiteY0" fmla="*/ 398824 h 398874"/>
                <a:gd name="connsiteX1" fmla="*/ 319596 w 790113"/>
                <a:gd name="connsiteY1" fmla="*/ 327802 h 398874"/>
                <a:gd name="connsiteX2" fmla="*/ 630314 w 790113"/>
                <a:gd name="connsiteY2" fmla="*/ 8207 h 398874"/>
                <a:gd name="connsiteX3" fmla="*/ 790113 w 790113"/>
                <a:gd name="connsiteY3" fmla="*/ 141371 h 39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113" h="398874">
                  <a:moveTo>
                    <a:pt x="0" y="398824"/>
                  </a:moveTo>
                  <a:cubicBezTo>
                    <a:pt x="107272" y="399563"/>
                    <a:pt x="214544" y="392905"/>
                    <a:pt x="319596" y="327802"/>
                  </a:cubicBezTo>
                  <a:cubicBezTo>
                    <a:pt x="424648" y="262699"/>
                    <a:pt x="551895" y="39279"/>
                    <a:pt x="630314" y="8207"/>
                  </a:cubicBezTo>
                  <a:cubicBezTo>
                    <a:pt x="708734" y="-22865"/>
                    <a:pt x="749423" y="37058"/>
                    <a:pt x="790113" y="14137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Полилиния 99"/>
            <p:cNvSpPr/>
            <p:nvPr/>
          </p:nvSpPr>
          <p:spPr>
            <a:xfrm>
              <a:off x="5143951" y="4104936"/>
              <a:ext cx="798990" cy="551530"/>
            </a:xfrm>
            <a:custGeom>
              <a:avLst/>
              <a:gdLst>
                <a:gd name="connsiteX0" fmla="*/ 0 w 798990"/>
                <a:gd name="connsiteY0" fmla="*/ 26694 h 551530"/>
                <a:gd name="connsiteX1" fmla="*/ 292963 w 798990"/>
                <a:gd name="connsiteY1" fmla="*/ 8938 h 551530"/>
                <a:gd name="connsiteX2" fmla="*/ 452761 w 798990"/>
                <a:gd name="connsiteY2" fmla="*/ 150981 h 551530"/>
                <a:gd name="connsiteX3" fmla="*/ 310718 w 798990"/>
                <a:gd name="connsiteY3" fmla="*/ 470577 h 551530"/>
                <a:gd name="connsiteX4" fmla="*/ 550415 w 798990"/>
                <a:gd name="connsiteY4" fmla="*/ 541598 h 551530"/>
                <a:gd name="connsiteX5" fmla="*/ 798990 w 798990"/>
                <a:gd name="connsiteY5" fmla="*/ 301901 h 551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8990" h="551530">
                  <a:moveTo>
                    <a:pt x="0" y="26694"/>
                  </a:moveTo>
                  <a:cubicBezTo>
                    <a:pt x="108751" y="7459"/>
                    <a:pt x="217503" y="-11776"/>
                    <a:pt x="292963" y="8938"/>
                  </a:cubicBezTo>
                  <a:cubicBezTo>
                    <a:pt x="368423" y="29652"/>
                    <a:pt x="449802" y="74041"/>
                    <a:pt x="452761" y="150981"/>
                  </a:cubicBezTo>
                  <a:cubicBezTo>
                    <a:pt x="455720" y="227921"/>
                    <a:pt x="294442" y="405474"/>
                    <a:pt x="310718" y="470577"/>
                  </a:cubicBezTo>
                  <a:cubicBezTo>
                    <a:pt x="326994" y="535680"/>
                    <a:pt x="469036" y="569711"/>
                    <a:pt x="550415" y="541598"/>
                  </a:cubicBezTo>
                  <a:cubicBezTo>
                    <a:pt x="631794" y="513485"/>
                    <a:pt x="715392" y="407693"/>
                    <a:pt x="798990" y="30190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1" name="Полилиния 100"/>
          <p:cNvSpPr/>
          <p:nvPr/>
        </p:nvSpPr>
        <p:spPr>
          <a:xfrm>
            <a:off x="7849472" y="1989368"/>
            <a:ext cx="150560" cy="196364"/>
          </a:xfrm>
          <a:custGeom>
            <a:avLst/>
            <a:gdLst>
              <a:gd name="connsiteX0" fmla="*/ 0 w 147637"/>
              <a:gd name="connsiteY0" fmla="*/ 145557 h 195027"/>
              <a:gd name="connsiteX1" fmla="*/ 114300 w 147637"/>
              <a:gd name="connsiteY1" fmla="*/ 86025 h 195027"/>
              <a:gd name="connsiteX2" fmla="*/ 133350 w 147637"/>
              <a:gd name="connsiteY2" fmla="*/ 9825 h 195027"/>
              <a:gd name="connsiteX3" fmla="*/ 69056 w 147637"/>
              <a:gd name="connsiteY3" fmla="*/ 9825 h 195027"/>
              <a:gd name="connsiteX4" fmla="*/ 4762 w 147637"/>
              <a:gd name="connsiteY4" fmla="*/ 90788 h 195027"/>
              <a:gd name="connsiteX5" fmla="*/ 23812 w 147637"/>
              <a:gd name="connsiteY5" fmla="*/ 190800 h 195027"/>
              <a:gd name="connsiteX6" fmla="*/ 147637 w 147637"/>
              <a:gd name="connsiteY6" fmla="*/ 166988 h 195027"/>
              <a:gd name="connsiteX0" fmla="*/ 2923 w 150560"/>
              <a:gd name="connsiteY0" fmla="*/ 145557 h 195027"/>
              <a:gd name="connsiteX1" fmla="*/ 117223 w 150560"/>
              <a:gd name="connsiteY1" fmla="*/ 86025 h 195027"/>
              <a:gd name="connsiteX2" fmla="*/ 136273 w 150560"/>
              <a:gd name="connsiteY2" fmla="*/ 9825 h 195027"/>
              <a:gd name="connsiteX3" fmla="*/ 71979 w 150560"/>
              <a:gd name="connsiteY3" fmla="*/ 9825 h 195027"/>
              <a:gd name="connsiteX4" fmla="*/ 2922 w 150560"/>
              <a:gd name="connsiteY4" fmla="*/ 90788 h 195027"/>
              <a:gd name="connsiteX5" fmla="*/ 26735 w 150560"/>
              <a:gd name="connsiteY5" fmla="*/ 190800 h 195027"/>
              <a:gd name="connsiteX6" fmla="*/ 150560 w 150560"/>
              <a:gd name="connsiteY6" fmla="*/ 166988 h 195027"/>
              <a:gd name="connsiteX0" fmla="*/ 2923 w 150560"/>
              <a:gd name="connsiteY0" fmla="*/ 142229 h 191699"/>
              <a:gd name="connsiteX1" fmla="*/ 117223 w 150560"/>
              <a:gd name="connsiteY1" fmla="*/ 82697 h 191699"/>
              <a:gd name="connsiteX2" fmla="*/ 141035 w 150560"/>
              <a:gd name="connsiteY2" fmla="*/ 13640 h 191699"/>
              <a:gd name="connsiteX3" fmla="*/ 71979 w 150560"/>
              <a:gd name="connsiteY3" fmla="*/ 6497 h 191699"/>
              <a:gd name="connsiteX4" fmla="*/ 2922 w 150560"/>
              <a:gd name="connsiteY4" fmla="*/ 87460 h 191699"/>
              <a:gd name="connsiteX5" fmla="*/ 26735 w 150560"/>
              <a:gd name="connsiteY5" fmla="*/ 187472 h 191699"/>
              <a:gd name="connsiteX6" fmla="*/ 150560 w 150560"/>
              <a:gd name="connsiteY6" fmla="*/ 163660 h 191699"/>
              <a:gd name="connsiteX0" fmla="*/ 2923 w 150560"/>
              <a:gd name="connsiteY0" fmla="*/ 141377 h 190847"/>
              <a:gd name="connsiteX1" fmla="*/ 117223 w 150560"/>
              <a:gd name="connsiteY1" fmla="*/ 81845 h 190847"/>
              <a:gd name="connsiteX2" fmla="*/ 138653 w 150560"/>
              <a:gd name="connsiteY2" fmla="*/ 15170 h 190847"/>
              <a:gd name="connsiteX3" fmla="*/ 71979 w 150560"/>
              <a:gd name="connsiteY3" fmla="*/ 5645 h 190847"/>
              <a:gd name="connsiteX4" fmla="*/ 2922 w 150560"/>
              <a:gd name="connsiteY4" fmla="*/ 86608 h 190847"/>
              <a:gd name="connsiteX5" fmla="*/ 26735 w 150560"/>
              <a:gd name="connsiteY5" fmla="*/ 186620 h 190847"/>
              <a:gd name="connsiteX6" fmla="*/ 150560 w 150560"/>
              <a:gd name="connsiteY6" fmla="*/ 162808 h 190847"/>
              <a:gd name="connsiteX0" fmla="*/ 2923 w 150560"/>
              <a:gd name="connsiteY0" fmla="*/ 142227 h 191697"/>
              <a:gd name="connsiteX1" fmla="*/ 117223 w 150560"/>
              <a:gd name="connsiteY1" fmla="*/ 82695 h 191697"/>
              <a:gd name="connsiteX2" fmla="*/ 141034 w 150560"/>
              <a:gd name="connsiteY2" fmla="*/ 13639 h 191697"/>
              <a:gd name="connsiteX3" fmla="*/ 71979 w 150560"/>
              <a:gd name="connsiteY3" fmla="*/ 6495 h 191697"/>
              <a:gd name="connsiteX4" fmla="*/ 2922 w 150560"/>
              <a:gd name="connsiteY4" fmla="*/ 87458 h 191697"/>
              <a:gd name="connsiteX5" fmla="*/ 26735 w 150560"/>
              <a:gd name="connsiteY5" fmla="*/ 187470 h 191697"/>
              <a:gd name="connsiteX6" fmla="*/ 150560 w 150560"/>
              <a:gd name="connsiteY6" fmla="*/ 163658 h 191697"/>
              <a:gd name="connsiteX0" fmla="*/ 2923 w 150560"/>
              <a:gd name="connsiteY0" fmla="*/ 146894 h 196364"/>
              <a:gd name="connsiteX1" fmla="*/ 117223 w 150560"/>
              <a:gd name="connsiteY1" fmla="*/ 87362 h 196364"/>
              <a:gd name="connsiteX2" fmla="*/ 141034 w 150560"/>
              <a:gd name="connsiteY2" fmla="*/ 18306 h 196364"/>
              <a:gd name="connsiteX3" fmla="*/ 71979 w 150560"/>
              <a:gd name="connsiteY3" fmla="*/ 11162 h 196364"/>
              <a:gd name="connsiteX4" fmla="*/ 2922 w 150560"/>
              <a:gd name="connsiteY4" fmla="*/ 92125 h 196364"/>
              <a:gd name="connsiteX5" fmla="*/ 26735 w 150560"/>
              <a:gd name="connsiteY5" fmla="*/ 192137 h 196364"/>
              <a:gd name="connsiteX6" fmla="*/ 150560 w 150560"/>
              <a:gd name="connsiteY6" fmla="*/ 168325 h 19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560" h="196364">
                <a:moveTo>
                  <a:pt x="2923" y="146894"/>
                </a:moveTo>
                <a:cubicBezTo>
                  <a:pt x="48960" y="128439"/>
                  <a:pt x="94205" y="108793"/>
                  <a:pt x="117223" y="87362"/>
                </a:cubicBezTo>
                <a:cubicBezTo>
                  <a:pt x="140242" y="65931"/>
                  <a:pt x="155719" y="45294"/>
                  <a:pt x="141034" y="18306"/>
                </a:cubicBezTo>
                <a:cubicBezTo>
                  <a:pt x="126349" y="-8682"/>
                  <a:pt x="94998" y="-1141"/>
                  <a:pt x="71979" y="11162"/>
                </a:cubicBezTo>
                <a:cubicBezTo>
                  <a:pt x="48960" y="23465"/>
                  <a:pt x="10463" y="61963"/>
                  <a:pt x="2922" y="92125"/>
                </a:cubicBezTo>
                <a:cubicBezTo>
                  <a:pt x="-4619" y="122287"/>
                  <a:pt x="2129" y="179437"/>
                  <a:pt x="26735" y="192137"/>
                </a:cubicBezTo>
                <a:cubicBezTo>
                  <a:pt x="51341" y="204837"/>
                  <a:pt x="100554" y="186581"/>
                  <a:pt x="150560" y="16832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" name="Рисунок 10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2" t="-1663" r="69557" b="88037"/>
          <a:stretch/>
        </p:blipFill>
        <p:spPr>
          <a:xfrm>
            <a:off x="8375100" y="1937638"/>
            <a:ext cx="560016" cy="311637"/>
          </a:xfrm>
          <a:prstGeom prst="rect">
            <a:avLst/>
          </a:prstGeom>
        </p:spPr>
      </p:pic>
      <p:sp>
        <p:nvSpPr>
          <p:cNvPr id="103" name="Дуга 102"/>
          <p:cNvSpPr/>
          <p:nvPr/>
        </p:nvSpPr>
        <p:spPr>
          <a:xfrm rot="7952042">
            <a:off x="988819" y="2070003"/>
            <a:ext cx="988959" cy="1224243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Дуга 103"/>
          <p:cNvSpPr/>
          <p:nvPr/>
        </p:nvSpPr>
        <p:spPr>
          <a:xfrm rot="7367588">
            <a:off x="1719077" y="2291921"/>
            <a:ext cx="684637" cy="962258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Дуга 104"/>
          <p:cNvSpPr/>
          <p:nvPr/>
        </p:nvSpPr>
        <p:spPr>
          <a:xfrm rot="7367588">
            <a:off x="2251055" y="2303861"/>
            <a:ext cx="684637" cy="962258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TextBox 105"/>
          <p:cNvSpPr txBox="1"/>
          <p:nvPr/>
        </p:nvSpPr>
        <p:spPr>
          <a:xfrm>
            <a:off x="1233075" y="2108902"/>
            <a:ext cx="2180123" cy="584775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0070C0"/>
                </a:solidFill>
              </a:rPr>
              <a:t> – 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rgbClr val="0070C0"/>
                </a:solidFill>
              </a:rPr>
              <a:t> – 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rgbClr val="0070C0"/>
                </a:solidFill>
              </a:rPr>
              <a:t> – 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rgbClr val="0070C0"/>
                </a:solidFill>
              </a:rPr>
              <a:t>  </a:t>
            </a:r>
            <a:endParaRPr lang="uk-UA" sz="3200" b="1" dirty="0">
              <a:solidFill>
                <a:srgbClr val="0070C0"/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861296" y="3713720"/>
            <a:ext cx="6313650" cy="510778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70C0"/>
                </a:solidFill>
              </a:rPr>
              <a:t>Прочитай інформацію, яку знайшов </a:t>
            </a:r>
            <a:r>
              <a:rPr lang="uk-UA" sz="2400" b="1" dirty="0" err="1" smtClean="0">
                <a:solidFill>
                  <a:srgbClr val="0070C0"/>
                </a:solidFill>
              </a:rPr>
              <a:t>Ґаджик</a:t>
            </a:r>
            <a:r>
              <a:rPr lang="uk-UA" sz="2400" b="1" dirty="0" smtClean="0">
                <a:solidFill>
                  <a:srgbClr val="0070C0"/>
                </a:solidFill>
              </a:rPr>
              <a:t>. 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838201" y="4337219"/>
            <a:ext cx="7286179" cy="105560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</a:rPr>
              <a:t>Калина – цілюща рослина. Відвар плодів калини з медом  виліковує застуду, кашель.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109" name="Рисунок 10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621">
                        <a14:foregroundMark x1="46897" y1="19427" x2="46897" y2="19427"/>
                        <a14:foregroundMark x1="62069" y1="72930" x2="62069" y2="72930"/>
                        <a14:foregroundMark x1="71034" y1="73567" x2="71034" y2="73567"/>
                        <a14:foregroundMark x1="72759" y1="58917" x2="72759" y2="58917"/>
                        <a14:foregroundMark x1="84138" y1="50637" x2="84138" y2="50637"/>
                        <a14:foregroundMark x1="14138" y1="35669" x2="14138" y2="35669"/>
                        <a14:foregroundMark x1="37931" y1="40127" x2="37931" y2="40127"/>
                        <a14:foregroundMark x1="30345" y1="42357" x2="30345" y2="42357"/>
                        <a14:foregroundMark x1="32759" y1="42038" x2="32759" y2="42038"/>
                        <a14:foregroundMark x1="27586" y1="41720" x2="27586" y2="41720"/>
                        <a14:foregroundMark x1="25172" y1="40446" x2="25172" y2="40446"/>
                        <a14:foregroundMark x1="22069" y1="39490" x2="22069" y2="39490"/>
                        <a14:foregroundMark x1="20000" y1="38535" x2="20000" y2="38535"/>
                        <a14:foregroundMark x1="17931" y1="38217" x2="17931" y2="38217"/>
                        <a14:foregroundMark x1="17931" y1="36624" x2="17931" y2="36624"/>
                        <a14:foregroundMark x1="17931" y1="34713" x2="17931" y2="34713"/>
                        <a14:foregroundMark x1="17931" y1="32484" x2="17931" y2="32484"/>
                        <a14:foregroundMark x1="14828" y1="37898" x2="14828" y2="37898"/>
                        <a14:foregroundMark x1="13103" y1="38217" x2="13103" y2="38217"/>
                        <a14:foregroundMark x1="11724" y1="36624" x2="11724" y2="36624"/>
                        <a14:foregroundMark x1="13103" y1="32484" x2="13103" y2="32484"/>
                        <a14:foregroundMark x1="12759" y1="30255" x2="12759" y2="30255"/>
                        <a14:foregroundMark x1="79655" y1="50955" x2="79655" y2="50955"/>
                        <a14:foregroundMark x1="43793" y1="19427" x2="43793" y2="19427"/>
                        <a14:foregroundMark x1="43448" y1="22930" x2="43448" y2="22930"/>
                        <a14:foregroundMark x1="43103" y1="26752" x2="43103" y2="26752"/>
                        <a14:foregroundMark x1="43448" y1="25159" x2="43448" y2="25159"/>
                        <a14:foregroundMark x1="43793" y1="29299" x2="43793" y2="29299"/>
                        <a14:foregroundMark x1="44138" y1="31847" x2="44138" y2="31847"/>
                        <a14:foregroundMark x1="44138" y1="33758" x2="44138" y2="33758"/>
                        <a14:foregroundMark x1="44138" y1="36624" x2="44138" y2="36624"/>
                        <a14:foregroundMark x1="42069" y1="31210" x2="42069" y2="31210"/>
                        <a14:foregroundMark x1="41379" y1="26433" x2="41379" y2="26433"/>
                        <a14:foregroundMark x1="54138" y1="28025" x2="54138" y2="28025"/>
                        <a14:foregroundMark x1="65517" y1="27389" x2="65517" y2="27389"/>
                        <a14:foregroundMark x1="59310" y1="20382" x2="59310" y2="20382"/>
                        <a14:foregroundMark x1="76897" y1="26752" x2="76897" y2="26752"/>
                        <a14:foregroundMark x1="76897" y1="32484" x2="76897" y2="32484"/>
                        <a14:foregroundMark x1="76897" y1="38217" x2="76897" y2="38217"/>
                        <a14:foregroundMark x1="77586" y1="41401" x2="77586" y2="41401"/>
                        <a14:foregroundMark x1="77586" y1="46815" x2="77586" y2="46815"/>
                        <a14:foregroundMark x1="78276" y1="52866" x2="78276" y2="52866"/>
                        <a14:foregroundMark x1="78621" y1="58599" x2="78621" y2="58599"/>
                        <a14:foregroundMark x1="79655" y1="63376" x2="79655" y2="63376"/>
                        <a14:foregroundMark x1="78966" y1="67834" x2="78966" y2="67834"/>
                        <a14:foregroundMark x1="77931" y1="71019" x2="77931" y2="71019"/>
                        <a14:foregroundMark x1="79310" y1="69108" x2="79310" y2="69108"/>
                        <a14:foregroundMark x1="76897" y1="68471" x2="76897" y2="68471"/>
                        <a14:foregroundMark x1="74828" y1="70064" x2="74828" y2="70064"/>
                        <a14:foregroundMark x1="71379" y1="69745" x2="71379" y2="69745"/>
                        <a14:foregroundMark x1="79310" y1="36624" x2="79310" y2="36624"/>
                        <a14:foregroundMark x1="85862" y1="36624" x2="85862" y2="36624"/>
                        <a14:foregroundMark x1="87586" y1="37580" x2="87586" y2="37580"/>
                        <a14:foregroundMark x1="89655" y1="38535" x2="89655" y2="38535"/>
                        <a14:foregroundMark x1="92069" y1="40127" x2="92069" y2="40127"/>
                        <a14:foregroundMark x1="93103" y1="41083" x2="93103" y2="41083"/>
                        <a14:foregroundMark x1="92069" y1="42994" x2="92069" y2="42994"/>
                        <a14:foregroundMark x1="91034" y1="44586" x2="91034" y2="44586"/>
                        <a14:foregroundMark x1="90000" y1="46497" x2="90000" y2="46497"/>
                        <a14:foregroundMark x1="88966" y1="48089" x2="88966" y2="48089"/>
                        <a14:foregroundMark x1="78966" y1="74204" x2="78966" y2="74204"/>
                        <a14:foregroundMark x1="64138" y1="71338" x2="64138" y2="71338"/>
                        <a14:foregroundMark x1="56207" y1="68790" x2="56207" y2="68790"/>
                        <a14:foregroundMark x1="62069" y1="68153" x2="62069" y2="68153"/>
                        <a14:foregroundMark x1="60345" y1="76433" x2="60345" y2="76433"/>
                        <a14:foregroundMark x1="59655" y1="68790" x2="59655" y2="68790"/>
                        <a14:foregroundMark x1="56897" y1="72611" x2="56897" y2="72611"/>
                        <a14:foregroundMark x1="56897" y1="75478" x2="56897" y2="75478"/>
                        <a14:foregroundMark x1="55172" y1="75159" x2="55172" y2="75159"/>
                        <a14:foregroundMark x1="54828" y1="72293" x2="54828" y2="72293"/>
                        <a14:foregroundMark x1="52759" y1="71019" x2="52759" y2="71019"/>
                        <a14:foregroundMark x1="50000" y1="71019" x2="50000" y2="71019"/>
                        <a14:foregroundMark x1="43793" y1="38217" x2="43793" y2="38217"/>
                        <a14:foregroundMark x1="43793" y1="40764" x2="43793" y2="40764"/>
                        <a14:foregroundMark x1="43793" y1="42038" x2="43793" y2="42038"/>
                        <a14:foregroundMark x1="44483" y1="43949" x2="44483" y2="43949"/>
                        <a14:foregroundMark x1="44483" y1="45223" x2="44483" y2="45223"/>
                        <a14:foregroundMark x1="44483" y1="46815" x2="44483" y2="46815"/>
                        <a14:foregroundMark x1="44138" y1="48408" x2="44138" y2="48726"/>
                        <a14:foregroundMark x1="43793" y1="50955" x2="43793" y2="50955"/>
                        <a14:foregroundMark x1="44828" y1="53185" x2="44828" y2="53185"/>
                        <a14:foregroundMark x1="44828" y1="55732" x2="44828" y2="55732"/>
                        <a14:foregroundMark x1="43448" y1="54777" x2="43448" y2="54777"/>
                        <a14:foregroundMark x1="43448" y1="58280" x2="43448" y2="58280"/>
                        <a14:foregroundMark x1="43793" y1="60828" x2="43793" y2="60828"/>
                        <a14:foregroundMark x1="43793" y1="63694" x2="43793" y2="63694"/>
                        <a14:foregroundMark x1="43448" y1="66879" x2="43448" y2="66879"/>
                        <a14:foregroundMark x1="43448" y1="69745" x2="43448" y2="69745"/>
                        <a14:foregroundMark x1="44138" y1="72611" x2="44138" y2="72611"/>
                        <a14:foregroundMark x1="48966" y1="78662" x2="48966" y2="78662"/>
                        <a14:foregroundMark x1="53448" y1="78344" x2="53448" y2="78344"/>
                        <a14:foregroundMark x1="56897" y1="77707" x2="56897" y2="77707"/>
                        <a14:foregroundMark x1="58276" y1="78344" x2="58276" y2="78344"/>
                        <a14:foregroundMark x1="61379" y1="78025" x2="61379" y2="78025"/>
                        <a14:foregroundMark x1="63103" y1="78025" x2="63103" y2="78025"/>
                        <a14:foregroundMark x1="48966" y1="84713" x2="48966" y2="84713"/>
                        <a14:foregroundMark x1="49310" y1="82484" x2="49310" y2="82484"/>
                        <a14:foregroundMark x1="51379" y1="80892" x2="51379" y2="80892"/>
                        <a14:foregroundMark x1="72414" y1="79299" x2="72414" y2="79299"/>
                        <a14:foregroundMark x1="72069" y1="80573" x2="72069" y2="80573"/>
                        <a14:foregroundMark x1="71034" y1="81529" x2="71034" y2="81529"/>
                        <a14:foregroundMark x1="70345" y1="83121" x2="70345" y2="83121"/>
                        <a14:foregroundMark x1="8276" y1="28981" x2="8276" y2="28981"/>
                        <a14:foregroundMark x1="5517" y1="30892" x2="5517" y2="30892"/>
                        <a14:foregroundMark x1="4828" y1="33758" x2="4828" y2="33758"/>
                        <a14:foregroundMark x1="13103" y1="39809" x2="13103" y2="39809"/>
                        <a14:foregroundMark x1="16207" y1="28662" x2="16207" y2="28662"/>
                        <a14:foregroundMark x1="17586" y1="26433" x2="17586" y2="26433"/>
                        <a14:foregroundMark x1="19310" y1="32803" x2="19310" y2="32803"/>
                        <a14:foregroundMark x1="46897" y1="15287" x2="46897" y2="15287"/>
                        <a14:foregroundMark x1="85172" y1="42038" x2="85172" y2="42038"/>
                        <a14:foregroundMark x1="84828" y1="40764" x2="84828" y2="40764"/>
                        <a14:foregroundMark x1="35172" y1="39809" x2="35172" y2="39809"/>
                        <a14:foregroundMark x1="29310" y1="41083" x2="29310" y2="41083"/>
                        <a14:foregroundMark x1="14483" y1="39809" x2="14483" y2="39809"/>
                        <a14:foregroundMark x1="28621" y1="42675" x2="28621" y2="42675"/>
                        <a14:backgroundMark x1="23793" y1="13694" x2="23793" y2="13694"/>
                        <a14:backgroundMark x1="16897" y1="61146" x2="16897" y2="61146"/>
                        <a14:backgroundMark x1="60000" y1="86624" x2="60000" y2="86624"/>
                        <a14:backgroundMark x1="96207" y1="79936" x2="96207" y2="79936"/>
                        <a14:backgroundMark x1="88966" y1="41083" x2="88966" y2="410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24306" y="3301111"/>
            <a:ext cx="3041979" cy="3470660"/>
          </a:xfrm>
          <a:prstGeom prst="rect">
            <a:avLst/>
          </a:prstGeom>
        </p:spPr>
      </p:pic>
      <p:sp>
        <p:nvSpPr>
          <p:cNvPr id="110" name="TextBox 109"/>
          <p:cNvSpPr txBox="1"/>
          <p:nvPr/>
        </p:nvSpPr>
        <p:spPr>
          <a:xfrm>
            <a:off x="876554" y="5464371"/>
            <a:ext cx="7247826" cy="510778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70C0"/>
                </a:solidFill>
              </a:rPr>
              <a:t>Чи куштував/ла ти плоди калини? Які вони на смак?</a:t>
            </a:r>
            <a:endParaRPr lang="uk-UA" sz="2400" b="1" dirty="0">
              <a:solidFill>
                <a:srgbClr val="0070C0"/>
              </a:solidFill>
            </a:endParaRPr>
          </a:p>
        </p:txBody>
      </p:sp>
      <p:pic>
        <p:nvPicPr>
          <p:cNvPr id="111" name="Picture 6" descr="ÐÐ°ÑÑÐ¸Ð½ÐºÐ¸ Ð¿Ð¾ Ð·Ð°Ð¿ÑÐ¾ÑÑ ÐºÐ°Ð»Ð¸Ð½Ð° Ñ Ð¼ÐµÐ´Ð¾Ð¼ ÑÐ¾ÑÐ¾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876" y="2526950"/>
            <a:ext cx="2589332" cy="177464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Картинки до тестів\Рослини\Калина ягоди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938" y="215182"/>
            <a:ext cx="2944859" cy="165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7247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54101" y="494529"/>
            <a:ext cx="10092870" cy="72467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Прочитай </a:t>
            </a:r>
            <a:r>
              <a:rPr lang="uk-UA" sz="3600" b="1" dirty="0">
                <a:solidFill>
                  <a:schemeClr val="bg1"/>
                </a:solidFill>
              </a:rPr>
              <a:t>текст про улюблену рослину Родзинки.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-1" r="79217"/>
          <a:stretch/>
        </p:blipFill>
        <p:spPr>
          <a:xfrm>
            <a:off x="1052286" y="1367872"/>
            <a:ext cx="1917586" cy="2931986"/>
          </a:xfrm>
          <a:prstGeom prst="round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3265717" y="1329682"/>
            <a:ext cx="7881253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uk-UA" sz="2800" b="1" dirty="0">
                <a:solidFill>
                  <a:schemeClr val="bg1"/>
                </a:solidFill>
              </a:rPr>
              <a:t>     Калина росте в лісі, на берегах річок, при дорозі, у дворах. Навесні вона зацвітає білим цвітом. Восени ягоди калини червоніють. А після першого морозу стають смачними.</a:t>
            </a:r>
            <a:endParaRPr lang="ru-RU" sz="2800" b="1" i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814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10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12744" y="3446927"/>
            <a:ext cx="5384018" cy="2962513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58775" indent="-358775">
              <a:buAutoNum type="arabicPeriod"/>
            </a:pPr>
            <a:r>
              <a:rPr lang="uk-UA" sz="2400" b="1" dirty="0">
                <a:solidFill>
                  <a:srgbClr val="0070C0"/>
                </a:solidFill>
              </a:rPr>
              <a:t>Як називається улюблена рослина Родзинки?</a:t>
            </a:r>
          </a:p>
          <a:p>
            <a:pPr marL="358775" indent="-358775">
              <a:buAutoNum type="arabicPeriod"/>
            </a:pPr>
            <a:r>
              <a:rPr lang="uk-UA" sz="2400" b="1" dirty="0">
                <a:solidFill>
                  <a:srgbClr val="0070C0"/>
                </a:solidFill>
              </a:rPr>
              <a:t>Де росте ця рослина?</a:t>
            </a:r>
          </a:p>
          <a:p>
            <a:pPr marL="358775" indent="-358775">
              <a:buAutoNum type="arabicPeriod"/>
            </a:pPr>
            <a:r>
              <a:rPr lang="uk-UA" sz="2400" b="1" dirty="0">
                <a:solidFill>
                  <a:srgbClr val="0070C0"/>
                </a:solidFill>
              </a:rPr>
              <a:t>Якого кольору її квіти і плоди?</a:t>
            </a:r>
          </a:p>
          <a:p>
            <a:pPr marL="358775" indent="-358775">
              <a:buAutoNum type="arabicPeriod"/>
            </a:pPr>
            <a:r>
              <a:rPr lang="uk-UA" sz="2400" b="1" dirty="0">
                <a:solidFill>
                  <a:srgbClr val="0070C0"/>
                </a:solidFill>
              </a:rPr>
              <a:t>Коли плоди стають смачними</a:t>
            </a:r>
            <a:r>
              <a:rPr lang="uk-UA" sz="2400" b="1" dirty="0" smtClean="0">
                <a:solidFill>
                  <a:srgbClr val="0070C0"/>
                </a:solidFill>
              </a:rPr>
              <a:t>?</a:t>
            </a:r>
          </a:p>
          <a:p>
            <a:pPr marL="358775" indent="-358775">
              <a:buAutoNum type="arabicPeriod"/>
            </a:pPr>
            <a:r>
              <a:rPr lang="uk-UA" sz="2400" b="1" dirty="0" smtClean="0">
                <a:solidFill>
                  <a:srgbClr val="0070C0"/>
                </a:solidFill>
              </a:rPr>
              <a:t>Скільки речень в цьому тексті?</a:t>
            </a:r>
          </a:p>
          <a:p>
            <a:pPr marL="358775" indent="-358775">
              <a:buAutoNum type="arabicPeriod"/>
            </a:pPr>
            <a:r>
              <a:rPr lang="uk-UA" sz="2400" b="1" dirty="0" smtClean="0">
                <a:solidFill>
                  <a:srgbClr val="0070C0"/>
                </a:solidFill>
              </a:rPr>
              <a:t>Прочитай третє речення.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35429" y="4094472"/>
            <a:ext cx="2884716" cy="163285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Розкажи</a:t>
            </a:r>
            <a:r>
              <a:rPr lang="uk-UA" sz="2400" b="1" dirty="0">
                <a:solidFill>
                  <a:schemeClr val="bg1"/>
                </a:solidFill>
              </a:rPr>
              <a:t>, що ти </a:t>
            </a:r>
            <a:r>
              <a:rPr lang="uk-UA" sz="2400" b="1" dirty="0" err="1" smtClean="0">
                <a:solidFill>
                  <a:schemeClr val="bg1"/>
                </a:solidFill>
              </a:rPr>
              <a:t>дізнав</a:t>
            </a:r>
            <a:r>
              <a:rPr lang="uk-UA" sz="2400" b="1" dirty="0" smtClean="0">
                <a:solidFill>
                  <a:schemeClr val="bg1"/>
                </a:solidFill>
              </a:rPr>
              <a:t>/</a:t>
            </a:r>
            <a:r>
              <a:rPr lang="uk-UA" sz="2400" b="1" dirty="0" err="1" smtClean="0">
                <a:solidFill>
                  <a:schemeClr val="bg1"/>
                </a:solidFill>
              </a:rPr>
              <a:t>лася</a:t>
            </a:r>
            <a:r>
              <a:rPr lang="uk-UA" sz="2400" b="1" dirty="0" smtClean="0">
                <a:solidFill>
                  <a:schemeClr val="bg1"/>
                </a:solidFill>
              </a:rPr>
              <a:t> про </a:t>
            </a:r>
            <a:r>
              <a:rPr lang="uk-UA" sz="2400" b="1" dirty="0">
                <a:solidFill>
                  <a:schemeClr val="bg1"/>
                </a:solidFill>
              </a:rPr>
              <a:t>улюблену рослину Родзинки.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2 клас\1 Українська мова\Пономарьова\1 Звуки букви\№005 - Розрізняю голосні і приголосні звуки\Калина навесні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5371" y="3446926"/>
            <a:ext cx="2623901" cy="2638187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9511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842795" y="1411724"/>
            <a:ext cx="6817489" cy="77589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err="1" smtClean="0">
                <a:solidFill>
                  <a:srgbClr val="0070C0"/>
                </a:solidFill>
              </a:rPr>
              <a:t>Спиши</a:t>
            </a:r>
            <a:r>
              <a:rPr lang="uk-UA" sz="2400" b="1" dirty="0" smtClean="0">
                <a:solidFill>
                  <a:srgbClr val="0070C0"/>
                </a:solidFill>
              </a:rPr>
              <a:t> </a:t>
            </a:r>
            <a:r>
              <a:rPr lang="uk-UA" sz="2400" b="1" dirty="0">
                <a:solidFill>
                  <a:srgbClr val="0070C0"/>
                </a:solidFill>
              </a:rPr>
              <a:t>третє речення з тексту про калину. </a:t>
            </a:r>
            <a:endParaRPr lang="uk-UA" sz="2400" b="1" dirty="0" smtClean="0">
              <a:solidFill>
                <a:srgbClr val="0070C0"/>
              </a:solidFill>
            </a:endParaRP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Підкресли </a:t>
            </a:r>
            <a:r>
              <a:rPr lang="uk-UA" sz="2400" b="1" dirty="0">
                <a:solidFill>
                  <a:srgbClr val="0070C0"/>
                </a:solidFill>
              </a:rPr>
              <a:t>букви, які позначають голосні звуки.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" t="813" r="49025" b="88909"/>
          <a:stretch/>
        </p:blipFill>
        <p:spPr>
          <a:xfrm>
            <a:off x="3380868" y="2322014"/>
            <a:ext cx="7591932" cy="1008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4006139" y="3057027"/>
            <a:ext cx="20575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360463" y="3057027"/>
            <a:ext cx="20575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4759558" y="3047570"/>
            <a:ext cx="20575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5468724" y="3057027"/>
            <a:ext cx="20575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5839488" y="3054573"/>
            <a:ext cx="20575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6247163" y="3056489"/>
            <a:ext cx="20575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7040491" y="3058763"/>
            <a:ext cx="20575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7538634" y="3056489"/>
            <a:ext cx="20575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7973088" y="3087444"/>
            <a:ext cx="20575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8807876" y="3093909"/>
            <a:ext cx="20575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9433398" y="3093909"/>
            <a:ext cx="20575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9773558" y="3087444"/>
            <a:ext cx="20575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10020252" y="3087444"/>
            <a:ext cx="20575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CFB20DB-65DC-4BD2-A5E8-524762AE7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166" y="2354145"/>
            <a:ext cx="7462151" cy="932769"/>
          </a:xfrm>
          <a:prstGeom prst="rect">
            <a:avLst/>
          </a:prstGeom>
        </p:spPr>
      </p:pic>
      <p:sp>
        <p:nvSpPr>
          <p:cNvPr id="26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814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10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52286" y="3458997"/>
            <a:ext cx="7185715" cy="26776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FFFF00"/>
                </a:solidFill>
              </a:rPr>
              <a:t>Проведи дослідження!</a:t>
            </a:r>
            <a:endParaRPr lang="ru-RU" sz="2400" b="1" dirty="0">
              <a:solidFill>
                <a:srgbClr val="FFFF00"/>
              </a:solidFill>
            </a:endParaRPr>
          </a:p>
          <a:p>
            <a:pPr marL="358775" indent="-358775">
              <a:buAutoNum type="arabicPeriod"/>
            </a:pPr>
            <a:r>
              <a:rPr lang="uk-UA" sz="2400" b="1" dirty="0">
                <a:solidFill>
                  <a:schemeClr val="bg1"/>
                </a:solidFill>
              </a:rPr>
              <a:t>Вимов звуки, позначені буквами, які залишилися не підкресленими.</a:t>
            </a:r>
          </a:p>
          <a:p>
            <a:pPr marL="358775" indent="-358775">
              <a:buAutoNum type="arabicPeriod"/>
            </a:pPr>
            <a:r>
              <a:rPr lang="uk-UA" sz="2400" b="1" dirty="0">
                <a:solidFill>
                  <a:schemeClr val="bg1"/>
                </a:solidFill>
              </a:rPr>
              <a:t>Визнач, як утворилися ці звуки – тільки з голосу чи голосу і шуму.</a:t>
            </a:r>
          </a:p>
          <a:p>
            <a:pPr marL="358775" indent="-358775">
              <a:buAutoNum type="arabicPeriod"/>
            </a:pPr>
            <a:r>
              <a:rPr lang="uk-UA" sz="2400" b="1" dirty="0">
                <a:solidFill>
                  <a:schemeClr val="bg1"/>
                </a:solidFill>
              </a:rPr>
              <a:t>Пригадай, як називаються такі звуки. Перевір себе за правилом</a:t>
            </a:r>
            <a:r>
              <a:rPr lang="uk-UA" sz="2400" b="1" dirty="0" smtClean="0">
                <a:solidFill>
                  <a:schemeClr val="bg1"/>
                </a:solidFill>
              </a:rPr>
              <a:t>.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2 клас\1 Українська мова\Пономарьова\1 Звуки букви\№005 - Розрізняю голосні і приголосні звуки\Калина ягод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64" y="1487229"/>
            <a:ext cx="2785744" cy="179636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276799" y="3458997"/>
            <a:ext cx="3240287" cy="2554545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271463"/>
            <a:r>
              <a:rPr lang="uk-UA" sz="3200" b="1" dirty="0"/>
              <a:t> </a:t>
            </a:r>
            <a:r>
              <a:rPr lang="uk-UA" sz="3200" b="1" dirty="0" smtClean="0">
                <a:solidFill>
                  <a:srgbClr val="FFFF00"/>
                </a:solidFill>
              </a:rPr>
              <a:t>Приголосні</a:t>
            </a:r>
            <a:r>
              <a:rPr lang="uk-UA" sz="3200" b="1" dirty="0" smtClean="0"/>
              <a:t> </a:t>
            </a:r>
            <a:r>
              <a:rPr lang="uk-UA" sz="3200" b="1" dirty="0"/>
              <a:t>звуки утворюються з </a:t>
            </a:r>
            <a:r>
              <a:rPr lang="uk-UA" sz="3200" b="1" dirty="0">
                <a:solidFill>
                  <a:srgbClr val="FFFF00"/>
                </a:solidFill>
              </a:rPr>
              <a:t>голосу </a:t>
            </a:r>
            <a:r>
              <a:rPr lang="uk-UA" sz="3200" b="1" dirty="0" smtClean="0">
                <a:solidFill>
                  <a:srgbClr val="FFFF00"/>
                </a:solidFill>
              </a:rPr>
              <a:t>і </a:t>
            </a:r>
            <a:r>
              <a:rPr lang="uk-UA" sz="3200" b="1" dirty="0">
                <a:solidFill>
                  <a:srgbClr val="FFFF00"/>
                </a:solidFill>
              </a:rPr>
              <a:t>шуму </a:t>
            </a:r>
            <a:r>
              <a:rPr lang="uk-UA" sz="3200" b="1" dirty="0"/>
              <a:t>або тільки </a:t>
            </a:r>
            <a:r>
              <a:rPr lang="uk-UA" sz="3200" b="1" dirty="0">
                <a:solidFill>
                  <a:srgbClr val="FFFF00"/>
                </a:solidFill>
              </a:rPr>
              <a:t>шуму</a:t>
            </a:r>
            <a:r>
              <a:rPr lang="uk-UA" sz="3200" b="1" dirty="0"/>
              <a:t>.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054101" y="494529"/>
            <a:ext cx="10092870" cy="72467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Списування</a:t>
            </a:r>
            <a:endParaRPr lang="uk-U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641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56527" y="494529"/>
            <a:ext cx="10174146" cy="95742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Пригадай, як утворюються голосні і приголосні звуки. В цьому нам допоможуть наші давні друзі – Мовка і Суржик.</a:t>
            </a:r>
          </a:p>
        </p:txBody>
      </p:sp>
      <p:pic>
        <p:nvPicPr>
          <p:cNvPr id="6" name="Алфавітні назви літер. Голосні і приголосні звуки. Тверді і м’які приголосні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9500" y="1451954"/>
            <a:ext cx="8791800" cy="4945388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640303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37736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64771" y="549547"/>
            <a:ext cx="9595914" cy="7023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Віднови </a:t>
            </a:r>
            <a:r>
              <a:rPr lang="uk-UA" sz="3600" b="1" dirty="0">
                <a:solidFill>
                  <a:schemeClr val="bg1"/>
                </a:solidFill>
              </a:rPr>
              <a:t>пам'ятку. Встав пропущені слова.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03915" y="1552239"/>
            <a:ext cx="6014514" cy="30469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Пам'ятка</a:t>
            </a:r>
          </a:p>
          <a:p>
            <a:pPr algn="ctr"/>
            <a:r>
              <a:rPr lang="uk-UA" sz="3200" b="1" dirty="0">
                <a:solidFill>
                  <a:srgbClr val="FFFF00"/>
                </a:solidFill>
              </a:rPr>
              <a:t>Голосні</a:t>
            </a:r>
            <a:r>
              <a:rPr lang="uk-UA" sz="3200" b="1" dirty="0"/>
              <a:t> звуки утворюються за допомогою  ………… . </a:t>
            </a:r>
          </a:p>
          <a:p>
            <a:pPr algn="ctr"/>
            <a:r>
              <a:rPr lang="uk-UA" sz="3200" b="1" dirty="0">
                <a:solidFill>
                  <a:srgbClr val="FFFF00"/>
                </a:solidFill>
              </a:rPr>
              <a:t>Приголосні</a:t>
            </a:r>
            <a:r>
              <a:rPr lang="uk-UA" sz="3200" b="1" dirty="0"/>
              <a:t> звуки утворюються за допомогою </a:t>
            </a:r>
            <a:r>
              <a:rPr lang="uk-UA" sz="3200" b="1" dirty="0">
                <a:solidFill>
                  <a:srgbClr val="FFFF00"/>
                </a:solidFill>
              </a:rPr>
              <a:t>голосу</a:t>
            </a:r>
            <a:r>
              <a:rPr lang="uk-UA" sz="3200" b="1" dirty="0"/>
              <a:t> і ……….. або тільки  …………  </a:t>
            </a:r>
            <a:r>
              <a:rPr lang="uk-UA" sz="3200" b="1" dirty="0" smtClean="0"/>
              <a:t>.</a:t>
            </a:r>
            <a:endParaRPr lang="ru-RU" sz="3200" b="1" dirty="0"/>
          </a:p>
        </p:txBody>
      </p:sp>
      <p:pic>
        <p:nvPicPr>
          <p:cNvPr id="14" name="Picture 2" descr="ÐÐ°ÑÑÐ¸Ð½ÐºÐ¸ Ð¿Ð¾ Ð·Ð°Ð¿ÑÐ¾ÑÑ ÐºÐ»Ð¸Ð¿Ð°ÑÑ Ð²Ð¾ÑÐºÐ»Ð¸ÑÐ°ÑÐµÐ»ÑÐ½ÑÐ¹ Ð·Ð½Ð°Ðº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12" b="8490"/>
          <a:stretch/>
        </p:blipFill>
        <p:spPr bwMode="auto">
          <a:xfrm>
            <a:off x="1164771" y="1402189"/>
            <a:ext cx="2410995" cy="4315547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574046" y="2419523"/>
            <a:ext cx="1778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  <a:r>
              <a:rPr lang="uk-UA" sz="3200" b="1" dirty="0">
                <a:solidFill>
                  <a:srgbClr val="FFFF00"/>
                </a:solidFill>
              </a:rPr>
              <a:t>голосу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463218" y="3378729"/>
            <a:ext cx="1778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  <a:r>
              <a:rPr lang="uk-UA" sz="3200" b="1" dirty="0">
                <a:solidFill>
                  <a:srgbClr val="FFFF00"/>
                </a:solidFill>
              </a:rPr>
              <a:t>шуму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81819" y="3871581"/>
            <a:ext cx="1322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  <a:r>
              <a:rPr lang="uk-UA" sz="3200" b="1" dirty="0">
                <a:solidFill>
                  <a:srgbClr val="FFFF00"/>
                </a:solidFill>
              </a:rPr>
              <a:t>шуму</a:t>
            </a:r>
          </a:p>
        </p:txBody>
      </p:sp>
    </p:spTree>
    <p:extLst>
      <p:ext uri="{BB962C8B-B14F-4D97-AF65-F5344CB8AC3E}">
        <p14:creationId xmlns:p14="http://schemas.microsoft.com/office/powerpoint/2010/main" val="23953591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2342</TotalTime>
  <Words>542</Words>
  <Application>Microsoft Office PowerPoint</Application>
  <PresentationFormat>Произвольный</PresentationFormat>
  <Paragraphs>121</Paragraphs>
  <Slides>14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280</cp:revision>
  <dcterms:created xsi:type="dcterms:W3CDTF">2018-01-05T16:38:53Z</dcterms:created>
  <dcterms:modified xsi:type="dcterms:W3CDTF">2024-09-05T14:29:32Z</dcterms:modified>
</cp:coreProperties>
</file>