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353" r:id="rId3"/>
    <p:sldId id="350" r:id="rId4"/>
    <p:sldId id="358" r:id="rId5"/>
    <p:sldId id="355" r:id="rId6"/>
    <p:sldId id="343" r:id="rId7"/>
    <p:sldId id="344" r:id="rId8"/>
    <p:sldId id="347" r:id="rId9"/>
    <p:sldId id="348" r:id="rId10"/>
    <p:sldId id="349" r:id="rId11"/>
    <p:sldId id="334" r:id="rId12"/>
    <p:sldId id="356" r:id="rId13"/>
    <p:sldId id="357" r:id="rId14"/>
    <p:sldId id="35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7C80"/>
    <a:srgbClr val="00B050"/>
    <a:srgbClr val="709E32"/>
    <a:srgbClr val="C55A11"/>
    <a:srgbClr val="2F3242"/>
    <a:srgbClr val="1694E9"/>
    <a:srgbClr val="295FFF"/>
    <a:srgbClr val="FFB44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239" autoAdjust="0"/>
    <p:restoredTop sz="94660"/>
  </p:normalViewPr>
  <p:slideViewPr>
    <p:cSldViewPr snapToGrid="0">
      <p:cViewPr varScale="1">
        <p:scale>
          <a:sx n="82" d="100"/>
          <a:sy n="82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06.09.2024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06.09.2024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06.09.2024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6.jpe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4.wdp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25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3767" y="3904541"/>
            <a:ext cx="9862457" cy="194095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rgbClr val="0070C0"/>
                </a:solidFill>
              </a:rPr>
              <a:t>Спостерігаю за м'якими приголосними </a:t>
            </a:r>
            <a:r>
              <a:rPr lang="uk-UA" sz="5400" b="1" dirty="0" smtClean="0">
                <a:solidFill>
                  <a:srgbClr val="0070C0"/>
                </a:solidFill>
              </a:rPr>
              <a:t>звуками</a:t>
            </a:r>
            <a:endParaRPr lang="ru-RU" sz="5400" b="1" dirty="0">
              <a:solidFill>
                <a:srgbClr val="0070C0"/>
              </a:solidFill>
            </a:endParaRPr>
          </a:p>
        </p:txBody>
      </p:sp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90" r="20820" b="16628"/>
          <a:stretch/>
        </p:blipFill>
        <p:spPr bwMode="auto">
          <a:xfrm>
            <a:off x="1214965" y="262488"/>
            <a:ext cx="3157233" cy="346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758" y="1095736"/>
            <a:ext cx="2266631" cy="226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38350" y="1014713"/>
            <a:ext cx="3558250" cy="21452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2 клас. </a:t>
            </a:r>
            <a:endParaRPr lang="uk-UA" sz="2400" b="1" i="1" dirty="0" smtClean="0">
              <a:solidFill>
                <a:srgbClr val="0070C0"/>
              </a:solidFill>
            </a:endParaRPr>
          </a:p>
          <a:p>
            <a:pPr algn="ctr"/>
            <a:r>
              <a:rPr lang="uk-UA" sz="2400" b="1" i="1" dirty="0" smtClean="0">
                <a:solidFill>
                  <a:srgbClr val="0070C0"/>
                </a:solidFill>
              </a:rPr>
              <a:t>Розділ </a:t>
            </a:r>
            <a:r>
              <a:rPr lang="uk-UA" sz="2400" b="1" i="1" dirty="0">
                <a:solidFill>
                  <a:srgbClr val="0070C0"/>
                </a:solidFill>
              </a:rPr>
              <a:t>1</a:t>
            </a:r>
            <a:r>
              <a:rPr lang="uk-UA" sz="2400" b="1" dirty="0">
                <a:solidFill>
                  <a:srgbClr val="0070C0"/>
                </a:solidFill>
              </a:rPr>
              <a:t>. </a:t>
            </a:r>
            <a:r>
              <a:rPr lang="uk-UA" sz="2400" b="1" i="1" dirty="0" smtClean="0">
                <a:solidFill>
                  <a:srgbClr val="0070C0"/>
                </a:solidFill>
              </a:rPr>
              <a:t>Звуки. Букви. Склади. Наголос</a:t>
            </a:r>
            <a:r>
              <a:rPr lang="uk-UA" sz="2400" b="1" dirty="0" smtClean="0">
                <a:solidFill>
                  <a:srgbClr val="0070C0"/>
                </a:solidFill>
              </a:rPr>
              <a:t>.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</a:t>
            </a:r>
            <a:r>
              <a:rPr lang="en-US" sz="2400" b="1" dirty="0" smtClean="0">
                <a:solidFill>
                  <a:srgbClr val="0070C0"/>
                </a:solidFill>
              </a:rPr>
              <a:t>6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89960" y="1644268"/>
            <a:ext cx="1978040" cy="214174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95425" y="475824"/>
            <a:ext cx="10322836" cy="10917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Ґаджик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стверджує, що в поданих словах є м'який приголосний звук. Чи погоджуєшся ти з ним? </a:t>
            </a:r>
            <a:r>
              <a:rPr lang="uk-UA" sz="2800" b="1" dirty="0" smtClean="0">
                <a:solidFill>
                  <a:schemeClr val="bg1"/>
                </a:solidFill>
              </a:rPr>
              <a:t>Поясни </a:t>
            </a:r>
            <a:r>
              <a:rPr lang="uk-UA" sz="2800" b="1" dirty="0">
                <a:solidFill>
                  <a:schemeClr val="bg1"/>
                </a:solidFill>
              </a:rPr>
              <a:t>чому. 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165006" y="1668247"/>
            <a:ext cx="1028388" cy="5298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гай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283352" y="1668247"/>
            <a:ext cx="1642992" cy="5298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зайчик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035115" y="1668247"/>
            <a:ext cx="2413335" cy="5298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полохливий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8567257" y="1668247"/>
            <a:ext cx="2313538" cy="5298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березовий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75195" y="2300069"/>
            <a:ext cx="8490857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Пам'ятка</a:t>
            </a:r>
          </a:p>
          <a:p>
            <a:pPr algn="ctr"/>
            <a:r>
              <a:rPr lang="uk-UA" sz="2800" b="1" dirty="0"/>
              <a:t>Буква </a:t>
            </a:r>
            <a:r>
              <a:rPr lang="uk-UA" sz="2800" b="1" dirty="0">
                <a:solidFill>
                  <a:srgbClr val="FFFF00"/>
                </a:solidFill>
              </a:rPr>
              <a:t>й</a:t>
            </a:r>
            <a:r>
              <a:rPr lang="uk-UA" sz="2800" b="1" dirty="0"/>
              <a:t> завжди позначає …………… приголосний звук.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7082255" y="2637272"/>
            <a:ext cx="14703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м'який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i="1" dirty="0">
                <a:solidFill>
                  <a:schemeClr val="bg1"/>
                </a:solidFill>
              </a:rPr>
              <a:t>     </a:t>
            </a: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smtClean="0">
                <a:solidFill>
                  <a:schemeClr val="bg1"/>
                </a:solidFill>
              </a:rPr>
              <a:t>12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5236" y="3826548"/>
            <a:ext cx="3153964" cy="52067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solidFill>
                  <a:srgbClr val="0070C0"/>
                </a:solidFill>
              </a:rPr>
              <a:t>Перевір</a:t>
            </a:r>
            <a:r>
              <a:rPr lang="uk-UA" sz="2000" b="1" dirty="0" smtClean="0">
                <a:solidFill>
                  <a:srgbClr val="0070C0"/>
                </a:solidFill>
              </a:rPr>
              <a:t> себе за пам’яткою</a:t>
            </a:r>
            <a:endParaRPr lang="uk-UA" sz="2000" b="1" dirty="0">
              <a:solidFill>
                <a:srgbClr val="0070C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9" t="1010" r="48733" b="73295"/>
          <a:stretch/>
        </p:blipFill>
        <p:spPr>
          <a:xfrm>
            <a:off x="4417909" y="3391108"/>
            <a:ext cx="6876000" cy="2520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EFF1377B-BFFF-4682-9677-E00B965BB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286" y="3394112"/>
            <a:ext cx="6541575" cy="250567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25236" y="4367067"/>
            <a:ext cx="3758116" cy="139019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Склади </a:t>
            </a:r>
            <a:r>
              <a:rPr lang="uk-UA" sz="2000" b="1" dirty="0">
                <a:solidFill>
                  <a:srgbClr val="0070C0"/>
                </a:solidFill>
              </a:rPr>
              <a:t>два речення зі словами, які дібрав Ґаджик. </a:t>
            </a:r>
            <a:r>
              <a:rPr lang="uk-UA" sz="20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000" b="1" dirty="0" smtClean="0">
                <a:solidFill>
                  <a:srgbClr val="0070C0"/>
                </a:solidFill>
              </a:rPr>
              <a:t> речення про зайчика. Підкресли м’які приголосні</a:t>
            </a:r>
            <a:endParaRPr lang="uk-UA" sz="2000" b="1" dirty="0">
              <a:solidFill>
                <a:srgbClr val="0070C0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5266481" y="4849792"/>
            <a:ext cx="2314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266481" y="4942390"/>
            <a:ext cx="2314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650375" y="4840147"/>
            <a:ext cx="2314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650375" y="4932745"/>
            <a:ext cx="2314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0765048" y="4840147"/>
            <a:ext cx="2314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0765048" y="4932745"/>
            <a:ext cx="2314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5303134" y="5634730"/>
            <a:ext cx="2314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5303134" y="5727328"/>
            <a:ext cx="2314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739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15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2 клас\1 Українська мова\1 Пономарьова\1 Звуки букви\№006 - М'які приголосні звуки\2024-09-05_2247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870" y="3996000"/>
            <a:ext cx="6180315" cy="260157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4953" y="438010"/>
            <a:ext cx="10382490" cy="7310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 в зошиті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859983" y="5521779"/>
            <a:ext cx="11215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олень </a:t>
            </a:r>
            <a:r>
              <a:rPr lang="uk-UA" sz="2800" b="1" i="1" dirty="0" smtClean="0">
                <a:solidFill>
                  <a:srgbClr val="0070C0"/>
                </a:solidFill>
              </a:rPr>
              <a:t>     </a:t>
            </a:r>
            <a:endParaRPr lang="uk-UA" sz="2800" b="1" i="1" dirty="0">
              <a:solidFill>
                <a:srgbClr val="0070C0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914663"/>
            <a:ext cx="1054100" cy="9433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6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58811" y="1169044"/>
            <a:ext cx="10382489" cy="85836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1. Прочитай текст. Підкресли </a:t>
            </a:r>
            <a:r>
              <a:rPr lang="uk-UA" sz="2400" b="1" dirty="0">
                <a:solidFill>
                  <a:srgbClr val="0070C0"/>
                </a:solidFill>
              </a:rPr>
              <a:t>букви, які позначають м'які приголосні </a:t>
            </a:r>
            <a:r>
              <a:rPr lang="uk-UA" sz="2400" b="1" dirty="0" smtClean="0">
                <a:solidFill>
                  <a:srgbClr val="0070C0"/>
                </a:solidFill>
              </a:rPr>
              <a:t>звуки. Побудуй звукову схему виділеного слова..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D:\2 клас\1 Українська мова\1 Пономарьова\1 Звуки букви\№006 - М'які приголосні звуки\2024-09-05_22415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t="30437" r="1302" b="1917"/>
          <a:stretch/>
        </p:blipFill>
        <p:spPr bwMode="auto">
          <a:xfrm>
            <a:off x="1764000" y="2088000"/>
            <a:ext cx="8532000" cy="1908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782262" y="3437435"/>
            <a:ext cx="2428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 – = о   – о =</a:t>
            </a:r>
            <a:r>
              <a:rPr lang="uk-UA" sz="3200" b="1" dirty="0" smtClean="0">
                <a:solidFill>
                  <a:srgbClr val="0070C0"/>
                </a:solidFill>
              </a:rPr>
              <a:t> </a:t>
            </a:r>
            <a:r>
              <a:rPr lang="uk-UA" sz="3200" b="1" i="1" dirty="0" smtClean="0">
                <a:solidFill>
                  <a:srgbClr val="0070C0"/>
                </a:solidFill>
              </a:rPr>
              <a:t>     </a:t>
            </a:r>
            <a:endParaRPr lang="uk-UA" sz="3200" b="1" i="1" dirty="0">
              <a:solidFill>
                <a:srgbClr val="0070C0"/>
              </a:solidFill>
            </a:endParaRPr>
          </a:p>
        </p:txBody>
      </p:sp>
      <p:cxnSp>
        <p:nvCxnSpPr>
          <p:cNvPr id="3" name="Прямая соединительная линия 2"/>
          <p:cNvCxnSpPr>
            <a:stCxn id="20" idx="0"/>
          </p:cNvCxnSpPr>
          <p:nvPr/>
        </p:nvCxnSpPr>
        <p:spPr>
          <a:xfrm flipH="1">
            <a:off x="5981565" y="3541853"/>
            <a:ext cx="15080" cy="40416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858811" y="4083766"/>
            <a:ext cx="3097640" cy="107854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2. Напиши назви малюнків у дві колонки.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882904" y="5521779"/>
            <a:ext cx="15620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машина </a:t>
            </a:r>
            <a:r>
              <a:rPr lang="uk-UA" sz="2800" b="1" i="1" dirty="0" smtClean="0">
                <a:solidFill>
                  <a:srgbClr val="0070C0"/>
                </a:solidFill>
              </a:rPr>
              <a:t>     </a:t>
            </a:r>
            <a:endParaRPr lang="uk-UA" sz="2800" b="1" i="1" dirty="0">
              <a:solidFill>
                <a:srgbClr val="0070C0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782261" y="5783389"/>
            <a:ext cx="12677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лялька </a:t>
            </a:r>
            <a:r>
              <a:rPr lang="uk-UA" sz="2800" b="1" i="1" dirty="0" smtClean="0">
                <a:solidFill>
                  <a:srgbClr val="0070C0"/>
                </a:solidFill>
              </a:rPr>
              <a:t>     </a:t>
            </a:r>
            <a:endParaRPr lang="uk-UA" sz="2800" b="1" i="1" dirty="0">
              <a:solidFill>
                <a:srgbClr val="0070C0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782260" y="6074350"/>
            <a:ext cx="13870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люстра </a:t>
            </a:r>
            <a:r>
              <a:rPr lang="uk-UA" sz="2800" b="1" i="1" dirty="0" smtClean="0">
                <a:solidFill>
                  <a:srgbClr val="0070C0"/>
                </a:solidFill>
              </a:rPr>
              <a:t>     </a:t>
            </a:r>
            <a:endParaRPr lang="uk-UA" sz="2800" b="1" i="1" dirty="0">
              <a:solidFill>
                <a:srgbClr val="0070C0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987076" y="5769444"/>
            <a:ext cx="11215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зебра </a:t>
            </a:r>
            <a:r>
              <a:rPr lang="uk-UA" sz="2800" b="1" i="1" dirty="0" smtClean="0">
                <a:solidFill>
                  <a:srgbClr val="0070C0"/>
                </a:solidFill>
              </a:rPr>
              <a:t>     </a:t>
            </a:r>
            <a:endParaRPr lang="uk-UA" sz="2800" b="1" i="1" dirty="0">
              <a:solidFill>
                <a:srgbClr val="0070C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7987076" y="6074350"/>
            <a:ext cx="11215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ручка </a:t>
            </a:r>
            <a:r>
              <a:rPr lang="uk-UA" sz="2800" b="1" i="1" dirty="0" smtClean="0">
                <a:solidFill>
                  <a:srgbClr val="0070C0"/>
                </a:solidFill>
              </a:rPr>
              <a:t>     </a:t>
            </a:r>
            <a:endParaRPr lang="uk-UA" sz="28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24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0" grpId="0"/>
      <p:bldP spid="40" grpId="0" animBg="1"/>
      <p:bldP spid="41" grpId="0"/>
      <p:bldP spid="42" grpId="0"/>
      <p:bldP spid="43" grpId="0"/>
      <p:bldP spid="44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1286283" y="3440789"/>
            <a:ext cx="9456517" cy="127862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4. Заміни в словах виділені букви так, щоб утворилися слова з м’якими приголосними звуками. </a:t>
            </a:r>
            <a:r>
              <a:rPr lang="uk-UA" sz="24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400" b="1" dirty="0" smtClean="0">
                <a:solidFill>
                  <a:srgbClr val="0070C0"/>
                </a:solidFill>
              </a:rPr>
              <a:t> утворені слова</a:t>
            </a:r>
            <a:r>
              <a:rPr lang="uk-UA" sz="2400" b="1" dirty="0">
                <a:solidFill>
                  <a:srgbClr val="0070C0"/>
                </a:solidFill>
              </a:rPr>
              <a:t>. </a:t>
            </a:r>
            <a:endParaRPr lang="uk-UA" sz="24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Підкресли </a:t>
            </a:r>
            <a:r>
              <a:rPr lang="uk-UA" sz="2400" b="1" dirty="0">
                <a:solidFill>
                  <a:srgbClr val="0070C0"/>
                </a:solidFill>
              </a:rPr>
              <a:t>букви, які позначають м'які приголосні звуки. </a:t>
            </a:r>
          </a:p>
        </p:txBody>
      </p:sp>
      <p:pic>
        <p:nvPicPr>
          <p:cNvPr id="3074" name="Picture 2" descr="D:\2 клас\1 Українська мова\1 Пономарьова\1 Звуки букви\№006 - М'які приголосні звуки\2024-09-05_2252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6" b="54254"/>
          <a:stretch/>
        </p:blipFill>
        <p:spPr bwMode="auto">
          <a:xfrm>
            <a:off x="2045768" y="1791714"/>
            <a:ext cx="7707730" cy="159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4953" y="438010"/>
            <a:ext cx="10382490" cy="7310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 в зошиті 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" t="9060" r="39753" b="81763"/>
          <a:stretch/>
        </p:blipFill>
        <p:spPr>
          <a:xfrm>
            <a:off x="1355563" y="5335227"/>
            <a:ext cx="9252000" cy="900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21" name="Прямоугольник 20"/>
          <p:cNvSpPr/>
          <p:nvPr/>
        </p:nvSpPr>
        <p:spPr>
          <a:xfrm>
            <a:off x="6014542" y="1771698"/>
            <a:ext cx="895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тин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i="1" dirty="0" smtClean="0">
                <a:solidFill>
                  <a:schemeClr val="bg1"/>
                </a:solidFill>
              </a:rPr>
              <a:t>     </a:t>
            </a:r>
            <a:endParaRPr lang="uk-UA" sz="2800" b="1" i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872758" y="4768985"/>
            <a:ext cx="182910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FF00"/>
                </a:solidFill>
              </a:rPr>
              <a:t>б</a:t>
            </a:r>
            <a:r>
              <a:rPr lang="uk-UA" sz="3600" b="1" dirty="0" smtClean="0">
                <a:solidFill>
                  <a:srgbClr val="FF0000"/>
                </a:solidFill>
              </a:rPr>
              <a:t>у</a:t>
            </a:r>
            <a:r>
              <a:rPr lang="uk-UA" sz="3600" b="1" dirty="0" smtClean="0">
                <a:solidFill>
                  <a:srgbClr val="FFFF00"/>
                </a:solidFill>
              </a:rPr>
              <a:t>лка</a:t>
            </a:r>
            <a:r>
              <a:rPr lang="uk-UA" sz="3200" b="1" i="1" dirty="0" smtClean="0">
                <a:solidFill>
                  <a:schemeClr val="bg1"/>
                </a:solidFill>
              </a:rPr>
              <a:t>     </a:t>
            </a:r>
            <a:endParaRPr lang="uk-UA" sz="3200" b="1" i="1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253305" y="1192966"/>
            <a:ext cx="9456517" cy="55558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3. Прочитай речення. Поясни, що в них </a:t>
            </a:r>
            <a:r>
              <a:rPr lang="uk-UA" sz="2400" b="1" u="sng" dirty="0" smtClean="0">
                <a:solidFill>
                  <a:srgbClr val="0070C0"/>
                </a:solidFill>
              </a:rPr>
              <a:t>не так</a:t>
            </a:r>
            <a:r>
              <a:rPr lang="uk-UA" sz="2400" b="1" dirty="0" smtClean="0">
                <a:solidFill>
                  <a:srgbClr val="0070C0"/>
                </a:solidFill>
              </a:rPr>
              <a:t>. Виправ помилки.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H="1">
            <a:off x="5461253" y="2043492"/>
            <a:ext cx="63766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914663"/>
            <a:ext cx="1054100" cy="9433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6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477009" y="2169727"/>
            <a:ext cx="895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тінь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i="1" dirty="0" smtClean="0">
                <a:solidFill>
                  <a:schemeClr val="bg1"/>
                </a:solidFill>
              </a:rPr>
              <a:t>     </a:t>
            </a:r>
            <a:endParaRPr lang="uk-UA" sz="2800" b="1" i="1" dirty="0">
              <a:solidFill>
                <a:schemeClr val="bg1"/>
              </a:solidFill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flipH="1">
            <a:off x="6789608" y="2431337"/>
            <a:ext cx="63766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5899633" y="2785968"/>
            <a:ext cx="63766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H="1">
            <a:off x="5202729" y="3179507"/>
            <a:ext cx="63766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6462314" y="2507290"/>
            <a:ext cx="11422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рись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i="1" dirty="0" smtClean="0">
                <a:solidFill>
                  <a:schemeClr val="bg1"/>
                </a:solidFill>
              </a:rPr>
              <a:t>     </a:t>
            </a:r>
            <a:endParaRPr lang="uk-UA" sz="2800" b="1" i="1" dirty="0">
              <a:solidFill>
                <a:schemeClr val="bg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840394" y="2917897"/>
            <a:ext cx="8796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рис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i="1" dirty="0" smtClean="0">
                <a:solidFill>
                  <a:schemeClr val="bg1"/>
                </a:solidFill>
              </a:rPr>
              <a:t>     </a:t>
            </a:r>
            <a:endParaRPr lang="uk-UA" sz="2800" b="1" i="1" dirty="0">
              <a:solidFill>
                <a:schemeClr val="bg1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872758" y="5470500"/>
            <a:ext cx="182910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FF00"/>
                </a:solidFill>
              </a:rPr>
              <a:t>б</a:t>
            </a:r>
            <a:r>
              <a:rPr lang="uk-UA" sz="3600" b="1" dirty="0" smtClean="0">
                <a:solidFill>
                  <a:srgbClr val="FF0000"/>
                </a:solidFill>
              </a:rPr>
              <a:t>і</a:t>
            </a:r>
            <a:r>
              <a:rPr lang="uk-UA" sz="3600" b="1" dirty="0" smtClean="0">
                <a:solidFill>
                  <a:srgbClr val="FFFF00"/>
                </a:solidFill>
              </a:rPr>
              <a:t>лка</a:t>
            </a:r>
            <a:r>
              <a:rPr lang="uk-UA" sz="3200" b="1" i="1" dirty="0" smtClean="0">
                <a:solidFill>
                  <a:schemeClr val="bg1"/>
                </a:solidFill>
              </a:rPr>
              <a:t>     </a:t>
            </a:r>
            <a:endParaRPr lang="uk-UA" sz="3200" b="1" i="1" dirty="0">
              <a:solidFill>
                <a:schemeClr val="bg1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2202264" y="5957557"/>
            <a:ext cx="220278" cy="59531"/>
            <a:chOff x="4308860" y="6147990"/>
            <a:chExt cx="220278" cy="5953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4308860" y="6147990"/>
              <a:ext cx="22027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4308860" y="6207521"/>
              <a:ext cx="22027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Прямоугольник 47"/>
          <p:cNvSpPr/>
          <p:nvPr/>
        </p:nvSpPr>
        <p:spPr>
          <a:xfrm>
            <a:off x="3950983" y="4749665"/>
            <a:ext cx="182910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FF00"/>
                </a:solidFill>
              </a:rPr>
              <a:t>л</a:t>
            </a:r>
            <a:r>
              <a:rPr lang="uk-UA" sz="3600" b="1" dirty="0" smtClean="0">
                <a:solidFill>
                  <a:srgbClr val="FF0000"/>
                </a:solidFill>
              </a:rPr>
              <a:t>у</a:t>
            </a:r>
            <a:r>
              <a:rPr lang="uk-UA" sz="3600" b="1" dirty="0" smtClean="0">
                <a:solidFill>
                  <a:srgbClr val="FFFF00"/>
                </a:solidFill>
              </a:rPr>
              <a:t>к</a:t>
            </a:r>
            <a:r>
              <a:rPr lang="uk-UA" sz="3200" b="1" i="1" dirty="0" smtClean="0">
                <a:solidFill>
                  <a:schemeClr val="bg1"/>
                </a:solidFill>
              </a:rPr>
              <a:t>     </a:t>
            </a:r>
            <a:endParaRPr lang="uk-UA" sz="3200" b="1" i="1" dirty="0">
              <a:solidFill>
                <a:schemeClr val="bg1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950983" y="5470499"/>
            <a:ext cx="182910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FF00"/>
                </a:solidFill>
              </a:rPr>
              <a:t>л</a:t>
            </a:r>
            <a:r>
              <a:rPr lang="uk-UA" sz="3600" b="1" dirty="0" smtClean="0">
                <a:solidFill>
                  <a:srgbClr val="FF0000"/>
                </a:solidFill>
              </a:rPr>
              <a:t>ю</a:t>
            </a:r>
            <a:r>
              <a:rPr lang="uk-UA" sz="3600" b="1" dirty="0" smtClean="0">
                <a:solidFill>
                  <a:srgbClr val="FFFF00"/>
                </a:solidFill>
              </a:rPr>
              <a:t>к</a:t>
            </a:r>
            <a:r>
              <a:rPr lang="uk-UA" sz="3200" b="1" i="1" dirty="0" smtClean="0">
                <a:solidFill>
                  <a:schemeClr val="bg1"/>
                </a:solidFill>
              </a:rPr>
              <a:t>     </a:t>
            </a:r>
            <a:endParaRPr lang="uk-UA" sz="3200" b="1" i="1" dirty="0">
              <a:solidFill>
                <a:schemeClr val="bg1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6095679" y="4749664"/>
            <a:ext cx="182910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г</a:t>
            </a:r>
            <a:r>
              <a:rPr lang="uk-UA" sz="3600" b="1" dirty="0" smtClean="0">
                <a:solidFill>
                  <a:srgbClr val="FF0000"/>
                </a:solidFill>
              </a:rPr>
              <a:t>о</a:t>
            </a:r>
            <a:r>
              <a:rPr lang="uk-UA" sz="3600" b="1" dirty="0" smtClean="0">
                <a:solidFill>
                  <a:srgbClr val="0070C0"/>
                </a:solidFill>
              </a:rPr>
              <a:t>лка</a:t>
            </a:r>
            <a:r>
              <a:rPr lang="uk-UA" sz="3200" b="1" i="1" dirty="0" smtClean="0">
                <a:solidFill>
                  <a:srgbClr val="0070C0"/>
                </a:solidFill>
              </a:rPr>
              <a:t>     </a:t>
            </a:r>
            <a:endParaRPr lang="uk-UA" sz="3200" b="1" i="1" dirty="0">
              <a:solidFill>
                <a:srgbClr val="0070C0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095679" y="5470498"/>
            <a:ext cx="182910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г</a:t>
            </a:r>
            <a:r>
              <a:rPr lang="uk-UA" sz="3600" b="1" dirty="0" smtClean="0">
                <a:solidFill>
                  <a:srgbClr val="FF0000"/>
                </a:solidFill>
              </a:rPr>
              <a:t>і</a:t>
            </a:r>
            <a:r>
              <a:rPr lang="uk-UA" sz="3600" b="1" dirty="0" smtClean="0">
                <a:solidFill>
                  <a:srgbClr val="0070C0"/>
                </a:solidFill>
              </a:rPr>
              <a:t>лка</a:t>
            </a:r>
            <a:r>
              <a:rPr lang="uk-UA" sz="3200" b="1" i="1" dirty="0" smtClean="0">
                <a:solidFill>
                  <a:srgbClr val="0070C0"/>
                </a:solidFill>
              </a:rPr>
              <a:t>     </a:t>
            </a:r>
            <a:endParaRPr lang="uk-UA" sz="3200" b="1" i="1" dirty="0">
              <a:solidFill>
                <a:srgbClr val="0070C0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8556512" y="4757269"/>
            <a:ext cx="1829102" cy="646331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FF00"/>
                </a:solidFill>
              </a:rPr>
              <a:t>р</a:t>
            </a:r>
            <a:r>
              <a:rPr lang="uk-UA" sz="3600" b="1" dirty="0" smtClean="0">
                <a:solidFill>
                  <a:srgbClr val="FF0000"/>
                </a:solidFill>
              </a:rPr>
              <a:t>у</a:t>
            </a:r>
            <a:r>
              <a:rPr lang="uk-UA" sz="3600" b="1" dirty="0" smtClean="0">
                <a:solidFill>
                  <a:srgbClr val="FFFF00"/>
                </a:solidFill>
              </a:rPr>
              <a:t>чка</a:t>
            </a:r>
            <a:r>
              <a:rPr lang="uk-UA" sz="3200" b="1" i="1" dirty="0" smtClean="0">
                <a:solidFill>
                  <a:srgbClr val="0070C0"/>
                </a:solidFill>
              </a:rPr>
              <a:t>     </a:t>
            </a:r>
            <a:endParaRPr lang="uk-UA" sz="3200" b="1" i="1" dirty="0">
              <a:solidFill>
                <a:srgbClr val="0070C0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8556512" y="5478103"/>
            <a:ext cx="1829102" cy="646331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FF00"/>
                </a:solidFill>
              </a:rPr>
              <a:t>р</a:t>
            </a:r>
            <a:r>
              <a:rPr lang="uk-UA" sz="3600" b="1" dirty="0" smtClean="0">
                <a:solidFill>
                  <a:srgbClr val="FF0000"/>
                </a:solidFill>
              </a:rPr>
              <a:t>і</a:t>
            </a:r>
            <a:r>
              <a:rPr lang="uk-UA" sz="3600" b="1" dirty="0" smtClean="0">
                <a:solidFill>
                  <a:srgbClr val="FFFF00"/>
                </a:solidFill>
              </a:rPr>
              <a:t>чка</a:t>
            </a:r>
            <a:r>
              <a:rPr lang="uk-UA" sz="3200" b="1" i="1" dirty="0" smtClean="0">
                <a:solidFill>
                  <a:srgbClr val="0070C0"/>
                </a:solidFill>
              </a:rPr>
              <a:t>     </a:t>
            </a:r>
            <a:endParaRPr lang="uk-UA" sz="3200" b="1" i="1" dirty="0">
              <a:solidFill>
                <a:srgbClr val="0070C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4419730" y="5987322"/>
            <a:ext cx="220278" cy="59531"/>
            <a:chOff x="4308860" y="6147990"/>
            <a:chExt cx="220278" cy="59531"/>
          </a:xfrm>
        </p:grpSpPr>
        <p:cxnSp>
          <p:nvCxnSpPr>
            <p:cNvPr id="31" name="Прямая соединительная линия 30"/>
            <p:cNvCxnSpPr/>
            <p:nvPr/>
          </p:nvCxnSpPr>
          <p:spPr>
            <a:xfrm>
              <a:off x="4308860" y="6147990"/>
              <a:ext cx="22027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4308860" y="6207521"/>
              <a:ext cx="22027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Группа 32"/>
          <p:cNvGrpSpPr/>
          <p:nvPr/>
        </p:nvGrpSpPr>
        <p:grpSpPr>
          <a:xfrm>
            <a:off x="6447488" y="5987322"/>
            <a:ext cx="220278" cy="59531"/>
            <a:chOff x="4308860" y="6147990"/>
            <a:chExt cx="220278" cy="59531"/>
          </a:xfrm>
        </p:grpSpPr>
        <p:cxnSp>
          <p:nvCxnSpPr>
            <p:cNvPr id="34" name="Прямая соединительная линия 33"/>
            <p:cNvCxnSpPr/>
            <p:nvPr/>
          </p:nvCxnSpPr>
          <p:spPr>
            <a:xfrm>
              <a:off x="4308860" y="6147990"/>
              <a:ext cx="22027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4308860" y="6207521"/>
              <a:ext cx="22027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Группа 35"/>
          <p:cNvGrpSpPr/>
          <p:nvPr/>
        </p:nvGrpSpPr>
        <p:grpSpPr>
          <a:xfrm>
            <a:off x="8923722" y="5948594"/>
            <a:ext cx="220278" cy="59531"/>
            <a:chOff x="4308860" y="6147990"/>
            <a:chExt cx="220278" cy="59531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4308860" y="6147990"/>
              <a:ext cx="22027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4308860" y="6207521"/>
              <a:ext cx="22027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80126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21" grpId="0"/>
      <p:bldP spid="24" grpId="0" animBg="1"/>
      <p:bldP spid="29" grpId="0"/>
      <p:bldP spid="44" grpId="0"/>
      <p:bldP spid="45" grpId="0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86024" y="494529"/>
            <a:ext cx="8732066" cy="7246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Вправа </a:t>
            </a:r>
            <a:r>
              <a:rPr lang="uk-UA" sz="4000" b="1" dirty="0" smtClean="0">
                <a:solidFill>
                  <a:schemeClr val="bg1"/>
                </a:solidFill>
              </a:rPr>
              <a:t>«Мікрофон»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9634" y="1479869"/>
            <a:ext cx="5229252" cy="31085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/>
              <a:t>— </a:t>
            </a:r>
            <a:r>
              <a:rPr lang="ru-RU" sz="2800" dirty="0" err="1"/>
              <a:t>Які</a:t>
            </a:r>
            <a:r>
              <a:rPr lang="ru-RU" sz="2800" dirty="0"/>
              <a:t> </a:t>
            </a:r>
            <a:r>
              <a:rPr lang="ru-RU" sz="2800" dirty="0" err="1" smtClean="0"/>
              <a:t>мовні</a:t>
            </a:r>
            <a:r>
              <a:rPr lang="ru-RU" sz="2800" dirty="0" smtClean="0"/>
              <a:t> звуки </a:t>
            </a:r>
            <a:r>
              <a:rPr lang="ru-RU" sz="2800" dirty="0" err="1" smtClean="0"/>
              <a:t>бувають</a:t>
            </a:r>
            <a:r>
              <a:rPr lang="ru-RU" sz="2800" dirty="0" smtClean="0"/>
              <a:t>?</a:t>
            </a:r>
          </a:p>
          <a:p>
            <a:r>
              <a:rPr lang="ru-RU" sz="2800" dirty="0" smtClean="0"/>
              <a:t>— </a:t>
            </a:r>
            <a:r>
              <a:rPr lang="ru-RU" sz="2800" dirty="0"/>
              <a:t>Як </a:t>
            </a:r>
            <a:r>
              <a:rPr lang="ru-RU" sz="2800" dirty="0" err="1"/>
              <a:t>вимовляються</a:t>
            </a:r>
            <a:r>
              <a:rPr lang="ru-RU" sz="2800" dirty="0"/>
              <a:t> </a:t>
            </a:r>
            <a:r>
              <a:rPr lang="ru-RU" sz="2800" dirty="0" err="1" smtClean="0"/>
              <a:t>приголосні</a:t>
            </a:r>
            <a:r>
              <a:rPr lang="ru-RU" sz="2800" dirty="0"/>
              <a:t>?</a:t>
            </a:r>
          </a:p>
          <a:p>
            <a:r>
              <a:rPr lang="ru-RU" sz="2800" dirty="0" smtClean="0"/>
              <a:t>— </a:t>
            </a:r>
            <a:r>
              <a:rPr lang="ru-RU" sz="2800" dirty="0" err="1" smtClean="0"/>
              <a:t>Назви</a:t>
            </a:r>
            <a:r>
              <a:rPr lang="ru-RU" sz="2800" dirty="0" smtClean="0"/>
              <a:t> </a:t>
            </a:r>
            <a:r>
              <a:rPr lang="ru-RU" sz="2800" dirty="0" err="1" smtClean="0"/>
              <a:t>букви</a:t>
            </a:r>
            <a:r>
              <a:rPr lang="ru-RU" sz="2800" dirty="0" smtClean="0"/>
              <a:t>, </a:t>
            </a:r>
            <a:r>
              <a:rPr lang="ru-RU" sz="2800" dirty="0" err="1" smtClean="0"/>
              <a:t>якими</a:t>
            </a:r>
            <a:r>
              <a:rPr lang="ru-RU" sz="2800" dirty="0" smtClean="0"/>
              <a:t> </a:t>
            </a:r>
            <a:r>
              <a:rPr lang="ru-RU" sz="2800" dirty="0" err="1" smtClean="0"/>
              <a:t>позначиш</a:t>
            </a:r>
            <a:r>
              <a:rPr lang="ru-RU" sz="2800" dirty="0" smtClean="0"/>
              <a:t> на </a:t>
            </a:r>
            <a:r>
              <a:rPr lang="ru-RU" sz="2800" dirty="0" err="1" smtClean="0"/>
              <a:t>письмі</a:t>
            </a:r>
            <a:r>
              <a:rPr lang="ru-RU" sz="2800" dirty="0" smtClean="0"/>
              <a:t> </a:t>
            </a:r>
            <a:r>
              <a:rPr lang="ru-RU" sz="2800" dirty="0" err="1" smtClean="0"/>
              <a:t>м’якість</a:t>
            </a:r>
            <a:r>
              <a:rPr lang="ru-RU" sz="2800" dirty="0" smtClean="0"/>
              <a:t> </a:t>
            </a:r>
            <a:r>
              <a:rPr lang="ru-RU" sz="2800" dirty="0" err="1" smtClean="0"/>
              <a:t>попередніх</a:t>
            </a:r>
            <a:r>
              <a:rPr lang="ru-RU" sz="2800" dirty="0" smtClean="0"/>
              <a:t> </a:t>
            </a:r>
            <a:r>
              <a:rPr lang="ru-RU" sz="2800" dirty="0" err="1" smtClean="0"/>
              <a:t>приголосних</a:t>
            </a:r>
            <a:r>
              <a:rPr lang="ru-RU" sz="2800" dirty="0" smtClean="0"/>
              <a:t>.</a:t>
            </a:r>
            <a:endParaRPr lang="ru-RU" sz="2800" dirty="0"/>
          </a:p>
          <a:p>
            <a:r>
              <a:rPr lang="ru-RU" sz="2800" dirty="0"/>
              <a:t>— </a:t>
            </a:r>
            <a:r>
              <a:rPr lang="ru-RU" sz="2800" dirty="0" smtClean="0"/>
              <a:t>Чим </a:t>
            </a:r>
            <a:r>
              <a:rPr lang="ru-RU" sz="2800" dirty="0" err="1" smtClean="0"/>
              <a:t>відрізняються</a:t>
            </a:r>
            <a:r>
              <a:rPr lang="ru-RU" sz="2800" dirty="0" smtClean="0"/>
              <a:t> </a:t>
            </a:r>
            <a:r>
              <a:rPr lang="ru-RU" sz="2800" dirty="0" smtClean="0"/>
              <a:t>звуки </a:t>
            </a:r>
            <a:r>
              <a:rPr lang="ru-RU" sz="2800" dirty="0" err="1" smtClean="0"/>
              <a:t>від</a:t>
            </a:r>
            <a:r>
              <a:rPr lang="ru-RU" sz="2800" dirty="0" smtClean="0"/>
              <a:t> букв?</a:t>
            </a:r>
            <a:endParaRPr lang="ru-RU" sz="2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 flipH="1">
            <a:off x="254643" y="1771372"/>
            <a:ext cx="2958059" cy="37523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035250" y="2259454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33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884107" y="1328179"/>
            <a:ext cx="8756193" cy="57682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Настрій якої книжки повторює твій настрій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84108" y="463849"/>
            <a:ext cx="8756193" cy="7553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3" descr="D:\Картинки до тестів\Емоції Книга\images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1" t="2414" r="13578" b="4941"/>
          <a:stretch/>
        </p:blipFill>
        <p:spPr bwMode="auto">
          <a:xfrm>
            <a:off x="6896342" y="2906188"/>
            <a:ext cx="2211723" cy="2786771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Картинки до тестів\Емоції Книга\images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74" y="2906188"/>
            <a:ext cx="2786770" cy="2786770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Картинки до тестів\Емоції Книга\images (1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86" y="2159112"/>
            <a:ext cx="2379238" cy="237923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898" y="2351314"/>
            <a:ext cx="1543107" cy="2396740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500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89783" y="572008"/>
            <a:ext cx="8732066" cy="7012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xmlns="" id="{71891ECB-C37E-4FC8-A2F4-E8DB089E46AF}"/>
              </a:ext>
            </a:extLst>
          </p:cNvPr>
          <p:cNvSpPr/>
          <p:nvPr/>
        </p:nvSpPr>
        <p:spPr>
          <a:xfrm>
            <a:off x="5598641" y="1679807"/>
            <a:ext cx="5444455" cy="33711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Продзвенів уже дзвінок,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починається урок.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Приготуйте без мороки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Все, що треба до уроку.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Зошит</a:t>
            </a:r>
            <a:r>
              <a:rPr lang="uk-UA" sz="3200" b="1" dirty="0">
                <a:solidFill>
                  <a:schemeClr val="bg1"/>
                </a:solidFill>
              </a:rPr>
              <a:t>, ручку, олівці.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Приготувались? Молодці!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4760424-3710-42D1-9313-8A0A43CBB4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26"/>
          <a:stretch/>
        </p:blipFill>
        <p:spPr>
          <a:xfrm>
            <a:off x="953218" y="1592159"/>
            <a:ext cx="3976602" cy="464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10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400537" y="1328179"/>
            <a:ext cx="9239763" cy="57682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Настрій якої книжки повторює твій настрій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00537" y="463849"/>
            <a:ext cx="9239763" cy="7553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3" descr="D:\Картинки до тестів\Емоції Книга\images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1" t="2414" r="13578" b="4941"/>
          <a:stretch/>
        </p:blipFill>
        <p:spPr bwMode="auto">
          <a:xfrm>
            <a:off x="6896341" y="2916365"/>
            <a:ext cx="2211723" cy="2786771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Картинки до тестів\Емоції Книга\images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17" y="2916365"/>
            <a:ext cx="2786770" cy="2786770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Картинки до тестів\Емоції Книга\images (1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86" y="2159112"/>
            <a:ext cx="2379238" cy="237923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821" y="2253343"/>
            <a:ext cx="1606184" cy="2494711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728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692512" y="518759"/>
            <a:ext cx="8732066" cy="7983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</a:t>
            </a:r>
            <a:r>
              <a:rPr lang="uk-UA" sz="4000" b="1" dirty="0" smtClean="0">
                <a:solidFill>
                  <a:schemeClr val="bg1"/>
                </a:solidFill>
              </a:rPr>
              <a:t>«Закінчи речення»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49179" y="1527947"/>
            <a:ext cx="7053943" cy="37497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hangingPunct="0">
              <a:lnSpc>
                <a:spcPct val="90000"/>
              </a:lnSpc>
              <a:spcBef>
                <a:spcPts val="1000"/>
              </a:spcBef>
            </a:pPr>
            <a:r>
              <a:rPr lang="uk-UA" sz="2800" b="1" dirty="0">
                <a:solidFill>
                  <a:schemeClr val="bg1"/>
                </a:solidFill>
                <a:cs typeface="Arial" panose="020B0604020202020204" pitchFamily="34" charset="0"/>
              </a:rPr>
              <a:t>Вимовляємо й </a:t>
            </a:r>
            <a:r>
              <a:rPr lang="uk-UA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чуємо ...</a:t>
            </a:r>
            <a:endParaRPr lang="uk-UA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lvl="0" hangingPunct="0">
              <a:lnSpc>
                <a:spcPct val="90000"/>
              </a:lnSpc>
              <a:spcBef>
                <a:spcPts val="1000"/>
              </a:spcBef>
            </a:pPr>
            <a:r>
              <a:rPr lang="uk-UA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Звуки </a:t>
            </a:r>
            <a:r>
              <a:rPr lang="uk-UA" sz="2800" b="1" dirty="0">
                <a:solidFill>
                  <a:schemeClr val="bg1"/>
                </a:solidFill>
                <a:cs typeface="Arial" panose="020B0604020202020204" pitchFamily="34" charset="0"/>
              </a:rPr>
              <a:t>є ..., ...</a:t>
            </a:r>
          </a:p>
          <a:p>
            <a:pPr lvl="0" hangingPunct="0">
              <a:lnSpc>
                <a:spcPct val="90000"/>
              </a:lnSpc>
              <a:spcBef>
                <a:spcPts val="1000"/>
              </a:spcBef>
            </a:pPr>
            <a:r>
              <a:rPr lang="uk-UA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Пишемо </a:t>
            </a:r>
            <a:r>
              <a:rPr lang="uk-UA" sz="2800" b="1" dirty="0">
                <a:solidFill>
                  <a:schemeClr val="bg1"/>
                </a:solidFill>
                <a:cs typeface="Arial" panose="020B0604020202020204" pitchFamily="34" charset="0"/>
              </a:rPr>
              <a:t>й </a:t>
            </a:r>
            <a:r>
              <a:rPr lang="uk-UA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читаємо ...</a:t>
            </a:r>
            <a:endParaRPr lang="uk-UA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lvl="0" hangingPunct="0">
              <a:lnSpc>
                <a:spcPct val="90000"/>
              </a:lnSpc>
              <a:spcBef>
                <a:spcPts val="1000"/>
              </a:spcBef>
            </a:pPr>
            <a:r>
              <a:rPr lang="uk-UA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Букви є ..., ...</a:t>
            </a:r>
          </a:p>
          <a:p>
            <a:pPr hangingPunct="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/>
              <a:t>[</a:t>
            </a:r>
            <a:r>
              <a:rPr lang="uk-UA" sz="2800" b="1" dirty="0"/>
              <a:t>а</a:t>
            </a:r>
            <a:r>
              <a:rPr lang="en-US" sz="2800" b="1" dirty="0"/>
              <a:t>]</a:t>
            </a:r>
            <a:r>
              <a:rPr lang="uk-UA" sz="2800" b="1" dirty="0"/>
              <a:t>, </a:t>
            </a:r>
            <a:r>
              <a:rPr lang="en-US" sz="2800" b="1" dirty="0" smtClean="0"/>
              <a:t>[</a:t>
            </a:r>
            <a:r>
              <a:rPr lang="uk-UA" sz="2800" b="1" dirty="0" smtClean="0"/>
              <a:t>о</a:t>
            </a:r>
            <a:r>
              <a:rPr lang="en-US" sz="2800" b="1" dirty="0" smtClean="0"/>
              <a:t>]</a:t>
            </a:r>
            <a:r>
              <a:rPr lang="uk-UA" sz="2800" b="1" dirty="0"/>
              <a:t>, </a:t>
            </a:r>
            <a:r>
              <a:rPr lang="en-US" sz="2800" b="1" dirty="0" smtClean="0"/>
              <a:t>[</a:t>
            </a:r>
            <a:r>
              <a:rPr lang="uk-UA" sz="2800" b="1" dirty="0" smtClean="0"/>
              <a:t>у</a:t>
            </a:r>
            <a:r>
              <a:rPr lang="en-US" sz="2800" b="1" dirty="0" smtClean="0"/>
              <a:t>]</a:t>
            </a:r>
            <a:r>
              <a:rPr lang="uk-UA" sz="2800" b="1" dirty="0"/>
              <a:t>,</a:t>
            </a:r>
            <a:r>
              <a:rPr lang="en-US" sz="2800" b="1" dirty="0"/>
              <a:t> </a:t>
            </a:r>
            <a:r>
              <a:rPr lang="en-US" sz="2800" b="1" dirty="0" smtClean="0"/>
              <a:t>[</a:t>
            </a:r>
            <a:r>
              <a:rPr lang="uk-UA" sz="2800" b="1" dirty="0" smtClean="0"/>
              <a:t>е</a:t>
            </a:r>
            <a:r>
              <a:rPr lang="en-US" sz="2800" b="1" dirty="0" smtClean="0"/>
              <a:t>]</a:t>
            </a:r>
            <a:r>
              <a:rPr lang="uk-UA" sz="2800" b="1" dirty="0"/>
              <a:t>,</a:t>
            </a:r>
            <a:r>
              <a:rPr lang="en-US" sz="2800" b="1" dirty="0"/>
              <a:t> </a:t>
            </a:r>
            <a:r>
              <a:rPr lang="en-US" sz="2800" b="1" dirty="0" smtClean="0"/>
              <a:t>[</a:t>
            </a:r>
            <a:r>
              <a:rPr lang="uk-UA" sz="2800" b="1" dirty="0" smtClean="0"/>
              <a:t>и</a:t>
            </a:r>
            <a:r>
              <a:rPr lang="en-US" sz="2800" b="1" dirty="0" smtClean="0"/>
              <a:t>]</a:t>
            </a:r>
            <a:r>
              <a:rPr lang="uk-UA" sz="2800" b="1" dirty="0"/>
              <a:t>,</a:t>
            </a:r>
            <a:r>
              <a:rPr lang="en-US" sz="2800" b="1" dirty="0"/>
              <a:t> </a:t>
            </a:r>
            <a:r>
              <a:rPr lang="en-US" sz="2800" b="1" dirty="0" smtClean="0"/>
              <a:t>[</a:t>
            </a:r>
            <a:r>
              <a:rPr lang="uk-UA" sz="2800" b="1" dirty="0" smtClean="0"/>
              <a:t>і</a:t>
            </a:r>
            <a:r>
              <a:rPr lang="en-US" sz="2800" b="1" dirty="0" smtClean="0"/>
              <a:t>]</a:t>
            </a:r>
            <a:r>
              <a:rPr lang="uk-UA" sz="2800" b="1" dirty="0" smtClean="0"/>
              <a:t> – це ...</a:t>
            </a:r>
            <a:endParaRPr lang="uk-UA" sz="2800" b="1" dirty="0"/>
          </a:p>
          <a:p>
            <a:pPr hangingPunct="0">
              <a:lnSpc>
                <a:spcPct val="90000"/>
              </a:lnSpc>
              <a:spcBef>
                <a:spcPts val="1000"/>
              </a:spcBef>
            </a:pPr>
            <a:r>
              <a:rPr lang="uk-UA" sz="2800" b="1" dirty="0" smtClean="0"/>
              <a:t>Голосні звуки </a:t>
            </a:r>
            <a:r>
              <a:rPr lang="uk-UA" sz="2800" b="1" dirty="0"/>
              <a:t>позначають </a:t>
            </a:r>
            <a:r>
              <a:rPr lang="uk-UA" sz="2800" b="1" dirty="0" smtClean="0"/>
              <a:t> буквами:</a:t>
            </a:r>
            <a:endParaRPr lang="uk-UA" sz="2800" b="1" dirty="0"/>
          </a:p>
          <a:p>
            <a:pPr lvl="0" hangingPunct="0">
              <a:lnSpc>
                <a:spcPct val="90000"/>
              </a:lnSpc>
              <a:spcBef>
                <a:spcPts val="1000"/>
              </a:spcBef>
            </a:pPr>
            <a:endParaRPr lang="uk-UA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53202" y="5343281"/>
            <a:ext cx="7577887" cy="1186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hangingPunct="0">
              <a:lnSpc>
                <a:spcPct val="90000"/>
              </a:lnSpc>
              <a:spcBef>
                <a:spcPts val="1000"/>
              </a:spcBef>
            </a:pPr>
            <a:r>
              <a:rPr lang="uk-UA" sz="2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Слова </a:t>
            </a:r>
            <a:r>
              <a:rPr lang="uk-UA" sz="2800" b="1" dirty="0">
                <a:solidFill>
                  <a:srgbClr val="FFFF00"/>
                </a:solidFill>
                <a:cs typeface="Arial" panose="020B0604020202020204" pitchFamily="34" charset="0"/>
              </a:rPr>
              <a:t>для довідки</a:t>
            </a:r>
            <a:r>
              <a:rPr lang="uk-UA" sz="2800" b="1" dirty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  <a:r>
              <a:rPr lang="uk-UA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звуки</a:t>
            </a:r>
            <a:r>
              <a:rPr lang="uk-UA" sz="2800" b="1" dirty="0">
                <a:solidFill>
                  <a:schemeClr val="bg1"/>
                </a:solidFill>
                <a:cs typeface="Arial" panose="020B0604020202020204" pitchFamily="34" charset="0"/>
              </a:rPr>
              <a:t>, голосні, приголосні, букви, великі, малі, друковані, писані.</a:t>
            </a:r>
            <a:endParaRPr lang="ru-RU" sz="2800" b="1" i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097295" y="1571491"/>
            <a:ext cx="1445958" cy="42059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hangingPunct="0">
              <a:lnSpc>
                <a:spcPct val="90000"/>
              </a:lnSpc>
              <a:spcBef>
                <a:spcPts val="1000"/>
              </a:spcBef>
            </a:pP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звуки.</a:t>
            </a:r>
            <a:endParaRPr lang="uk-UA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928228" y="2112979"/>
            <a:ext cx="3791038" cy="42339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hangingPunct="0">
              <a:lnSpc>
                <a:spcPct val="90000"/>
              </a:lnSpc>
              <a:spcBef>
                <a:spcPts val="1000"/>
              </a:spcBef>
            </a:pP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голосні, приголосні.</a:t>
            </a:r>
            <a:endParaRPr lang="uk-UA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712804" y="2641290"/>
            <a:ext cx="1653853" cy="42848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hangingPunct="0">
              <a:lnSpc>
                <a:spcPct val="90000"/>
              </a:lnSpc>
              <a:spcBef>
                <a:spcPts val="1000"/>
              </a:spcBef>
            </a:pP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букви.</a:t>
            </a:r>
            <a:endParaRPr lang="uk-UA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934847" y="3181070"/>
            <a:ext cx="5140867" cy="37855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hangingPunct="0">
              <a:lnSpc>
                <a:spcPct val="90000"/>
              </a:lnSpc>
              <a:spcBef>
                <a:spcPts val="1000"/>
              </a:spcBef>
            </a:pP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великі, </a:t>
            </a: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малі, друковані</a:t>
            </a: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, писані.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l="7425" t="1504" r="9826" b="9043"/>
          <a:stretch/>
        </p:blipFill>
        <p:spPr>
          <a:xfrm>
            <a:off x="7700565" y="1571491"/>
            <a:ext cx="4006476" cy="3515360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5" name="Скругленный прямоугольник 14"/>
          <p:cNvSpPr/>
          <p:nvPr/>
        </p:nvSpPr>
        <p:spPr>
          <a:xfrm>
            <a:off x="4765844" y="3667628"/>
            <a:ext cx="2476543" cy="38185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hangingPunct="0">
              <a:lnSpc>
                <a:spcPct val="90000"/>
              </a:lnSpc>
              <a:spcBef>
                <a:spcPts val="1000"/>
              </a:spcBef>
            </a:pP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голосні звуки.</a:t>
            </a:r>
            <a:endParaRPr lang="uk-UA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68060" y="4606299"/>
            <a:ext cx="3674085" cy="5317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а-я, о, у-ю, е-є, и, і-ї.</a:t>
            </a:r>
            <a:endParaRPr lang="uk-UA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751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A9D7FA9-ACD8-4EC4-B794-A48A56C76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t="16168" r="59028" b="65351"/>
          <a:stretch/>
        </p:blipFill>
        <p:spPr>
          <a:xfrm>
            <a:off x="808366" y="1408511"/>
            <a:ext cx="7092000" cy="2124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76555" y="443057"/>
            <a:ext cx="10246716" cy="7671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Відгадай загадку</a:t>
            </a: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xmlns="" id="{8EE847F7-3A28-40BC-9CF9-255C60FC63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44154" r="74243" b="49781"/>
          <a:stretch/>
        </p:blipFill>
        <p:spPr>
          <a:xfrm>
            <a:off x="2892039" y="2738541"/>
            <a:ext cx="435714" cy="483078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0738C24A-EE32-40D7-AB8C-7262D12273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0" t="39953" r="69387" b="50000"/>
          <a:stretch/>
        </p:blipFill>
        <p:spPr>
          <a:xfrm>
            <a:off x="3390804" y="2782986"/>
            <a:ext cx="248006" cy="339187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xmlns="" id="{4B91DB45-D385-475F-97DC-B9FE2F3A93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0" t="39711" r="60694" b="50242"/>
          <a:stretch/>
        </p:blipFill>
        <p:spPr>
          <a:xfrm>
            <a:off x="3514807" y="2351461"/>
            <a:ext cx="971824" cy="774161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34298A67-D853-41C6-97EC-340B78D9ED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9" t="39953" r="54188" b="50000"/>
          <a:stretch/>
        </p:blipFill>
        <p:spPr>
          <a:xfrm>
            <a:off x="4255006" y="2796053"/>
            <a:ext cx="248006" cy="33918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xmlns="" id="{298E0F08-AB87-45C5-BBDE-4741D197FB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1" t="39900" r="45103" b="45446"/>
          <a:stretch/>
        </p:blipFill>
        <p:spPr>
          <a:xfrm>
            <a:off x="4379009" y="2388000"/>
            <a:ext cx="971824" cy="1129157"/>
          </a:xfrm>
          <a:prstGeom prst="rect">
            <a:avLst/>
          </a:prstGeom>
        </p:spPr>
      </p:pic>
      <p:sp>
        <p:nvSpPr>
          <p:cNvPr id="103" name="Дуга 102"/>
          <p:cNvSpPr/>
          <p:nvPr/>
        </p:nvSpPr>
        <p:spPr>
          <a:xfrm rot="7952042">
            <a:off x="1096104" y="2016626"/>
            <a:ext cx="1187203" cy="128694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Дуга 103"/>
          <p:cNvSpPr/>
          <p:nvPr/>
        </p:nvSpPr>
        <p:spPr>
          <a:xfrm rot="7367588">
            <a:off x="1997123" y="2175223"/>
            <a:ext cx="805356" cy="117055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TextBox 105"/>
          <p:cNvSpPr txBox="1"/>
          <p:nvPr/>
        </p:nvSpPr>
        <p:spPr>
          <a:xfrm>
            <a:off x="1442582" y="2122343"/>
            <a:ext cx="1704628" cy="584775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</a:rPr>
              <a:t> –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70C0"/>
                </a:solidFill>
              </a:rPr>
              <a:t>= –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70C0"/>
                </a:solidFill>
              </a:rPr>
              <a:t>–   </a:t>
            </a:r>
            <a:endParaRPr lang="uk-UA" sz="3200" b="1" dirty="0">
              <a:solidFill>
                <a:srgbClr val="0070C0"/>
              </a:solidFill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9C285181-3999-456F-92FF-C564E93595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3" t="40731" r="87115" b="46261"/>
          <a:stretch/>
        </p:blipFill>
        <p:spPr>
          <a:xfrm>
            <a:off x="1107950" y="1558986"/>
            <a:ext cx="693157" cy="1008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9D1862E6-E1C6-411F-9321-CF9CB2C62F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6" t="40266" r="68411" b="50445"/>
          <a:stretch/>
        </p:blipFill>
        <p:spPr>
          <a:xfrm>
            <a:off x="3093105" y="1505598"/>
            <a:ext cx="1091410" cy="72000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1ADDB68D-FDC3-4623-9EE7-98CE9FBC4B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7" t="40957" r="52859" b="50682"/>
          <a:stretch/>
        </p:blipFill>
        <p:spPr>
          <a:xfrm>
            <a:off x="1281449" y="2458986"/>
            <a:ext cx="1868520" cy="648000"/>
          </a:xfrm>
          <a:prstGeom prst="rect">
            <a:avLst/>
          </a:prstGeom>
        </p:spPr>
      </p:pic>
      <p:cxnSp>
        <p:nvCxnSpPr>
          <p:cNvPr id="54" name="Пряма сполучна лінія 71">
            <a:extLst>
              <a:ext uri="{FF2B5EF4-FFF2-40B4-BE49-F238E27FC236}">
                <a16:creationId xmlns="" xmlns:a16="http://schemas.microsoft.com/office/drawing/2014/main" id="{9ADE50A6-1780-488C-8067-7504D5B54FC7}"/>
              </a:ext>
            </a:extLst>
          </p:cNvPr>
          <p:cNvCxnSpPr>
            <a:cxnSpLocks/>
          </p:cNvCxnSpPr>
          <p:nvPr/>
        </p:nvCxnSpPr>
        <p:spPr>
          <a:xfrm flipV="1">
            <a:off x="1838433" y="2632347"/>
            <a:ext cx="109425" cy="1223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 descr="Ð ÐµÐ·ÑÐ»ÑÑÐ°Ñ Ð¿Ð¾ÑÑÐºÑ Ð·Ð¾Ð±ÑÐ°Ð¶ÐµÐ½Ñ Ð·Ð° Ð·Ð°Ð¿Ð¸ÑÐ¾Ð¼ &quot;Ð·Ð°ÑÑ ÐºÐ»Ð¸Ð¿Ð°ÑÑ&quot;">
            <a:extLst>
              <a:ext uri="{FF2B5EF4-FFF2-40B4-BE49-F238E27FC236}">
                <a16:creationId xmlns="" xmlns:a16="http://schemas.microsoft.com/office/drawing/2014/main" id="{C42E3BBA-B8D0-4683-A8E9-652D785C9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997" y="1262012"/>
            <a:ext cx="2280621" cy="300099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Прямокутник: округлені кути 5">
            <a:extLst>
              <a:ext uri="{FF2B5EF4-FFF2-40B4-BE49-F238E27FC236}">
                <a16:creationId xmlns:a16="http://schemas.microsoft.com/office/drawing/2014/main" xmlns="" id="{26EE561A-E80E-4576-A7BF-0C316D658786}"/>
              </a:ext>
            </a:extLst>
          </p:cNvPr>
          <p:cNvSpPr/>
          <p:nvPr/>
        </p:nvSpPr>
        <p:spPr>
          <a:xfrm>
            <a:off x="9099537" y="4434030"/>
            <a:ext cx="1670167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Зайчик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76555" y="443057"/>
            <a:ext cx="10246716" cy="7671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Каліграфічна </a:t>
            </a:r>
            <a:r>
              <a:rPr lang="uk-UA" sz="4000" b="1" dirty="0" smtClean="0">
                <a:solidFill>
                  <a:schemeClr val="bg1"/>
                </a:solidFill>
              </a:rPr>
              <a:t>хвилинка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D61E07E-217B-4A6D-A8D1-699F82D993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" t="34463" r="87546" b="34463"/>
          <a:stretch/>
        </p:blipFill>
        <p:spPr>
          <a:xfrm>
            <a:off x="2002571" y="1476652"/>
            <a:ext cx="774879" cy="83425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986EAC6E-5A79-4477-9CD2-E0A3B16AF6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4" t="14644" r="29238" b="62067"/>
          <a:stretch/>
        </p:blipFill>
        <p:spPr>
          <a:xfrm>
            <a:off x="4094536" y="1850017"/>
            <a:ext cx="784190" cy="68157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84205688-FA94-4CFE-BB86-C6628893FE8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t="2240" r="78293" b="76944"/>
          <a:stretch/>
        </p:blipFill>
        <p:spPr>
          <a:xfrm>
            <a:off x="4745378" y="1850017"/>
            <a:ext cx="904746" cy="73314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465BADDF-241B-4050-B2B1-70BA0CE412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9" t="32888" r="53233" b="43823"/>
          <a:stretch/>
        </p:blipFill>
        <p:spPr>
          <a:xfrm>
            <a:off x="5741442" y="1847555"/>
            <a:ext cx="784190" cy="68256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2436A770-3094-453E-95AE-D9BD68232F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33420" r="85804" b="43291"/>
          <a:stretch/>
        </p:blipFill>
        <p:spPr>
          <a:xfrm>
            <a:off x="6533085" y="1888261"/>
            <a:ext cx="784190" cy="685000"/>
          </a:xfrm>
          <a:prstGeom prst="rect">
            <a:avLst/>
          </a:prstGeom>
        </p:spPr>
      </p:pic>
      <p:sp>
        <p:nvSpPr>
          <p:cNvPr id="26" name="Прямокутник: округлені кути 5">
            <a:extLst>
              <a:ext uri="{FF2B5EF4-FFF2-40B4-BE49-F238E27FC236}">
                <a16:creationId xmlns:a16="http://schemas.microsoft.com/office/drawing/2014/main" xmlns="" id="{26EE561A-E80E-4576-A7BF-0C316D658786}"/>
              </a:ext>
            </a:extLst>
          </p:cNvPr>
          <p:cNvSpPr/>
          <p:nvPr/>
        </p:nvSpPr>
        <p:spPr>
          <a:xfrm>
            <a:off x="709006" y="3624104"/>
            <a:ext cx="7191359" cy="255454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7800" indent="-17780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70C0"/>
                </a:solidFill>
              </a:rPr>
              <a:t>Прочитай </a:t>
            </a:r>
            <a:r>
              <a:rPr lang="ru-RU" sz="2000" b="1" dirty="0" err="1" smtClean="0">
                <a:solidFill>
                  <a:srgbClr val="0070C0"/>
                </a:solidFill>
              </a:rPr>
              <a:t>буквосполучення</a:t>
            </a:r>
            <a:r>
              <a:rPr lang="ru-RU" sz="2000" b="1" dirty="0" smtClean="0">
                <a:solidFill>
                  <a:srgbClr val="0070C0"/>
                </a:solidFill>
              </a:rPr>
              <a:t> у </a:t>
            </a:r>
            <a:r>
              <a:rPr lang="ru-RU" sz="2000" b="1" dirty="0" err="1" smtClean="0">
                <a:solidFill>
                  <a:srgbClr val="0070C0"/>
                </a:solidFill>
              </a:rPr>
              <a:t>верхньому</a:t>
            </a:r>
            <a:r>
              <a:rPr lang="ru-RU" sz="2000" b="1" dirty="0" smtClean="0">
                <a:solidFill>
                  <a:srgbClr val="0070C0"/>
                </a:solidFill>
              </a:rPr>
              <a:t> рядку. </a:t>
            </a:r>
            <a:r>
              <a:rPr lang="ru-RU" sz="2000" b="1" dirty="0" err="1" smtClean="0">
                <a:solidFill>
                  <a:srgbClr val="0070C0"/>
                </a:solidFill>
              </a:rPr>
              <a:t>Які</a:t>
            </a:r>
            <a:r>
              <a:rPr lang="ru-RU" sz="2000" b="1" dirty="0" smtClean="0">
                <a:solidFill>
                  <a:srgbClr val="0070C0"/>
                </a:solidFill>
              </a:rPr>
              <a:t> з них </a:t>
            </a:r>
            <a:r>
              <a:rPr lang="ru-RU" sz="2000" b="1" dirty="0" err="1" smtClean="0">
                <a:solidFill>
                  <a:srgbClr val="0070C0"/>
                </a:solidFill>
              </a:rPr>
              <a:t>можуть</a:t>
            </a:r>
            <a:r>
              <a:rPr lang="ru-RU" sz="2000" b="1" dirty="0" smtClean="0">
                <a:solidFill>
                  <a:srgbClr val="0070C0"/>
                </a:solidFill>
              </a:rPr>
              <a:t> бути складами?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ru-RU" sz="2000" b="1" dirty="0" err="1" smtClean="0">
                <a:solidFill>
                  <a:srgbClr val="0070C0"/>
                </a:solidFill>
              </a:rPr>
              <a:t>Пригадай</a:t>
            </a:r>
            <a:r>
              <a:rPr lang="ru-RU" sz="2000" b="1" dirty="0" smtClean="0">
                <a:solidFill>
                  <a:srgbClr val="0070C0"/>
                </a:solidFill>
              </a:rPr>
              <a:t> слова, </a:t>
            </a:r>
            <a:r>
              <a:rPr lang="ru-RU" sz="2000" b="1" dirty="0" err="1" smtClean="0">
                <a:solidFill>
                  <a:srgbClr val="0070C0"/>
                </a:solidFill>
              </a:rPr>
              <a:t>які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мають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такі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склади</a:t>
            </a:r>
            <a:r>
              <a:rPr lang="ru-RU" sz="2000" b="1" dirty="0" smtClean="0">
                <a:solidFill>
                  <a:srgbClr val="0070C0"/>
                </a:solidFill>
              </a:rPr>
              <a:t>.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70C0"/>
                </a:solidFill>
              </a:rPr>
              <a:t>Прочитай слово в другому рядку. На яке </a:t>
            </a:r>
            <a:r>
              <a:rPr lang="ru-RU" sz="2000" b="1" dirty="0" err="1" smtClean="0">
                <a:solidFill>
                  <a:srgbClr val="0070C0"/>
                </a:solidFill>
              </a:rPr>
              <a:t>питання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воно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відповідає</a:t>
            </a:r>
            <a:r>
              <a:rPr lang="ru-RU" sz="2000" b="1" dirty="0" smtClean="0">
                <a:solidFill>
                  <a:srgbClr val="0070C0"/>
                </a:solidFill>
              </a:rPr>
              <a:t>? 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70C0"/>
                </a:solidFill>
              </a:rPr>
              <a:t>Запиши </a:t>
            </a:r>
            <a:r>
              <a:rPr lang="ru-RU" sz="2000" b="1" dirty="0" err="1" smtClean="0">
                <a:solidFill>
                  <a:srgbClr val="0070C0"/>
                </a:solidFill>
              </a:rPr>
              <a:t>буквосполучення</a:t>
            </a:r>
            <a:r>
              <a:rPr lang="ru-RU" sz="2000" b="1" dirty="0" smtClean="0">
                <a:solidFill>
                  <a:srgbClr val="0070C0"/>
                </a:solidFill>
              </a:rPr>
              <a:t> і слово за </a:t>
            </a:r>
            <a:r>
              <a:rPr lang="ru-RU" sz="2000" b="1" dirty="0" err="1" smtClean="0">
                <a:solidFill>
                  <a:srgbClr val="0070C0"/>
                </a:solidFill>
              </a:rPr>
              <a:t>зразком</a:t>
            </a:r>
            <a:r>
              <a:rPr lang="ru-RU" sz="2000" b="1" dirty="0" smtClean="0">
                <a:solidFill>
                  <a:srgbClr val="0070C0"/>
                </a:solidFill>
              </a:rPr>
              <a:t>.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0070C0"/>
                </a:solidFill>
              </a:rPr>
              <a:t>Поділи слово на склади, познач наголошений склад. Зроби звукову схему слова. Познач кількість букв і звуків у ньому.</a:t>
            </a:r>
            <a:endParaRPr lang="ru-RU" sz="2000" b="1" dirty="0" smtClean="0">
              <a:solidFill>
                <a:srgbClr val="0070C0"/>
              </a:solidFill>
            </a:endParaRPr>
          </a:p>
        </p:txBody>
      </p:sp>
      <p:sp>
        <p:nvSpPr>
          <p:cNvPr id="55" name="Прямокутник: округлені кути 5">
            <a:extLst>
              <a:ext uri="{FF2B5EF4-FFF2-40B4-BE49-F238E27FC236}">
                <a16:creationId xmlns:a16="http://schemas.microsoft.com/office/drawing/2014/main" xmlns="" id="{26EE561A-E80E-4576-A7BF-0C316D658786}"/>
              </a:ext>
            </a:extLst>
          </p:cNvPr>
          <p:cNvSpPr/>
          <p:nvPr/>
        </p:nvSpPr>
        <p:spPr>
          <a:xfrm>
            <a:off x="3375583" y="1314796"/>
            <a:ext cx="4705523" cy="29625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ru-RU" sz="2800" b="1" dirty="0">
                <a:solidFill>
                  <a:schemeClr val="bg1"/>
                </a:solidFill>
              </a:rPr>
              <a:t>В </a:t>
            </a:r>
            <a:r>
              <a:rPr lang="ru-RU" sz="2800" b="1" dirty="0" err="1">
                <a:solidFill>
                  <a:schemeClr val="bg1"/>
                </a:solidFill>
              </a:rPr>
              <a:t>полі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>
                <a:solidFill>
                  <a:schemeClr val="bg1"/>
                </a:solidFill>
              </a:rPr>
              <a:t>лісі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навкруги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 fontAlgn="base"/>
            <a:r>
              <a:rPr lang="ru-RU" sz="2800" b="1" dirty="0" err="1" smtClean="0">
                <a:solidFill>
                  <a:schemeClr val="bg1"/>
                </a:solidFill>
              </a:rPr>
              <a:t>Скрізь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у мене вороги.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 fontAlgn="base"/>
            <a:r>
              <a:rPr lang="ru-RU" sz="2800" b="1" dirty="0" smtClean="0">
                <a:solidFill>
                  <a:schemeClr val="bg1"/>
                </a:solidFill>
              </a:rPr>
              <a:t>Часом </a:t>
            </a:r>
            <a:r>
              <a:rPr lang="ru-RU" sz="2800" b="1" dirty="0" err="1">
                <a:solidFill>
                  <a:schemeClr val="bg1"/>
                </a:solidFill>
              </a:rPr>
              <a:t>лізу</a:t>
            </a:r>
            <a:r>
              <a:rPr lang="ru-RU" sz="2800" b="1" dirty="0">
                <a:solidFill>
                  <a:schemeClr val="bg1"/>
                </a:solidFill>
              </a:rPr>
              <a:t> я у шкоду,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 fontAlgn="base"/>
            <a:r>
              <a:rPr lang="ru-RU" sz="2800" b="1" dirty="0" err="1" smtClean="0">
                <a:solidFill>
                  <a:schemeClr val="bg1"/>
                </a:solidFill>
              </a:rPr>
              <a:t>Їм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капусту на городах,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 fontAlgn="base"/>
            <a:r>
              <a:rPr lang="ru-RU" sz="2800" b="1" dirty="0" err="1" smtClean="0">
                <a:solidFill>
                  <a:schemeClr val="bg1"/>
                </a:solidFill>
              </a:rPr>
              <a:t>Моркву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>
                <a:solidFill>
                  <a:schemeClr val="bg1"/>
                </a:solidFill>
              </a:rPr>
              <a:t>ріпу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>
                <a:solidFill>
                  <a:schemeClr val="bg1"/>
                </a:solidFill>
              </a:rPr>
              <a:t>буряки</a:t>
            </a:r>
            <a:r>
              <a:rPr lang="ru-RU" sz="2800" b="1" dirty="0">
                <a:solidFill>
                  <a:schemeClr val="bg1"/>
                </a:solidFill>
              </a:rPr>
              <a:t>.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 fontAlgn="base"/>
            <a:r>
              <a:rPr lang="ru-RU" sz="2800" b="1" dirty="0" err="1" smtClean="0">
                <a:solidFill>
                  <a:schemeClr val="bg1"/>
                </a:solidFill>
              </a:rPr>
              <a:t>Відгадайте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— </a:t>
            </a:r>
            <a:r>
              <a:rPr lang="ru-RU" sz="2800" b="1" dirty="0" err="1">
                <a:solidFill>
                  <a:schemeClr val="bg1"/>
                </a:solidFill>
              </a:rPr>
              <a:t>хто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такий</a:t>
            </a:r>
            <a:r>
              <a:rPr lang="ru-RU" sz="2800" b="1" dirty="0">
                <a:solidFill>
                  <a:schemeClr val="bg1"/>
                </a:solidFill>
              </a:rPr>
              <a:t>?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229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  <p:bldP spid="106" grpId="0" animBg="1"/>
      <p:bldP spid="57" grpId="0" animBg="1"/>
      <p:bldP spid="20" grpId="0" animBg="1"/>
      <p:bldP spid="26" grpId="0" animBg="1"/>
      <p:bldP spid="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80457" y="461872"/>
            <a:ext cx="9235605" cy="7246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 текст про </a:t>
            </a:r>
            <a:r>
              <a:rPr lang="uk-UA" sz="4000" b="1" dirty="0" smtClean="0">
                <a:solidFill>
                  <a:schemeClr val="bg1"/>
                </a:solidFill>
              </a:rPr>
              <a:t>Юрка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06486" y="1277290"/>
            <a:ext cx="8327572" cy="304698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400" dirty="0">
                <a:solidFill>
                  <a:srgbClr val="0070C0"/>
                </a:solidFill>
              </a:rPr>
              <a:t>     У неді</a:t>
            </a:r>
            <a:r>
              <a:rPr lang="uk-UA" sz="2400" b="1" u="sng" dirty="0">
                <a:solidFill>
                  <a:srgbClr val="0070C0"/>
                </a:solidFill>
              </a:rPr>
              <a:t>л</a:t>
            </a:r>
            <a:r>
              <a:rPr lang="uk-UA" sz="2400" dirty="0">
                <a:solidFill>
                  <a:srgbClr val="0070C0"/>
                </a:solidFill>
              </a:rPr>
              <a:t>ю Юрко прокинув</a:t>
            </a:r>
            <a:r>
              <a:rPr lang="uk-UA" sz="2400" b="1" u="sng" dirty="0">
                <a:solidFill>
                  <a:srgbClr val="0070C0"/>
                </a:solidFill>
              </a:rPr>
              <a:t>с</a:t>
            </a:r>
            <a:r>
              <a:rPr lang="uk-UA" sz="2400" dirty="0">
                <a:solidFill>
                  <a:srgbClr val="0070C0"/>
                </a:solidFill>
              </a:rPr>
              <a:t>я дуже рано й весело сказав мате</a:t>
            </a:r>
            <a:r>
              <a:rPr lang="uk-UA" sz="2400" b="1" u="sng" dirty="0">
                <a:solidFill>
                  <a:srgbClr val="0070C0"/>
                </a:solidFill>
              </a:rPr>
              <a:t>р</a:t>
            </a:r>
            <a:r>
              <a:rPr lang="uk-UA" sz="2400" dirty="0">
                <a:solidFill>
                  <a:srgbClr val="0070C0"/>
                </a:solidFill>
              </a:rPr>
              <a:t>і:</a:t>
            </a:r>
          </a:p>
          <a:p>
            <a:pPr algn="just"/>
            <a:r>
              <a:rPr lang="uk-UA" sz="2400" dirty="0">
                <a:solidFill>
                  <a:srgbClr val="0070C0"/>
                </a:solidFill>
              </a:rPr>
              <a:t>- Мамо, </a:t>
            </a:r>
            <a:r>
              <a:rPr lang="uk-UA" sz="2400" b="1" u="sng" dirty="0">
                <a:solidFill>
                  <a:srgbClr val="0070C0"/>
                </a:solidFill>
              </a:rPr>
              <a:t>с</a:t>
            </a:r>
            <a:r>
              <a:rPr lang="uk-UA" sz="2400" dirty="0">
                <a:solidFill>
                  <a:srgbClr val="0070C0"/>
                </a:solidFill>
              </a:rPr>
              <a:t>ьогодні ми йдемо до лісу!</a:t>
            </a:r>
          </a:p>
          <a:p>
            <a:pPr algn="just"/>
            <a:r>
              <a:rPr lang="uk-UA" sz="2400" dirty="0">
                <a:solidFill>
                  <a:srgbClr val="0070C0"/>
                </a:solidFill>
              </a:rPr>
              <a:t>- Надворі дощ, - каже мати. – </a:t>
            </a:r>
            <a:r>
              <a:rPr lang="uk-UA" sz="2400" b="1" u="sng" dirty="0">
                <a:solidFill>
                  <a:srgbClr val="0070C0"/>
                </a:solidFill>
              </a:rPr>
              <a:t>Лл</a:t>
            </a:r>
            <a:r>
              <a:rPr lang="uk-UA" sz="2400" dirty="0">
                <a:solidFill>
                  <a:srgbClr val="0070C0"/>
                </a:solidFill>
              </a:rPr>
              <a:t>є як із відра. Не підете до лісу.</a:t>
            </a:r>
          </a:p>
          <a:p>
            <a:pPr algn="just"/>
            <a:r>
              <a:rPr lang="uk-UA" sz="2400" dirty="0">
                <a:solidFill>
                  <a:srgbClr val="0070C0"/>
                </a:solidFill>
              </a:rPr>
              <a:t>     Юрко глянув у вікно: на подвір'ї – калюжі, небо облягли сірі хмари.</a:t>
            </a:r>
          </a:p>
          <a:p>
            <a:pPr algn="just"/>
            <a:r>
              <a:rPr lang="uk-UA" sz="2400" dirty="0">
                <a:solidFill>
                  <a:srgbClr val="0070C0"/>
                </a:solidFill>
              </a:rPr>
              <a:t>     Юрко сів біля столу й заплакав…</a:t>
            </a:r>
          </a:p>
          <a:p>
            <a:pPr algn="r"/>
            <a:r>
              <a:rPr lang="uk-UA" sz="2400" i="1" dirty="0">
                <a:solidFill>
                  <a:srgbClr val="0070C0"/>
                </a:solidFill>
              </a:rPr>
              <a:t>За Василем Сухомлинським</a:t>
            </a:r>
            <a:endParaRPr lang="ru-RU" sz="2400" i="1" dirty="0">
              <a:solidFill>
                <a:srgbClr val="0070C0"/>
              </a:solidFill>
            </a:endParaRPr>
          </a:p>
        </p:txBody>
      </p:sp>
      <p:pic>
        <p:nvPicPr>
          <p:cNvPr id="2054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232"/>
          <a:stretch/>
        </p:blipFill>
        <p:spPr bwMode="auto">
          <a:xfrm>
            <a:off x="644979" y="1312015"/>
            <a:ext cx="2178718" cy="296607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11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0743" y="4458365"/>
            <a:ext cx="3357306" cy="12144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2. Як ти думаєш, чому Юрко заплакав? </a:t>
            </a:r>
            <a:r>
              <a:rPr lang="uk-UA" sz="2000" b="1" dirty="0" smtClean="0">
                <a:solidFill>
                  <a:schemeClr val="bg1"/>
                </a:solidFill>
              </a:rPr>
              <a:t>Придумай </a:t>
            </a:r>
            <a:r>
              <a:rPr lang="uk-UA" sz="2000" b="1" dirty="0">
                <a:solidFill>
                  <a:schemeClr val="bg1"/>
                </a:solidFill>
              </a:rPr>
              <a:t>щасливий кінець розповіді. 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71258" y="4458365"/>
            <a:ext cx="7162800" cy="1631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FFFF00"/>
                </a:solidFill>
              </a:rPr>
              <a:t>Проведи дослідження!</a:t>
            </a:r>
            <a:endParaRPr lang="ru-RU" sz="2000" b="1" dirty="0">
              <a:solidFill>
                <a:srgbClr val="FFFF00"/>
              </a:solidFill>
            </a:endParaRPr>
          </a:p>
          <a:p>
            <a:pPr marL="271463" indent="-271463">
              <a:buAutoNum type="arabicPeriod"/>
            </a:pPr>
            <a:r>
              <a:rPr lang="uk-UA" sz="2000" b="1" dirty="0">
                <a:solidFill>
                  <a:schemeClr val="bg1"/>
                </a:solidFill>
              </a:rPr>
              <a:t>Вимов звуки, позначені в тексті підкресленими буквами. </a:t>
            </a:r>
          </a:p>
          <a:p>
            <a:pPr marL="271463" indent="-271463">
              <a:buAutoNum type="arabicPeriod"/>
            </a:pPr>
            <a:r>
              <a:rPr lang="uk-UA" sz="2000" b="1" dirty="0">
                <a:solidFill>
                  <a:schemeClr val="bg1"/>
                </a:solidFill>
              </a:rPr>
              <a:t>Поясни, що спільного в їх вимові.</a:t>
            </a:r>
          </a:p>
          <a:p>
            <a:pPr marL="271463" indent="-271463">
              <a:buAutoNum type="arabicPeriod"/>
            </a:pPr>
            <a:r>
              <a:rPr lang="uk-UA" sz="2000" b="1" dirty="0">
                <a:solidFill>
                  <a:schemeClr val="bg1"/>
                </a:solidFill>
              </a:rPr>
              <a:t>Які букви вказують на м'якість цих звуків? Перевір себе за правилом.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59394" y="1521730"/>
            <a:ext cx="7249887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/>
              <a:t>Букви </a:t>
            </a:r>
            <a:r>
              <a:rPr lang="uk-UA" sz="4000" b="1" dirty="0">
                <a:solidFill>
                  <a:srgbClr val="FF0000"/>
                </a:solidFill>
              </a:rPr>
              <a:t>я, ю є, і, ь </a:t>
            </a:r>
            <a:r>
              <a:rPr lang="uk-UA" sz="4000" b="1" dirty="0"/>
              <a:t>позначають м'якість попередніх приголосних звуків.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80456" y="461872"/>
            <a:ext cx="9235605" cy="7246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Запам’ятай!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Людина\роб в парах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048" y="3650458"/>
            <a:ext cx="3857449" cy="285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951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334475" y="3240357"/>
            <a:ext cx="1311442" cy="55345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6000" b="1" dirty="0"/>
              <a:t>  </a:t>
            </a:r>
            <a:r>
              <a:rPr lang="uk-UA" dirty="0"/>
              <a:t> 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98652" y="494528"/>
            <a:ext cx="10433348" cy="11601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Допоможи </a:t>
            </a:r>
            <a:r>
              <a:rPr lang="uk-UA" sz="3600" b="1" dirty="0" err="1">
                <a:solidFill>
                  <a:schemeClr val="bg1"/>
                </a:solidFill>
              </a:rPr>
              <a:t>Читалочці</a:t>
            </a:r>
            <a:r>
              <a:rPr lang="uk-UA" sz="3600" b="1" dirty="0">
                <a:solidFill>
                  <a:schemeClr val="bg1"/>
                </a:solidFill>
              </a:rPr>
              <a:t> </a:t>
            </a:r>
            <a:r>
              <a:rPr lang="uk-UA" sz="3600" b="1" dirty="0" smtClean="0">
                <a:solidFill>
                  <a:schemeClr val="bg1"/>
                </a:solidFill>
              </a:rPr>
              <a:t>розділити 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склади на дві групи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64" y="1764820"/>
            <a:ext cx="1976635" cy="273479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3254830" y="2554496"/>
            <a:ext cx="797717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зі   </a:t>
            </a:r>
            <a:r>
              <a:rPr lang="uk-UA" sz="3200" b="1" dirty="0" err="1">
                <a:solidFill>
                  <a:schemeClr val="bg1"/>
                </a:solidFill>
              </a:rPr>
              <a:t>зи</a:t>
            </a:r>
            <a:r>
              <a:rPr lang="uk-UA" sz="3200" b="1" dirty="0">
                <a:solidFill>
                  <a:schemeClr val="bg1"/>
                </a:solidFill>
              </a:rPr>
              <a:t>   ра   </a:t>
            </a:r>
            <a:r>
              <a:rPr lang="uk-UA" sz="3200" b="1" dirty="0" err="1">
                <a:solidFill>
                  <a:schemeClr val="bg1"/>
                </a:solidFill>
              </a:rPr>
              <a:t>ря</a:t>
            </a:r>
            <a:r>
              <a:rPr lang="uk-UA" sz="3200" b="1" dirty="0">
                <a:solidFill>
                  <a:schemeClr val="bg1"/>
                </a:solidFill>
              </a:rPr>
              <a:t>   не   </a:t>
            </a:r>
            <a:r>
              <a:rPr lang="uk-UA" sz="3200" b="1" dirty="0" err="1">
                <a:solidFill>
                  <a:schemeClr val="bg1"/>
                </a:solidFill>
              </a:rPr>
              <a:t>нє</a:t>
            </a:r>
            <a:r>
              <a:rPr lang="uk-UA" sz="3200" b="1" dirty="0">
                <a:solidFill>
                  <a:schemeClr val="bg1"/>
                </a:solidFill>
              </a:rPr>
              <a:t>   тю   ту   </a:t>
            </a:r>
            <a:r>
              <a:rPr lang="uk-UA" sz="3200" b="1" dirty="0" err="1">
                <a:solidFill>
                  <a:schemeClr val="bg1"/>
                </a:solidFill>
              </a:rPr>
              <a:t>со</a:t>
            </a:r>
            <a:r>
              <a:rPr lang="uk-UA" sz="3200" b="1" dirty="0">
                <a:solidFill>
                  <a:schemeClr val="bg1"/>
                </a:solidFill>
              </a:rPr>
              <a:t>   </a:t>
            </a:r>
            <a:r>
              <a:rPr lang="uk-UA" sz="3200" b="1" dirty="0" err="1">
                <a:solidFill>
                  <a:schemeClr val="bg1"/>
                </a:solidFill>
              </a:rPr>
              <a:t>сьо</a:t>
            </a:r>
            <a:r>
              <a:rPr lang="uk-UA" sz="3200" b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7" name="Овал 6"/>
          <p:cNvSpPr/>
          <p:nvPr/>
        </p:nvSpPr>
        <p:spPr>
          <a:xfrm>
            <a:off x="4168843" y="3384737"/>
            <a:ext cx="252663" cy="2646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289172" y="3946164"/>
            <a:ext cx="1311442" cy="55345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6000" b="1" dirty="0"/>
              <a:t>  </a:t>
            </a:r>
            <a:r>
              <a:rPr lang="uk-UA" dirty="0"/>
              <a:t>   </a:t>
            </a:r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4171513" y="4087754"/>
            <a:ext cx="252663" cy="2646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609303" y="4167809"/>
            <a:ext cx="409433" cy="10458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649210" y="3384737"/>
            <a:ext cx="409433" cy="10458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649210" y="3559460"/>
            <a:ext cx="409433" cy="10458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913360" y="3257472"/>
            <a:ext cx="3213300" cy="5093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зі  </a:t>
            </a:r>
            <a:r>
              <a:rPr lang="uk-UA" sz="3200" b="1" dirty="0" err="1" smtClean="0">
                <a:solidFill>
                  <a:schemeClr val="bg1"/>
                </a:solidFill>
              </a:rPr>
              <a:t>ря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 err="1" smtClean="0">
                <a:solidFill>
                  <a:schemeClr val="bg1"/>
                </a:solidFill>
              </a:rPr>
              <a:t>нє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 тю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 err="1" smtClean="0">
                <a:solidFill>
                  <a:schemeClr val="bg1"/>
                </a:solidFill>
              </a:rPr>
              <a:t>сьо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913360" y="3948701"/>
            <a:ext cx="3213300" cy="56595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200" b="1" dirty="0" err="1" smtClean="0">
                <a:solidFill>
                  <a:schemeClr val="bg1"/>
                </a:solidFill>
              </a:rPr>
              <a:t>зи</a:t>
            </a:r>
            <a:r>
              <a:rPr lang="uk-UA" sz="3200" b="1" dirty="0" smtClean="0">
                <a:solidFill>
                  <a:schemeClr val="bg1"/>
                </a:solidFill>
              </a:rPr>
              <a:t>  ра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 не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 ту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 err="1" smtClean="0">
                <a:solidFill>
                  <a:schemeClr val="bg1"/>
                </a:solidFill>
              </a:rPr>
              <a:t>со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smtClean="0">
                <a:solidFill>
                  <a:schemeClr val="bg1"/>
                </a:solidFill>
              </a:rPr>
              <a:t>12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286627" y="1740976"/>
            <a:ext cx="7956948" cy="77827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0070C0"/>
                </a:solidFill>
              </a:rPr>
              <a:t>Пригадай, як позначаються м'які і тверді звуки у схемах слів</a:t>
            </a:r>
            <a:r>
              <a:rPr lang="uk-UA" sz="2000" b="1" dirty="0" smtClean="0">
                <a:solidFill>
                  <a:srgbClr val="0070C0"/>
                </a:solidFill>
              </a:rPr>
              <a:t>.</a:t>
            </a: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  </a:t>
            </a:r>
            <a:r>
              <a:rPr lang="uk-UA" sz="20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000" b="1" dirty="0" smtClean="0">
                <a:solidFill>
                  <a:srgbClr val="0070C0"/>
                </a:solidFill>
              </a:rPr>
              <a:t> склади з м’якими приголосними.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86769" y="4644000"/>
            <a:ext cx="2495332" cy="101159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Утвори </a:t>
            </a:r>
            <a:r>
              <a:rPr lang="uk-UA" sz="2000" b="1" dirty="0">
                <a:solidFill>
                  <a:srgbClr val="0070C0"/>
                </a:solidFill>
              </a:rPr>
              <a:t>слово з кожним складом </a:t>
            </a:r>
            <a:r>
              <a:rPr lang="uk-UA" sz="2000" b="1" dirty="0" smtClean="0">
                <a:solidFill>
                  <a:srgbClr val="0070C0"/>
                </a:solidFill>
              </a:rPr>
              <a:t>другого </a:t>
            </a:r>
            <a:r>
              <a:rPr lang="uk-UA" sz="2000" b="1" dirty="0" smtClean="0">
                <a:solidFill>
                  <a:srgbClr val="0070C0"/>
                </a:solidFill>
              </a:rPr>
              <a:t>рядка.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" t="724" r="44637" b="88999"/>
          <a:stretch/>
        </p:blipFill>
        <p:spPr>
          <a:xfrm>
            <a:off x="3060000" y="4644000"/>
            <a:ext cx="8208000" cy="1008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" t="14921" r="54031" b="71746"/>
          <a:stretch/>
        </p:blipFill>
        <p:spPr>
          <a:xfrm>
            <a:off x="3080498" y="4700059"/>
            <a:ext cx="1666069" cy="73953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0" t="52583" r="48768" b="35878"/>
          <a:stretch/>
        </p:blipFill>
        <p:spPr>
          <a:xfrm>
            <a:off x="7889681" y="4987984"/>
            <a:ext cx="1699952" cy="64008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9" t="31286" r="13759" b="56179"/>
          <a:stretch/>
        </p:blipFill>
        <p:spPr>
          <a:xfrm>
            <a:off x="6374476" y="4713836"/>
            <a:ext cx="1537959" cy="69532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8BFA8759-2F7B-41F6-964E-79557D9F35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89"/>
          <a:stretch/>
        </p:blipFill>
        <p:spPr>
          <a:xfrm>
            <a:off x="4746567" y="4984908"/>
            <a:ext cx="1699952" cy="64623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5397AD61-BEC2-4C53-9E7C-57BCB27FDE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64" r="725"/>
          <a:stretch/>
        </p:blipFill>
        <p:spPr>
          <a:xfrm>
            <a:off x="9434757" y="4984908"/>
            <a:ext cx="1699952" cy="64623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606490" y="3459923"/>
            <a:ext cx="262551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FFFF00"/>
                </a:solidFill>
              </a:rPr>
              <a:t>я, ю є, і, ь </a:t>
            </a:r>
            <a:endParaRPr lang="ru-RU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46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4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2000" y="4536770"/>
            <a:ext cx="3047028" cy="14505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/>
          <a:srcRect r="76478"/>
          <a:stretch/>
        </p:blipFill>
        <p:spPr>
          <a:xfrm>
            <a:off x="901080" y="1713104"/>
            <a:ext cx="1845940" cy="264343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901080" y="481244"/>
            <a:ext cx="10311408" cy="11437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Допоможи </a:t>
            </a:r>
            <a:r>
              <a:rPr lang="uk-UA" sz="3200" b="1" dirty="0">
                <a:solidFill>
                  <a:schemeClr val="bg1"/>
                </a:solidFill>
              </a:rPr>
              <a:t>Родзинці перетворити м'які звуки в словах на тверді.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утворені слова за зразком.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25049" y="1775228"/>
            <a:ext cx="353062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i="1" dirty="0">
                <a:solidFill>
                  <a:schemeClr val="bg1"/>
                </a:solidFill>
              </a:rPr>
              <a:t>Зразок: тінь- тин.     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5" t="950" r="47316" b="88772"/>
          <a:stretch/>
        </p:blipFill>
        <p:spPr>
          <a:xfrm>
            <a:off x="2938905" y="2635200"/>
            <a:ext cx="7704000" cy="1008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6760409" y="1780771"/>
            <a:ext cx="1028388" cy="5747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люк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261016" y="1780771"/>
            <a:ext cx="1028388" cy="5747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рись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649508" y="1780771"/>
            <a:ext cx="1028388" cy="5747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ліс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686201" y="3333944"/>
            <a:ext cx="128756" cy="1220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78743" r="81486" b="8379"/>
          <a:stretch/>
        </p:blipFill>
        <p:spPr>
          <a:xfrm>
            <a:off x="4200950" y="2702003"/>
            <a:ext cx="400814" cy="66630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8" t="84952" r="44384" b="3490"/>
          <a:stretch/>
        </p:blipFill>
        <p:spPr>
          <a:xfrm>
            <a:off x="4530356" y="2968175"/>
            <a:ext cx="1138398" cy="59804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0" t="84868" r="12992" b="3574"/>
          <a:stretch/>
        </p:blipFill>
        <p:spPr>
          <a:xfrm>
            <a:off x="5513401" y="2968175"/>
            <a:ext cx="1138398" cy="5980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7" t="19481" r="49805" b="67596"/>
          <a:stretch/>
        </p:blipFill>
        <p:spPr>
          <a:xfrm>
            <a:off x="6907165" y="2923653"/>
            <a:ext cx="1068800" cy="68708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78743" r="81486" b="8379"/>
          <a:stretch/>
        </p:blipFill>
        <p:spPr>
          <a:xfrm>
            <a:off x="6607825" y="2698993"/>
            <a:ext cx="400814" cy="66630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5" t="19550" r="19528" b="72412"/>
          <a:stretch/>
        </p:blipFill>
        <p:spPr>
          <a:xfrm>
            <a:off x="8110748" y="2937946"/>
            <a:ext cx="819137" cy="42735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4" t="35515" r="49759" b="56447"/>
          <a:stretch/>
        </p:blipFill>
        <p:spPr>
          <a:xfrm>
            <a:off x="9441810" y="2921790"/>
            <a:ext cx="819137" cy="42735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78743" r="81486" b="8379"/>
          <a:stretch/>
        </p:blipFill>
        <p:spPr>
          <a:xfrm>
            <a:off x="8921447" y="2698993"/>
            <a:ext cx="400814" cy="666303"/>
          </a:xfrm>
          <a:prstGeom prst="rect">
            <a:avLst/>
          </a:prstGeom>
        </p:spPr>
      </p:pic>
      <p:sp>
        <p:nvSpPr>
          <p:cNvPr id="35" name="Овал 34"/>
          <p:cNvSpPr/>
          <p:nvPr/>
        </p:nvSpPr>
        <p:spPr>
          <a:xfrm>
            <a:off x="5946942" y="3337070"/>
            <a:ext cx="128756" cy="1220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4909381" y="3333944"/>
            <a:ext cx="128756" cy="1220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7374421" y="3333944"/>
            <a:ext cx="128756" cy="1220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9675692" y="3333944"/>
            <a:ext cx="128756" cy="1220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8417762" y="3333944"/>
            <a:ext cx="128756" cy="1220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8150877" y="3368306"/>
            <a:ext cx="220278" cy="59531"/>
            <a:chOff x="4325582" y="5837648"/>
            <a:chExt cx="220278" cy="59531"/>
          </a:xfrm>
        </p:grpSpPr>
        <p:cxnSp>
          <p:nvCxnSpPr>
            <p:cNvPr id="56" name="Прямая соединительная линия 55"/>
            <p:cNvCxnSpPr/>
            <p:nvPr/>
          </p:nvCxnSpPr>
          <p:spPr>
            <a:xfrm>
              <a:off x="4325582" y="5837648"/>
              <a:ext cx="220278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>
              <a:off x="4325582" y="5897179"/>
              <a:ext cx="220278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Прямая соединительная линия 57"/>
          <p:cNvCxnSpPr/>
          <p:nvPr/>
        </p:nvCxnSpPr>
        <p:spPr>
          <a:xfrm>
            <a:off x="7549305" y="3382618"/>
            <a:ext cx="22027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Группа 58"/>
          <p:cNvGrpSpPr/>
          <p:nvPr/>
        </p:nvGrpSpPr>
        <p:grpSpPr>
          <a:xfrm>
            <a:off x="3368741" y="3356202"/>
            <a:ext cx="220278" cy="59531"/>
            <a:chOff x="4325582" y="5837648"/>
            <a:chExt cx="220278" cy="59531"/>
          </a:xfrm>
        </p:grpSpPr>
        <p:cxnSp>
          <p:nvCxnSpPr>
            <p:cNvPr id="60" name="Прямая соединительная линия 59"/>
            <p:cNvCxnSpPr/>
            <p:nvPr/>
          </p:nvCxnSpPr>
          <p:spPr>
            <a:xfrm>
              <a:off x="4325582" y="5837648"/>
              <a:ext cx="220278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>
              <a:off x="4325582" y="5897179"/>
              <a:ext cx="220278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Прямая соединительная линия 61"/>
          <p:cNvCxnSpPr/>
          <p:nvPr/>
        </p:nvCxnSpPr>
        <p:spPr>
          <a:xfrm>
            <a:off x="3894873" y="3387727"/>
            <a:ext cx="22027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Группа 62"/>
          <p:cNvGrpSpPr/>
          <p:nvPr/>
        </p:nvGrpSpPr>
        <p:grpSpPr>
          <a:xfrm>
            <a:off x="6132486" y="3365180"/>
            <a:ext cx="220278" cy="59531"/>
            <a:chOff x="4325582" y="5837648"/>
            <a:chExt cx="220278" cy="59531"/>
          </a:xfrm>
        </p:grpSpPr>
        <p:cxnSp>
          <p:nvCxnSpPr>
            <p:cNvPr id="64" name="Прямая соединительная линия 63"/>
            <p:cNvCxnSpPr/>
            <p:nvPr/>
          </p:nvCxnSpPr>
          <p:spPr>
            <a:xfrm>
              <a:off x="4325582" y="5837648"/>
              <a:ext cx="220278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>
              <a:off x="4325582" y="5897179"/>
              <a:ext cx="220278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Прямая соединительная линия 65"/>
          <p:cNvCxnSpPr/>
          <p:nvPr/>
        </p:nvCxnSpPr>
        <p:spPr>
          <a:xfrm>
            <a:off x="5085266" y="3394946"/>
            <a:ext cx="22027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4636872" y="3389987"/>
            <a:ext cx="22027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5654465" y="3394946"/>
            <a:ext cx="22027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9386354" y="3389987"/>
            <a:ext cx="22027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7105649" y="3387727"/>
            <a:ext cx="22027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8577693" y="3382618"/>
            <a:ext cx="22027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9886965" y="3389987"/>
            <a:ext cx="22027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2D8FDD2-0ECB-473C-B55E-E3AC16C029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413" y="2686355"/>
            <a:ext cx="1140051" cy="664522"/>
          </a:xfrm>
          <a:prstGeom prst="rect">
            <a:avLst/>
          </a:prstGeom>
        </p:spPr>
      </p:pic>
      <p:sp>
        <p:nvSpPr>
          <p:cNvPr id="4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smtClean="0">
                <a:solidFill>
                  <a:schemeClr val="bg1"/>
                </a:solidFill>
              </a:rPr>
              <a:t>12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925050" y="3858693"/>
            <a:ext cx="8643920" cy="46999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 </a:t>
            </a:r>
            <a:r>
              <a:rPr lang="uk-UA" sz="2400" b="1" dirty="0">
                <a:solidFill>
                  <a:srgbClr val="0070C0"/>
                </a:solidFill>
              </a:rPr>
              <a:t>Під кожним записаним словом побудуй його звукову схему.</a:t>
            </a:r>
            <a:endParaRPr lang="uk-UA" sz="2800" b="1" dirty="0">
              <a:solidFill>
                <a:srgbClr val="0070C0"/>
              </a:solidFill>
            </a:endParaRPr>
          </a:p>
        </p:txBody>
      </p:sp>
      <p:pic>
        <p:nvPicPr>
          <p:cNvPr id="44" name="Picture 4" descr="игрушечный лук и стрела, лук и стрелы, арбалет png | PNGEg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183" l="5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3800">
            <a:off x="2537946" y="4794112"/>
            <a:ext cx="1093943" cy="9492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xtLst/>
        </p:spPr>
      </p:pic>
      <p:pic>
        <p:nvPicPr>
          <p:cNvPr id="48" name="Picture 6" descr="Pit hole Illustrations and Stock Art. 1,175 Pit hole illustration and  vector EPS clipart graphics available to search from thousands of royalty  free stock clip art designers.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6"/>
          <a:stretch/>
        </p:blipFill>
        <p:spPr bwMode="auto">
          <a:xfrm>
            <a:off x="901080" y="4702629"/>
            <a:ext cx="1627327" cy="77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2 клас\1 Українська мова\1 Пономарьова\1 Звуки букви\№006 - М'які приголосні звуки\2024-06-16_095955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326" y="4536770"/>
            <a:ext cx="3240277" cy="145052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2 клас\1 Українська мова\1 Пономарьова\1 Звуки букви\№006 - М'які приголосні звуки\2024-06-16_100115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227" y="4523749"/>
            <a:ext cx="3993743" cy="142363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625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5" grpId="0" animBg="1"/>
      <p:bldP spid="37" grpId="0" animBg="1"/>
      <p:bldP spid="40" grpId="0" animBg="1"/>
      <p:bldP spid="45" grpId="0" animBg="1"/>
      <p:bldP spid="50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10676" y="494527"/>
            <a:ext cx="10290723" cy="10730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Прочитай речення. Поясни, що переплутав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Щебетунчик</a:t>
            </a:r>
            <a:r>
              <a:rPr lang="uk-UA" sz="3200" b="1" dirty="0">
                <a:solidFill>
                  <a:schemeClr val="bg1"/>
                </a:solidFill>
              </a:rPr>
              <a:t>. </a:t>
            </a:r>
            <a:r>
              <a:rPr lang="uk-UA" sz="3200" b="1" dirty="0" smtClean="0">
                <a:solidFill>
                  <a:schemeClr val="bg1"/>
                </a:solidFill>
              </a:rPr>
              <a:t>Напиши друге речення </a:t>
            </a:r>
            <a:r>
              <a:rPr lang="uk-UA" sz="3200" b="1" dirty="0">
                <a:solidFill>
                  <a:schemeClr val="bg1"/>
                </a:solidFill>
              </a:rPr>
              <a:t>без помилок.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11" r="19742"/>
          <a:stretch/>
        </p:blipFill>
        <p:spPr>
          <a:xfrm flipH="1">
            <a:off x="910676" y="1691665"/>
            <a:ext cx="2113300" cy="319901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4271035" y="1691665"/>
            <a:ext cx="5724977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uk-UA" sz="3200" b="1" dirty="0">
                <a:solidFill>
                  <a:schemeClr val="bg1"/>
                </a:solidFill>
              </a:rPr>
              <a:t>У р   </a:t>
            </a:r>
            <a:r>
              <a:rPr lang="uk-UA" sz="3200" b="1" dirty="0" err="1">
                <a:solidFill>
                  <a:schemeClr val="bg1"/>
                </a:solidFill>
              </a:rPr>
              <a:t>ках</a:t>
            </a:r>
            <a:r>
              <a:rPr lang="uk-UA" sz="3200" b="1" dirty="0">
                <a:solidFill>
                  <a:schemeClr val="bg1"/>
                </a:solidFill>
              </a:rPr>
              <a:t> несу р   </a:t>
            </a:r>
            <a:r>
              <a:rPr lang="uk-UA" sz="3200" b="1" dirty="0" err="1">
                <a:solidFill>
                  <a:schemeClr val="bg1"/>
                </a:solidFill>
              </a:rPr>
              <a:t>кзак</a:t>
            </a:r>
            <a:r>
              <a:rPr lang="uk-UA" sz="3200" b="1" dirty="0">
                <a:solidFill>
                  <a:schemeClr val="bg1"/>
                </a:solidFill>
              </a:rPr>
              <a:t>.</a:t>
            </a:r>
          </a:p>
          <a:p>
            <a:pPr marL="514350" indent="-514350">
              <a:buAutoNum type="arabicPeriod"/>
            </a:pPr>
            <a:r>
              <a:rPr lang="uk-UA" sz="3200" b="1" dirty="0">
                <a:solidFill>
                  <a:schemeClr val="bg1"/>
                </a:solidFill>
              </a:rPr>
              <a:t>Над головою син   н  бо.</a:t>
            </a:r>
          </a:p>
          <a:p>
            <a:pPr marL="514350" indent="-514350">
              <a:buAutoNum type="arabicPeriod"/>
            </a:pPr>
            <a:r>
              <a:rPr lang="uk-UA" sz="3200" b="1" dirty="0">
                <a:solidFill>
                  <a:schemeClr val="bg1"/>
                </a:solidFill>
              </a:rPr>
              <a:t>Л  </a:t>
            </a:r>
            <a:r>
              <a:rPr lang="uk-UA" sz="3200" b="1" dirty="0" err="1">
                <a:solidFill>
                  <a:schemeClr val="bg1"/>
                </a:solidFill>
              </a:rPr>
              <a:t>льку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err="1">
                <a:solidFill>
                  <a:schemeClr val="bg1"/>
                </a:solidFill>
              </a:rPr>
              <a:t>покл</a:t>
            </a:r>
            <a:r>
              <a:rPr lang="uk-UA" sz="3200" b="1" dirty="0">
                <a:solidFill>
                  <a:schemeClr val="bg1"/>
                </a:solidFill>
              </a:rPr>
              <a:t>  </a:t>
            </a:r>
            <a:r>
              <a:rPr lang="uk-UA" sz="3200" b="1" dirty="0" err="1">
                <a:solidFill>
                  <a:schemeClr val="bg1"/>
                </a:solidFill>
              </a:rPr>
              <a:t>ли</a:t>
            </a:r>
            <a:r>
              <a:rPr lang="uk-UA" sz="3200" b="1" dirty="0">
                <a:solidFill>
                  <a:schemeClr val="bg1"/>
                </a:solidFill>
              </a:rPr>
              <a:t> у ліжечко.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t="-1" r="55773" b="72303"/>
          <a:stretch/>
        </p:blipFill>
        <p:spPr>
          <a:xfrm>
            <a:off x="3996000" y="3606439"/>
            <a:ext cx="6624000" cy="2716423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322017" y="1701357"/>
            <a:ext cx="42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ю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393549" y="1691665"/>
            <a:ext cx="42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у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792345" y="2184107"/>
            <a:ext cx="42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258345" y="2184105"/>
            <a:ext cx="42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є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037724" y="2676549"/>
            <a:ext cx="42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980118" y="2676547"/>
            <a:ext cx="3802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309340" y="1701357"/>
            <a:ext cx="42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у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369737" y="1714728"/>
            <a:ext cx="42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ю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780680" y="2184121"/>
            <a:ext cx="42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є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267331" y="2184106"/>
            <a:ext cx="42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е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002255" y="2676550"/>
            <a:ext cx="42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969509" y="2676548"/>
            <a:ext cx="3802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6" t="30651" r="25366" b="55877"/>
          <a:stretch/>
        </p:blipFill>
        <p:spPr>
          <a:xfrm>
            <a:off x="4480435" y="3769566"/>
            <a:ext cx="578036" cy="66749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" t="52657" r="57716" b="35817"/>
          <a:stretch/>
        </p:blipFill>
        <p:spPr>
          <a:xfrm>
            <a:off x="5037724" y="4036745"/>
            <a:ext cx="1363094" cy="60249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8" t="52577" r="23145" b="35897"/>
          <a:stretch/>
        </p:blipFill>
        <p:spPr>
          <a:xfrm>
            <a:off x="6474441" y="4036745"/>
            <a:ext cx="1007517" cy="60249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9" t="63710" r="11030" b="18788"/>
          <a:stretch/>
        </p:blipFill>
        <p:spPr>
          <a:xfrm>
            <a:off x="9243697" y="3769566"/>
            <a:ext cx="1114466" cy="91492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6" t="84120" r="8801" b="7719"/>
          <a:stretch/>
        </p:blipFill>
        <p:spPr>
          <a:xfrm>
            <a:off x="5853642" y="4767113"/>
            <a:ext cx="1066494" cy="4266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15386" r="63693" b="72530"/>
          <a:stretch/>
        </p:blipFill>
        <p:spPr>
          <a:xfrm>
            <a:off x="6893149" y="4532986"/>
            <a:ext cx="1124055" cy="66076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5" t="36534" r="24876" b="51471"/>
          <a:stretch/>
        </p:blipFill>
        <p:spPr>
          <a:xfrm>
            <a:off x="5908618" y="5570534"/>
            <a:ext cx="601285" cy="65582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51168" r="43955" b="39917"/>
          <a:stretch/>
        </p:blipFill>
        <p:spPr>
          <a:xfrm>
            <a:off x="6609202" y="5472054"/>
            <a:ext cx="1820060" cy="48742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66B0B151-C7D7-4F47-805C-E780C1DE1D3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5" t="-2878" r="13469" b="68116"/>
          <a:stretch/>
        </p:blipFill>
        <p:spPr>
          <a:xfrm>
            <a:off x="7543377" y="3987045"/>
            <a:ext cx="1668962" cy="66968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AB5A953A-1FE2-403A-87EF-E5C273B2BDA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" t="28548" r="71113" b="36690"/>
          <a:stretch/>
        </p:blipFill>
        <p:spPr>
          <a:xfrm>
            <a:off x="4141824" y="4582700"/>
            <a:ext cx="1668962" cy="66968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6083FC95-3DD9-4981-9E2A-6E3C92C11DB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2" t="37597" r="9912" b="14935"/>
          <a:stretch/>
        </p:blipFill>
        <p:spPr>
          <a:xfrm>
            <a:off x="8231081" y="4505569"/>
            <a:ext cx="1764931" cy="91445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74831FC6-5EA5-45CE-8883-29901F9E1FF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" t="62804" r="69896" b="-10272"/>
          <a:stretch/>
        </p:blipFill>
        <p:spPr>
          <a:xfrm>
            <a:off x="4176005" y="5245768"/>
            <a:ext cx="1764931" cy="914455"/>
          </a:xfrm>
          <a:prstGeom prst="rect">
            <a:avLst/>
          </a:prstGeom>
        </p:spPr>
      </p:pic>
      <p:sp>
        <p:nvSpPr>
          <p:cNvPr id="4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smtClean="0">
                <a:solidFill>
                  <a:schemeClr val="bg1"/>
                </a:solidFill>
              </a:rPr>
              <a:t>12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677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2938</TotalTime>
  <Words>782</Words>
  <Application>Microsoft Office PowerPoint</Application>
  <PresentationFormat>Произвольный</PresentationFormat>
  <Paragraphs>155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316</cp:revision>
  <dcterms:created xsi:type="dcterms:W3CDTF">2018-01-05T16:38:53Z</dcterms:created>
  <dcterms:modified xsi:type="dcterms:W3CDTF">2024-09-06T12:38:29Z</dcterms:modified>
</cp:coreProperties>
</file>