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57" r:id="rId3"/>
    <p:sldId id="358" r:id="rId4"/>
    <p:sldId id="359" r:id="rId5"/>
    <p:sldId id="355" r:id="rId6"/>
    <p:sldId id="343" r:id="rId7"/>
    <p:sldId id="344" r:id="rId8"/>
    <p:sldId id="348" r:id="rId9"/>
    <p:sldId id="352" r:id="rId10"/>
    <p:sldId id="363" r:id="rId11"/>
    <p:sldId id="354" r:id="rId12"/>
    <p:sldId id="347" r:id="rId13"/>
    <p:sldId id="361" r:id="rId14"/>
    <p:sldId id="3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00"/>
    <a:srgbClr val="295FFF"/>
    <a:srgbClr val="00B050"/>
    <a:srgbClr val="709E32"/>
    <a:srgbClr val="C55A11"/>
    <a:srgbClr val="2F3242"/>
    <a:srgbClr val="1694E9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31694" y="838725"/>
            <a:ext cx="3270858" cy="29809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31694" y="3968903"/>
            <a:ext cx="9664905" cy="194095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Правильно записую слова </a:t>
            </a:r>
            <a:r>
              <a:rPr lang="uk-UA" sz="5400" b="1" dirty="0" smtClean="0">
                <a:solidFill>
                  <a:srgbClr val="0070C0"/>
                </a:solidFill>
              </a:rPr>
              <a:t>з </a:t>
            </a:r>
          </a:p>
          <a:p>
            <a:pPr algn="ctr"/>
            <a:r>
              <a:rPr lang="uk-UA" sz="5400" b="1" i="1" dirty="0" err="1" smtClean="0">
                <a:solidFill>
                  <a:srgbClr val="0070C0"/>
                </a:solidFill>
              </a:rPr>
              <a:t>ьо</a:t>
            </a:r>
            <a:r>
              <a:rPr lang="uk-UA" sz="5400" b="1" dirty="0" smtClean="0">
                <a:solidFill>
                  <a:srgbClr val="0070C0"/>
                </a:solidFill>
              </a:rPr>
              <a:t> </a:t>
            </a:r>
            <a:r>
              <a:rPr lang="uk-UA" sz="5400" b="1" dirty="0">
                <a:solidFill>
                  <a:srgbClr val="0070C0"/>
                </a:solidFill>
              </a:rPr>
              <a:t>і </a:t>
            </a:r>
            <a:r>
              <a:rPr lang="uk-UA" sz="5400" b="1" i="1" dirty="0" smtClean="0">
                <a:solidFill>
                  <a:srgbClr val="0070C0"/>
                </a:solidFill>
              </a:rPr>
              <a:t>йо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://maltzewa17.ru/wp-content/uploads/2013/05/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91" y="1380611"/>
            <a:ext cx="1797314" cy="15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altzewa17.ru/wp-content/uploads/2013/05/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40" y="838725"/>
            <a:ext cx="1501101" cy="16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altzewa17.ru/wp-content/uploads/2013/05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358">
            <a:off x="1749742" y="2098827"/>
            <a:ext cx="1228309" cy="17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60771" y="1014713"/>
            <a:ext cx="3635829" cy="214526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2 клас.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 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8393" t="44319" r="63850" b="43668"/>
          <a:stretch/>
        </p:blipFill>
        <p:spPr>
          <a:xfrm>
            <a:off x="4688966" y="3411750"/>
            <a:ext cx="3657303" cy="7797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/>
          <a:srcRect l="35729" t="46186" r="39166" b="43515"/>
          <a:stretch/>
        </p:blipFill>
        <p:spPr>
          <a:xfrm>
            <a:off x="1095852" y="3401508"/>
            <a:ext cx="3476148" cy="7557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93" t="44319" r="63850" b="43668"/>
          <a:stretch/>
        </p:blipFill>
        <p:spPr>
          <a:xfrm>
            <a:off x="4688967" y="2579456"/>
            <a:ext cx="3657303" cy="83229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35976" t="34900" r="36025" b="53514"/>
          <a:stretch/>
        </p:blipFill>
        <p:spPr>
          <a:xfrm>
            <a:off x="4688968" y="1751889"/>
            <a:ext cx="3657302" cy="80257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7717" t="34105" r="66944" b="53879"/>
          <a:stretch/>
        </p:blipFill>
        <p:spPr>
          <a:xfrm>
            <a:off x="1089642" y="1729889"/>
            <a:ext cx="3440642" cy="88347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35729" t="46186" r="39166" b="43515"/>
          <a:stretch/>
        </p:blipFill>
        <p:spPr>
          <a:xfrm>
            <a:off x="1075656" y="2630830"/>
            <a:ext cx="3476148" cy="7557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5655" y="1190336"/>
            <a:ext cx="8589205" cy="47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1. </a:t>
            </a:r>
            <a:r>
              <a:rPr lang="ru-RU" sz="2400" b="1" dirty="0" err="1" smtClean="0">
                <a:solidFill>
                  <a:srgbClr val="0070C0"/>
                </a:solidFill>
              </a:rPr>
              <a:t>Утвори</a:t>
            </a:r>
            <a:r>
              <a:rPr lang="ru-RU" sz="2400" b="1" dirty="0" smtClean="0">
                <a:solidFill>
                  <a:srgbClr val="0070C0"/>
                </a:solidFill>
              </a:rPr>
              <a:t> слова </a:t>
            </a:r>
            <a:r>
              <a:rPr lang="ru-RU" sz="2400" b="1" dirty="0">
                <a:solidFill>
                  <a:srgbClr val="0070C0"/>
                </a:solidFill>
              </a:rPr>
              <a:t>за </a:t>
            </a:r>
            <a:r>
              <a:rPr lang="ru-RU" sz="2400" b="1" dirty="0" err="1">
                <a:solidFill>
                  <a:srgbClr val="0070C0"/>
                </a:solidFill>
              </a:rPr>
              <a:t>зразком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і запиши. </a:t>
            </a:r>
            <a:r>
              <a:rPr lang="ru-RU" sz="2400" b="1" dirty="0" err="1" smtClean="0">
                <a:solidFill>
                  <a:srgbClr val="0070C0"/>
                </a:solidFill>
              </a:rPr>
              <a:t>Поділи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їх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склади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94" t="23432" r="52990" b="62708"/>
          <a:stretch/>
        </p:blipFill>
        <p:spPr>
          <a:xfrm>
            <a:off x="5879112" y="1697706"/>
            <a:ext cx="2326738" cy="9109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96" t="22183" r="34343" b="63957"/>
          <a:stretch/>
        </p:blipFill>
        <p:spPr>
          <a:xfrm>
            <a:off x="2201911" y="2459877"/>
            <a:ext cx="2034276" cy="8780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24" t="36892" r="56128" b="50221"/>
          <a:stretch/>
        </p:blipFill>
        <p:spPr>
          <a:xfrm>
            <a:off x="5679199" y="2579456"/>
            <a:ext cx="2108819" cy="847001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790"/>
            <a:ext cx="1054100" cy="1001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657" y="3494830"/>
            <a:ext cx="1020266" cy="4843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поле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Дуга 2"/>
          <p:cNvSpPr/>
          <p:nvPr/>
        </p:nvSpPr>
        <p:spPr>
          <a:xfrm rot="9538110">
            <a:off x="2371270" y="1911709"/>
            <a:ext cx="925313" cy="42762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9538110">
            <a:off x="2892940" y="1940272"/>
            <a:ext cx="749755" cy="39447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9881862">
            <a:off x="3308576" y="1698853"/>
            <a:ext cx="1653626" cy="65298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9538110">
            <a:off x="2144140" y="2626166"/>
            <a:ext cx="1178424" cy="48745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9538110">
            <a:off x="2728131" y="2659975"/>
            <a:ext cx="968245" cy="42688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9881862">
            <a:off x="3252496" y="2508275"/>
            <a:ext cx="1674686" cy="59311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9745667">
            <a:off x="5822730" y="1721494"/>
            <a:ext cx="1526529" cy="54705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9538110">
            <a:off x="6650881" y="1817850"/>
            <a:ext cx="1097908" cy="45649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9881862">
            <a:off x="7249489" y="1676473"/>
            <a:ext cx="1671236" cy="60080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9538110">
            <a:off x="5660412" y="2795548"/>
            <a:ext cx="1120860" cy="36138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9538110">
            <a:off x="6157326" y="2681392"/>
            <a:ext cx="1190257" cy="4920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9881862">
            <a:off x="6708211" y="2619590"/>
            <a:ext cx="1792555" cy="55416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09107" y="458879"/>
            <a:ext cx="9999160" cy="6700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1 Українська мова\1 Пономарьова\1 Звуки букви\№007 - Правильно записую слова з ьо і йо\2024-09-06_163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3" b="1757"/>
          <a:stretch/>
        </p:blipFill>
        <p:spPr bwMode="auto">
          <a:xfrm>
            <a:off x="4592292" y="4292713"/>
            <a:ext cx="6719763" cy="20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81" t="37691" r="37219" b="53420"/>
          <a:stretch/>
        </p:blipFill>
        <p:spPr>
          <a:xfrm>
            <a:off x="2095924" y="3337929"/>
            <a:ext cx="1993915" cy="5860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18" t="50793" r="40540" b="34995"/>
          <a:stretch/>
        </p:blipFill>
        <p:spPr>
          <a:xfrm>
            <a:off x="6164507" y="3386599"/>
            <a:ext cx="2215194" cy="90611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36270" y="4246156"/>
            <a:ext cx="3815534" cy="7771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 Прочитай текст.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Знайди</a:t>
            </a:r>
            <a:r>
              <a:rPr lang="ru-RU" sz="2400" b="1" dirty="0" smtClean="0">
                <a:solidFill>
                  <a:srgbClr val="002060"/>
                </a:solidFill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</a:rPr>
              <a:t>виправ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помилки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02414" y="3598488"/>
            <a:ext cx="1479354" cy="4843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колір</a:t>
            </a:r>
            <a:r>
              <a:rPr lang="ru-RU" sz="3200" dirty="0" smtClean="0">
                <a:solidFill>
                  <a:schemeClr val="tx1"/>
                </a:solidFill>
              </a:rPr>
              <a:t> – 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 rot="9538110">
            <a:off x="2187435" y="3452298"/>
            <a:ext cx="1178424" cy="48745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9538110">
            <a:off x="2769605" y="3401836"/>
            <a:ext cx="1424049" cy="50135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9881862">
            <a:off x="3540359" y="3489649"/>
            <a:ext cx="1018702" cy="38867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9538110">
            <a:off x="6069591" y="3516640"/>
            <a:ext cx="1178424" cy="48745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9538110">
            <a:off x="6651761" y="3466178"/>
            <a:ext cx="1424049" cy="501359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9881862">
            <a:off x="7420922" y="3619800"/>
            <a:ext cx="927141" cy="36431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9379332">
            <a:off x="7870206" y="3677708"/>
            <a:ext cx="777721" cy="35521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098647" y="4671775"/>
            <a:ext cx="127322" cy="388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195405" y="4671775"/>
            <a:ext cx="127322" cy="388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4912100" y="5212728"/>
            <a:ext cx="127322" cy="388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680121" y="5662513"/>
            <a:ext cx="127322" cy="388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663482" y="5761724"/>
            <a:ext cx="127322" cy="388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11465" y="4302443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085107" y="424615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81900" y="4840865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21853" y="5302474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521892" y="533967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61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7" grpId="0"/>
      <p:bldP spid="47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1 Українська мова\1 Пономарьова\1 Звуки букви\№007 - Правильно записую слова з ьо і йо\2024-09-06_1638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56174" r="1763" b="1729"/>
          <a:stretch/>
        </p:blipFill>
        <p:spPr bwMode="auto">
          <a:xfrm>
            <a:off x="4785515" y="3778109"/>
            <a:ext cx="6786564" cy="27384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7078" y="458879"/>
            <a:ext cx="10475089" cy="6985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7455" y="3644464"/>
            <a:ext cx="212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Підйомний    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36647" y="4141824"/>
            <a:ext cx="2007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639801" y="4958508"/>
            <a:ext cx="1354121" cy="43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87078" y="4008577"/>
            <a:ext cx="3774562" cy="113637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4. </a:t>
            </a:r>
            <a:r>
              <a:rPr lang="uk-UA" sz="2400" b="1" dirty="0">
                <a:solidFill>
                  <a:srgbClr val="0070C0"/>
                </a:solidFill>
              </a:rPr>
              <a:t>Прочитай речення</a:t>
            </a:r>
            <a:r>
              <a:rPr lang="uk-UA" sz="2400" b="1" dirty="0" smtClean="0">
                <a:solidFill>
                  <a:srgbClr val="0070C0"/>
                </a:solidFill>
              </a:rPr>
              <a:t>. Визнач, що в них </a:t>
            </a:r>
            <a:r>
              <a:rPr lang="uk-UA" sz="2400" b="1" u="sng" dirty="0" smtClean="0">
                <a:solidFill>
                  <a:srgbClr val="0070C0"/>
                </a:solidFill>
              </a:rPr>
              <a:t>не так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Виправ </a:t>
            </a:r>
            <a:r>
              <a:rPr lang="uk-UA" sz="2400" b="1" dirty="0" smtClean="0">
                <a:solidFill>
                  <a:srgbClr val="0070C0"/>
                </a:solidFill>
              </a:rPr>
              <a:t>помилки.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5" y="5775314"/>
            <a:ext cx="1004595" cy="10826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6003" y="57626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2 клас\1 Українська мова\1 Пономарьова\1 Звуки букви\№007 - Правильно записую слова з ьо і йо\2024-09-06_1638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28159" r="4007" b="51709"/>
          <a:stretch/>
        </p:blipFill>
        <p:spPr bwMode="auto">
          <a:xfrm>
            <a:off x="647294" y="2545613"/>
            <a:ext cx="5904000" cy="121183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87079" y="1236109"/>
            <a:ext cx="5353199" cy="54520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3. Устав пропущені букви у словах.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7294" y="1884649"/>
            <a:ext cx="1293468" cy="49405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Л_он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08164" y="1871055"/>
            <a:ext cx="1132390" cy="5386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_</a:t>
            </a:r>
            <a:r>
              <a:rPr lang="ru-RU" sz="3200" b="1" dirty="0" smtClean="0">
                <a:solidFill>
                  <a:schemeClr val="bg1"/>
                </a:solidFill>
              </a:rPr>
              <a:t>од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38137" y="1871055"/>
            <a:ext cx="1480712" cy="5386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га_ок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42874" y="1871055"/>
            <a:ext cx="1648204" cy="5386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пен_ок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11921" y="1866426"/>
            <a:ext cx="2218910" cy="538690"/>
          </a:xfrm>
          <a:prstGeom prst="round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бад_орий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165791" y="1843550"/>
            <a:ext cx="2406288" cy="4989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сер_озний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6228" y="1855486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ь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77679" y="1886525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ь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39801" y="1874161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ь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58429" y="189426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28097" y="188652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960743" y="184245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9493" y="4439673"/>
            <a:ext cx="143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синього    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23193" y="5112935"/>
            <a:ext cx="137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йодом    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6385955" y="5636155"/>
            <a:ext cx="125384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7012878" y="2606326"/>
            <a:ext cx="4145117" cy="68088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ці слова у відповідні клітинки.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443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 animBg="1"/>
      <p:bldP spid="24" grpId="0"/>
      <p:bldP spid="27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r="76478"/>
          <a:stretch/>
        </p:blipFill>
        <p:spPr>
          <a:xfrm>
            <a:off x="827313" y="2086810"/>
            <a:ext cx="1981200" cy="28371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83771" y="494527"/>
            <a:ext cx="10563617" cy="7246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8001" y="3487551"/>
            <a:ext cx="1529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3200" b="1" dirty="0" err="1">
                <a:solidFill>
                  <a:srgbClr val="FFFF00"/>
                </a:solidFill>
              </a:rPr>
              <a:t>пенйок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9091" y="3476665"/>
            <a:ext cx="15037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3200" b="1" dirty="0">
                <a:solidFill>
                  <a:srgbClr val="FFFF00"/>
                </a:solidFill>
              </a:rPr>
              <a:t>йорж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75582" y="3481501"/>
            <a:ext cx="15037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3200" b="1" dirty="0" err="1">
                <a:solidFill>
                  <a:srgbClr val="FFFF00"/>
                </a:solidFill>
              </a:rPr>
              <a:t>ьогурт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85371" y="3470617"/>
            <a:ext cx="15037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3200" b="1" dirty="0">
                <a:solidFill>
                  <a:srgbClr val="FFFF00"/>
                </a:solidFill>
              </a:rPr>
              <a:t>дзьоб</a:t>
            </a:r>
          </a:p>
        </p:txBody>
      </p:sp>
      <p:pic>
        <p:nvPicPr>
          <p:cNvPr id="2050" name="Picture 2" descr="ÐÐ°ÑÑÐ¸Ð½ÐºÐ¸ Ð¿Ð¾ Ð·Ð°Ð¿ÑÐ¾ÑÑ ÐºÐ»Ð¸Ð¿Ð°ÑÑ Ð¿ÐµÐ½ÑÐ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r="10417"/>
          <a:stretch/>
        </p:blipFill>
        <p:spPr bwMode="auto">
          <a:xfrm>
            <a:off x="3168001" y="2077743"/>
            <a:ext cx="1825724" cy="129308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pic>
        <p:nvPicPr>
          <p:cNvPr id="2052" name="Picture 4" descr="ÐÐ°ÑÑÐ¸Ð½ÐºÐ¸ Ð¿Ð¾ Ð·Ð°Ð¿ÑÐ¾ÑÑ ÐºÐ»Ð¸Ð¿Ð°ÑÑ ÑÑÑ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43" y="2077743"/>
            <a:ext cx="1616362" cy="12930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ºÐ»Ð¸Ð¿Ð°ÑÑ Ð¹Ð¾Ð³ÑÑÑ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4"/>
          <a:stretch/>
        </p:blipFill>
        <p:spPr bwMode="auto">
          <a:xfrm>
            <a:off x="7626149" y="2086810"/>
            <a:ext cx="1032795" cy="128402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ºÐ»Ð¸Ð¿Ð°ÑÑ ÐºÐ»ÑÐ²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7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7" t="16298" r="15150" b="1626"/>
          <a:stretch/>
        </p:blipFill>
        <p:spPr bwMode="auto">
          <a:xfrm>
            <a:off x="9119583" y="2077742"/>
            <a:ext cx="1737588" cy="129308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sp>
        <p:nvSpPr>
          <p:cNvPr id="27" name="TextBox 26"/>
          <p:cNvSpPr txBox="1"/>
          <p:nvPr/>
        </p:nvSpPr>
        <p:spPr>
          <a:xfrm>
            <a:off x="3168001" y="3470617"/>
            <a:ext cx="1529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3200" b="1" dirty="0">
                <a:solidFill>
                  <a:srgbClr val="FFFF00"/>
                </a:solidFill>
              </a:rPr>
              <a:t>пеньок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70224" y="3478976"/>
            <a:ext cx="15339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3200" b="1" dirty="0">
                <a:solidFill>
                  <a:srgbClr val="FFFF00"/>
                </a:solidFill>
              </a:rPr>
              <a:t>йогурт</a:t>
            </a: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68001" y="1259102"/>
            <a:ext cx="7721118" cy="7790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Перевір</a:t>
            </a:r>
            <a:r>
              <a:rPr lang="uk-UA" sz="2400" b="1" dirty="0">
                <a:solidFill>
                  <a:srgbClr val="0070C0"/>
                </a:solidFill>
              </a:rPr>
              <a:t>, чи правильно Родзинка підписала малюнки.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у яких словах вона припустилася помилки.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3772" y="1259102"/>
            <a:ext cx="10105348" cy="7790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ці слова правильно. Побудуй їх звукову схему.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Склади речення за двома малюнками і запиши.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926" r="46441" b="73502"/>
          <a:stretch/>
        </p:blipFill>
        <p:spPr>
          <a:xfrm>
            <a:off x="3369000" y="4166829"/>
            <a:ext cx="7488000" cy="2304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134F705-8F34-49FE-A074-88AFA88740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8"/>
          <a:stretch/>
        </p:blipFill>
        <p:spPr>
          <a:xfrm>
            <a:off x="3892978" y="4169122"/>
            <a:ext cx="1539651" cy="9017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8E7565A5-F39F-4664-8A4B-B2724C9F82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-897" r="49418" b="897"/>
          <a:stretch/>
        </p:blipFill>
        <p:spPr>
          <a:xfrm>
            <a:off x="5678786" y="4169380"/>
            <a:ext cx="1539651" cy="90170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CD93525-4766-4A82-866C-98EE1D3A6A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4" t="186" r="25124" b="-186"/>
          <a:stretch/>
        </p:blipFill>
        <p:spPr>
          <a:xfrm>
            <a:off x="7370224" y="4177195"/>
            <a:ext cx="1539651" cy="90170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54728DA-7F74-4C43-85B8-133B227BBF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6" t="-1907" r="-1608" b="1907"/>
          <a:stretch/>
        </p:blipFill>
        <p:spPr>
          <a:xfrm>
            <a:off x="9306951" y="4152765"/>
            <a:ext cx="1539651" cy="9017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9F547B48-4796-4C7B-AFD7-092B296AE6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71" y="4909222"/>
            <a:ext cx="6591954" cy="1540176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4314634" y="4760754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7417936" y="4798858"/>
            <a:ext cx="220278" cy="59531"/>
            <a:chOff x="4325582" y="5837648"/>
            <a:chExt cx="220278" cy="59531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/>
          <p:cNvCxnSpPr/>
          <p:nvPr/>
        </p:nvCxnSpPr>
        <p:spPr>
          <a:xfrm>
            <a:off x="8271895" y="4815327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4488894" y="4788061"/>
            <a:ext cx="220278" cy="59531"/>
            <a:chOff x="4325582" y="5837648"/>
            <a:chExt cx="220278" cy="59531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/>
          <p:cNvCxnSpPr/>
          <p:nvPr/>
        </p:nvCxnSpPr>
        <p:spPr>
          <a:xfrm>
            <a:off x="3975304" y="4797185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5793730" y="4781199"/>
            <a:ext cx="220278" cy="59531"/>
            <a:chOff x="4325582" y="5837648"/>
            <a:chExt cx="220278" cy="59531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единительная линия 48"/>
          <p:cNvCxnSpPr/>
          <p:nvPr/>
        </p:nvCxnSpPr>
        <p:spPr>
          <a:xfrm>
            <a:off x="5055222" y="4805887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218717" y="4795862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96313" y="4799344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0136774" y="4817361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853813" y="4815327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554140" y="4814384"/>
            <a:ext cx="2202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4895722" y="4764315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9981243" y="4778626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122452" y="4781157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700820" y="4775177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066939" y="4760754"/>
            <a:ext cx="84833" cy="90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9456071" y="4804137"/>
            <a:ext cx="220278" cy="59531"/>
            <a:chOff x="4325582" y="5837648"/>
            <a:chExt cx="220278" cy="59531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Дуга 62"/>
          <p:cNvSpPr/>
          <p:nvPr/>
        </p:nvSpPr>
        <p:spPr>
          <a:xfrm rot="18985934">
            <a:off x="9459144" y="4397380"/>
            <a:ext cx="421632" cy="427559"/>
          </a:xfrm>
          <a:prstGeom prst="arc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258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7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0669" y="1676639"/>
            <a:ext cx="51899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— </a:t>
            </a:r>
            <a:r>
              <a:rPr lang="ru-RU" sz="2800" b="1" dirty="0" smtClean="0">
                <a:solidFill>
                  <a:srgbClr val="0070C0"/>
                </a:solidFill>
              </a:rPr>
              <a:t>З </a:t>
            </a:r>
            <a:r>
              <a:rPr lang="ru-RU" sz="2800" b="1" dirty="0" err="1" smtClean="0">
                <a:solidFill>
                  <a:srgbClr val="0070C0"/>
                </a:solidFill>
              </a:rPr>
              <a:t>якими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буквосполученнями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працювали</a:t>
            </a:r>
            <a:r>
              <a:rPr lang="ru-RU" sz="2800" b="1" dirty="0" smtClean="0">
                <a:solidFill>
                  <a:srgbClr val="0070C0"/>
                </a:solidFill>
              </a:rPr>
              <a:t> на </a:t>
            </a:r>
            <a:r>
              <a:rPr lang="ru-RU" sz="28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— Коли </a:t>
            </a:r>
            <a:r>
              <a:rPr lang="ru-RU" sz="2800" b="1" dirty="0" err="1" smtClean="0">
                <a:solidFill>
                  <a:srgbClr val="0070C0"/>
                </a:solidFill>
              </a:rPr>
              <a:t>напишеш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буквосполучення</a:t>
            </a:r>
            <a:r>
              <a:rPr lang="ru-RU" sz="2800" b="1" dirty="0" smtClean="0">
                <a:solidFill>
                  <a:srgbClr val="0070C0"/>
                </a:solidFill>
              </a:rPr>
              <a:t> ЬО? А коли ЙО?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— </a:t>
            </a:r>
            <a:r>
              <a:rPr lang="ru-RU" sz="2800" b="1" dirty="0" err="1" smtClean="0">
                <a:solidFill>
                  <a:srgbClr val="0070C0"/>
                </a:solidFill>
              </a:rPr>
              <a:t>Назви</a:t>
            </a:r>
            <a:r>
              <a:rPr lang="ru-RU" sz="2800" b="1" dirty="0" smtClean="0">
                <a:solidFill>
                  <a:srgbClr val="0070C0"/>
                </a:solidFill>
              </a:rPr>
              <a:t> слова з ЙО, ЬО.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254643" y="1771372"/>
            <a:ext cx="2958059" cy="3752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35250" y="2259454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88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4107" y="1328179"/>
            <a:ext cx="8756193" cy="57682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Настрій якої книжки повторює твій настрій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4108" y="463849"/>
            <a:ext cx="8756193" cy="755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896342" y="2906188"/>
            <a:ext cx="2211723" cy="278677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4" y="2906188"/>
            <a:ext cx="2786770" cy="278677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2159112"/>
            <a:ext cx="2379238" cy="237923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98" y="2351314"/>
            <a:ext cx="1543107" cy="239674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772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9783" y="572008"/>
            <a:ext cx="8732066" cy="7012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5598641" y="1679807"/>
            <a:ext cx="5444455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Продзвенів уже дзвінок,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починається урок.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Приготуйте без мороки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Все, що треба до уроку.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Зошит</a:t>
            </a:r>
            <a:r>
              <a:rPr lang="uk-UA" sz="3200" b="1" dirty="0">
                <a:solidFill>
                  <a:schemeClr val="bg1"/>
                </a:solidFill>
              </a:rPr>
              <a:t>, ручку, олівці.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Приготувались? Молодці!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760424-3710-42D1-9313-8A0A43CBB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6"/>
          <a:stretch/>
        </p:blipFill>
        <p:spPr>
          <a:xfrm>
            <a:off x="953218" y="1592159"/>
            <a:ext cx="3976602" cy="46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011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00537" y="1328179"/>
            <a:ext cx="9239763" cy="5768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Настрій якої книжки повторює твій настрій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0537" y="463849"/>
            <a:ext cx="9239763" cy="755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896341" y="2916365"/>
            <a:ext cx="2211723" cy="278677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17" y="2916365"/>
            <a:ext cx="2786770" cy="278677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2159112"/>
            <a:ext cx="2379238" cy="237923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821" y="2253343"/>
            <a:ext cx="1606184" cy="249471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56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16168" r="59028" b="65351"/>
          <a:stretch/>
        </p:blipFill>
        <p:spPr>
          <a:xfrm>
            <a:off x="808365" y="1408511"/>
            <a:ext cx="7791625" cy="21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76555" y="443057"/>
            <a:ext cx="10246716" cy="767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8EE847F7-3A28-40BC-9CF9-255C60FC6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44154" r="74243" b="49781"/>
          <a:stretch/>
        </p:blipFill>
        <p:spPr>
          <a:xfrm>
            <a:off x="2950143" y="2703524"/>
            <a:ext cx="435714" cy="48307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B91DB45-D385-475F-97DC-B9FE2F3A93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39711" r="60694" b="50242"/>
          <a:stretch/>
        </p:blipFill>
        <p:spPr>
          <a:xfrm>
            <a:off x="3714334" y="2369839"/>
            <a:ext cx="971824" cy="7741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298E0F08-AB87-45C5-BBDE-4741D197F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1" t="39900" r="45103" b="45446"/>
          <a:stretch/>
        </p:blipFill>
        <p:spPr>
          <a:xfrm>
            <a:off x="4680176" y="2403354"/>
            <a:ext cx="971824" cy="1129157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326848" y="2030389"/>
            <a:ext cx="1481152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 =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70C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–  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6555" y="443057"/>
            <a:ext cx="10246716" cy="767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Каліграфічна </a:t>
            </a:r>
            <a:r>
              <a:rPr lang="uk-UA" sz="4000" b="1" dirty="0" smtClean="0">
                <a:solidFill>
                  <a:schemeClr val="bg1"/>
                </a:solidFill>
              </a:rPr>
              <a:t>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26EE561A-E80E-4576-A7BF-0C316D658786}"/>
              </a:ext>
            </a:extLst>
          </p:cNvPr>
          <p:cNvSpPr/>
          <p:nvPr/>
        </p:nvSpPr>
        <p:spPr>
          <a:xfrm>
            <a:off x="808365" y="3624104"/>
            <a:ext cx="7791625" cy="230832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</a:rPr>
              <a:t>Прочитай </a:t>
            </a:r>
            <a:r>
              <a:rPr lang="ru-RU" sz="2400" b="1" dirty="0" err="1" smtClean="0">
                <a:solidFill>
                  <a:srgbClr val="0070C0"/>
                </a:solidFill>
              </a:rPr>
              <a:t>буквосполучення</a:t>
            </a:r>
            <a:r>
              <a:rPr lang="ru-RU" sz="2400" b="1" dirty="0" smtClean="0">
                <a:solidFill>
                  <a:srgbClr val="0070C0"/>
                </a:solidFill>
              </a:rPr>
              <a:t> у </a:t>
            </a:r>
            <a:r>
              <a:rPr lang="ru-RU" sz="2400" b="1" dirty="0" err="1" smtClean="0">
                <a:solidFill>
                  <a:srgbClr val="0070C0"/>
                </a:solidFill>
              </a:rPr>
              <a:t>верхньому</a:t>
            </a:r>
            <a:r>
              <a:rPr lang="ru-RU" sz="2400" b="1" dirty="0" smtClean="0">
                <a:solidFill>
                  <a:srgbClr val="0070C0"/>
                </a:solidFill>
              </a:rPr>
              <a:t> рядку.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</a:rPr>
              <a:t>Прочитай слово в другому рядку. На яке </a:t>
            </a:r>
            <a:r>
              <a:rPr lang="ru-RU" sz="2400" b="1" dirty="0" err="1" smtClean="0">
                <a:solidFill>
                  <a:srgbClr val="0070C0"/>
                </a:solidFill>
              </a:rPr>
              <a:t>питання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воно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відповідає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</a:rPr>
              <a:t>Запиши </a:t>
            </a:r>
            <a:r>
              <a:rPr lang="ru-RU" sz="2400" b="1" dirty="0" err="1" smtClean="0">
                <a:solidFill>
                  <a:srgbClr val="0070C0"/>
                </a:solidFill>
              </a:rPr>
              <a:t>буквосполучення</a:t>
            </a:r>
            <a:r>
              <a:rPr lang="ru-RU" sz="2400" b="1" dirty="0" smtClean="0">
                <a:solidFill>
                  <a:srgbClr val="0070C0"/>
                </a:solidFill>
              </a:rPr>
              <a:t> і слово за </a:t>
            </a:r>
            <a:r>
              <a:rPr lang="ru-RU" sz="2400" b="1" dirty="0" err="1" smtClean="0">
                <a:solidFill>
                  <a:srgbClr val="0070C0"/>
                </a:solidFill>
              </a:rPr>
              <a:t>зразком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Поділи слово на склади. Зроби звукову схему слова. Познач кількість букв і звуків у ньому.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27" name="Picture 2" descr="Ð ÐµÐ·ÑÐ»ÑÑÐ°Ñ Ð¿Ð¾ÑÑÐºÑ Ð·Ð¾Ð±ÑÐ°Ð¶ÐµÐ½Ñ Ð·Ð° Ð·Ð°Ð¿Ð¸ÑÐ¾Ð¼ &quot;ÐÐ»Ð¸Ð¿Ð°ÑÑ Ð¹Ð¾ÑÐ¶&quot;">
            <a:extLst>
              <a:ext uri="{FF2B5EF4-FFF2-40B4-BE49-F238E27FC236}">
                <a16:creationId xmlns="" xmlns:a16="http://schemas.microsoft.com/office/drawing/2014/main" id="{B846B5A5-AE4A-4E33-BDA6-4DA9A69CD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13825" r="12435" b="17558"/>
          <a:stretch/>
        </p:blipFill>
        <p:spPr bwMode="auto">
          <a:xfrm>
            <a:off x="8773609" y="1394855"/>
            <a:ext cx="2571641" cy="276314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8D2989F-39A0-4F2B-95D6-6E004BEC5C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38175" r="86279" b="50000"/>
          <a:stretch/>
        </p:blipFill>
        <p:spPr>
          <a:xfrm>
            <a:off x="1005153" y="1440605"/>
            <a:ext cx="720000" cy="81092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A8178A8-D14E-42A5-804B-1E6B26C77A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38175" r="78587" b="50000"/>
          <a:stretch/>
        </p:blipFill>
        <p:spPr>
          <a:xfrm>
            <a:off x="1908000" y="1408511"/>
            <a:ext cx="684000" cy="84302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57" t="27358" r="67627" b="65459"/>
          <a:stretch/>
        </p:blipFill>
        <p:spPr>
          <a:xfrm>
            <a:off x="2808000" y="1800000"/>
            <a:ext cx="720000" cy="46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49" t="27303" r="57986" b="60672"/>
          <a:stretch/>
        </p:blipFill>
        <p:spPr>
          <a:xfrm>
            <a:off x="3631077" y="1787681"/>
            <a:ext cx="1096271" cy="7834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55" t="27457" r="69539" b="66888"/>
          <a:stretch/>
        </p:blipFill>
        <p:spPr>
          <a:xfrm>
            <a:off x="5040000" y="1836000"/>
            <a:ext cx="612000" cy="432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53" t="27514" r="53931" b="67131"/>
          <a:stretch/>
        </p:blipFill>
        <p:spPr>
          <a:xfrm>
            <a:off x="7077103" y="1822919"/>
            <a:ext cx="1206685" cy="43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9" b="33041"/>
          <a:stretch/>
        </p:blipFill>
        <p:spPr bwMode="auto">
          <a:xfrm>
            <a:off x="5906458" y="1824425"/>
            <a:ext cx="9334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EEFFC0D1-7C65-45EB-9BC2-918C8F0976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5" t="39796" r="64944" b="46793"/>
          <a:stretch/>
        </p:blipFill>
        <p:spPr>
          <a:xfrm>
            <a:off x="1256671" y="2322776"/>
            <a:ext cx="1548000" cy="1080000"/>
          </a:xfrm>
          <a:prstGeom prst="rect">
            <a:avLst/>
          </a:prstGeom>
        </p:spPr>
      </p:pic>
      <p:sp>
        <p:nvSpPr>
          <p:cNvPr id="103" name="Дуга 102"/>
          <p:cNvSpPr/>
          <p:nvPr/>
        </p:nvSpPr>
        <p:spPr>
          <a:xfrm rot="8628435">
            <a:off x="1088437" y="1512485"/>
            <a:ext cx="2137401" cy="172186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2925453B-9EF1-4A81-A7C2-8F150B63F9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28000" y="2721675"/>
            <a:ext cx="372668" cy="46492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7BE1CA6-C200-4A73-9769-468FCD3E2F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75512" y="2703524"/>
            <a:ext cx="356694" cy="444998"/>
          </a:xfrm>
          <a:prstGeom prst="rect">
            <a:avLst/>
          </a:prstGeom>
        </p:spPr>
      </p:pic>
      <p:sp>
        <p:nvSpPr>
          <p:cNvPr id="55" name="Прямокутник: округлені кути 5">
            <a:extLst>
              <a:ext uri="{FF2B5EF4-FFF2-40B4-BE49-F238E27FC236}">
                <a16:creationId xmlns:a16="http://schemas.microsoft.com/office/drawing/2014/main" xmlns="" id="{26EE561A-E80E-4576-A7BF-0C316D658786}"/>
              </a:ext>
            </a:extLst>
          </p:cNvPr>
          <p:cNvSpPr/>
          <p:nvPr/>
        </p:nvSpPr>
        <p:spPr>
          <a:xfrm>
            <a:off x="3418946" y="1328224"/>
            <a:ext cx="5088445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Жвавий кравчик із луски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Шиє сукні й піджаки.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Мовить лящ: 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- Кравець блискучий,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Тільки надто вже колючий!</a:t>
            </a:r>
          </a:p>
        </p:txBody>
      </p:sp>
      <p:pic>
        <p:nvPicPr>
          <p:cNvPr id="2" name="Picture 2" descr="Zambak Plastik Lux, Щітка для миття посуду, 8 х 23 х 5 см, в асортименті -  купити Йоржик для посуду у Києві, доставка води АкваМаркет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16766" r="-416" b="19695"/>
          <a:stretch/>
        </p:blipFill>
        <p:spPr bwMode="auto">
          <a:xfrm>
            <a:off x="8507391" y="4427575"/>
            <a:ext cx="3414611" cy="216972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кутник: округлені кути 5">
            <a:extLst>
              <a:ext uri="{FF2B5EF4-FFF2-40B4-BE49-F238E27FC236}">
                <a16:creationId xmlns:a16="http://schemas.microsoft.com/office/drawing/2014/main" xmlns="" id="{26EE561A-E80E-4576-A7BF-0C316D658786}"/>
              </a:ext>
            </a:extLst>
          </p:cNvPr>
          <p:cNvSpPr/>
          <p:nvPr/>
        </p:nvSpPr>
        <p:spPr>
          <a:xfrm>
            <a:off x="9721382" y="3697046"/>
            <a:ext cx="1670167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Йорж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292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0" grpId="0" animBg="1"/>
      <p:bldP spid="26" grpId="0" animBg="1"/>
      <p:bldP spid="103" grpId="0" animBg="1"/>
      <p:bldP spid="55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53013" y="1600906"/>
            <a:ext cx="674253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Сьогодні</a:t>
            </a:r>
            <a:r>
              <a:rPr lang="ru-RU" sz="3200" dirty="0"/>
              <a:t> на </a:t>
            </a:r>
            <a:r>
              <a:rPr lang="ru-RU" sz="3200" dirty="0" err="1"/>
              <a:t>уроці</a:t>
            </a:r>
            <a:r>
              <a:rPr lang="ru-RU" sz="3200" dirty="0"/>
              <a:t> </a:t>
            </a:r>
            <a:r>
              <a:rPr lang="ru-RU" sz="3200" dirty="0" err="1" smtClean="0"/>
              <a:t>української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мови</a:t>
            </a:r>
            <a:r>
              <a:rPr lang="ru-RU" sz="3200" dirty="0" smtClean="0"/>
              <a:t> ми </a:t>
            </a:r>
            <a:r>
              <a:rPr lang="ru-RU" sz="3200" dirty="0" err="1" smtClean="0"/>
              <a:t>вдосконалимо</a:t>
            </a:r>
            <a:r>
              <a:rPr lang="ru-RU" sz="3200" dirty="0" smtClean="0"/>
              <a:t> </a:t>
            </a:r>
            <a:r>
              <a:rPr lang="ru-RU" sz="3200" dirty="0" err="1" smtClean="0"/>
              <a:t>навички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вимови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та </a:t>
            </a:r>
            <a:r>
              <a:rPr lang="ru-RU" sz="3200" dirty="0" err="1">
                <a:solidFill>
                  <a:schemeClr val="bg1"/>
                </a:solidFill>
              </a:rPr>
              <a:t>написання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слів</a:t>
            </a:r>
            <a:r>
              <a:rPr lang="ru-RU" sz="3200" dirty="0">
                <a:solidFill>
                  <a:schemeClr val="bg1"/>
                </a:solidFill>
              </a:rPr>
              <a:t> з </a:t>
            </a:r>
            <a:r>
              <a:rPr lang="uk-UA" sz="3200" dirty="0" smtClean="0">
                <a:solidFill>
                  <a:schemeClr val="bg1"/>
                </a:solidFill>
              </a:rPr>
              <a:t>буквосполученнями </a:t>
            </a:r>
            <a:r>
              <a:rPr lang="uk-UA" sz="3200" i="1" dirty="0" smtClean="0">
                <a:solidFill>
                  <a:schemeClr val="bg1"/>
                </a:solidFill>
              </a:rPr>
              <a:t>йо</a:t>
            </a:r>
            <a:r>
              <a:rPr lang="uk-UA" sz="3200" dirty="0" smtClean="0">
                <a:solidFill>
                  <a:schemeClr val="bg1"/>
                </a:solidFill>
              </a:rPr>
              <a:t> та </a:t>
            </a:r>
            <a:r>
              <a:rPr lang="uk-UA" sz="3200" i="1" dirty="0" err="1" smtClean="0">
                <a:solidFill>
                  <a:schemeClr val="bg1"/>
                </a:solidFill>
              </a:rPr>
              <a:t>ьо</a:t>
            </a:r>
            <a:r>
              <a:rPr lang="ru-RU" sz="3200" dirty="0"/>
              <a:t>.</a:t>
            </a:r>
            <a:r>
              <a:rPr lang="ru-RU" sz="3200" dirty="0" smtClean="0"/>
              <a:t> </a:t>
            </a:r>
            <a:r>
              <a:rPr lang="ru-RU" sz="3200" dirty="0" err="1">
                <a:solidFill>
                  <a:schemeClr val="bg1"/>
                </a:solidFill>
              </a:rPr>
              <a:t>Утворимо</a:t>
            </a:r>
            <a:r>
              <a:rPr lang="ru-RU" sz="3200" dirty="0">
                <a:solidFill>
                  <a:schemeClr val="bg1"/>
                </a:solidFill>
              </a:rPr>
              <a:t> слова-</a:t>
            </a:r>
            <a:r>
              <a:rPr lang="ru-RU" sz="3200" dirty="0" err="1">
                <a:solidFill>
                  <a:schemeClr val="bg1"/>
                </a:solidFill>
              </a:rPr>
              <a:t>ознаки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предметів</a:t>
            </a:r>
            <a:r>
              <a:rPr lang="ru-RU" sz="3200" dirty="0" smtClean="0"/>
              <a:t> та </a:t>
            </a:r>
            <a:r>
              <a:rPr lang="ru-RU" sz="3200" dirty="0" err="1"/>
              <a:t>попрацюємо</a:t>
            </a:r>
            <a:r>
              <a:rPr lang="ru-RU" sz="3200" dirty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словами з </a:t>
            </a:r>
            <a:r>
              <a:rPr lang="ru-RU" sz="3200" dirty="0" err="1" smtClean="0"/>
              <a:t>пропущенними</a:t>
            </a:r>
            <a:r>
              <a:rPr lang="ru-RU" sz="3200" dirty="0" smtClean="0"/>
              <a:t> буквами.</a:t>
            </a:r>
            <a:endParaRPr lang="ru-RU" sz="3200" dirty="0"/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55341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565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5236" y="2361984"/>
            <a:ext cx="2446865" cy="26493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69729" y="494529"/>
            <a:ext cx="10399485" cy="10717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Допоможи Ґаджикові записати слова у дві колонки, поділяючи їх на склади.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81622" y="1675130"/>
            <a:ext cx="94475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Йосип, сьомий, деньок, мільйон, сльози, район.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18212" y="2400312"/>
            <a:ext cx="1069361" cy="5128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йо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57836" y="2371172"/>
            <a:ext cx="1069361" cy="5128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ьо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569" r="68788" b="73737"/>
          <a:stretch/>
        </p:blipFill>
        <p:spPr>
          <a:xfrm>
            <a:off x="3233975" y="2968536"/>
            <a:ext cx="4428000" cy="25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EF75CD-1EEF-41DC-B443-F30B0EFF6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6" b="70640"/>
          <a:stretch/>
        </p:blipFill>
        <p:spPr>
          <a:xfrm>
            <a:off x="3465102" y="3000608"/>
            <a:ext cx="1639858" cy="74461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FFBC95D-C98F-43FD-B89D-C596D48530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6" t="12022" r="3738" b="69526"/>
          <a:stretch/>
        </p:blipFill>
        <p:spPr>
          <a:xfrm>
            <a:off x="5738977" y="3309072"/>
            <a:ext cx="1919241" cy="46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BF909A1-27B9-4514-9B9F-727FA9ADBF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41695" r="59357" b="41271"/>
          <a:stretch/>
        </p:blipFill>
        <p:spPr>
          <a:xfrm>
            <a:off x="3465102" y="4065072"/>
            <a:ext cx="1919241" cy="432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B3348AA-82A9-4938-BCB7-472C1D5036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6" t="43389" r="6268" b="31061"/>
          <a:stretch/>
        </p:blipFill>
        <p:spPr>
          <a:xfrm>
            <a:off x="5623245" y="4101072"/>
            <a:ext cx="1919241" cy="64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38DADA15-E2E9-4F08-9776-C269FC1D6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73616" r="60837" b="-586"/>
          <a:stretch/>
        </p:blipFill>
        <p:spPr>
          <a:xfrm>
            <a:off x="3465101" y="4857072"/>
            <a:ext cx="1919241" cy="68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8E1F055-0CCB-4C9E-9231-4AA8C61CBB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6" t="74177" r="5678" b="-1146"/>
          <a:stretch/>
        </p:blipFill>
        <p:spPr>
          <a:xfrm>
            <a:off x="5576248" y="4857072"/>
            <a:ext cx="1919241" cy="684000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1975" y="2335710"/>
            <a:ext cx="409048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Яке зі сполучень стоїть на початку слів і </a:t>
            </a:r>
            <a:r>
              <a:rPr lang="uk-UA" sz="2400" b="1" dirty="0" smtClean="0">
                <a:solidFill>
                  <a:schemeClr val="bg1"/>
                </a:solidFill>
              </a:rPr>
              <a:t>складів – </a:t>
            </a:r>
            <a:r>
              <a:rPr lang="uk-UA" sz="2400" b="1" dirty="0" err="1">
                <a:solidFill>
                  <a:srgbClr val="FFFF00"/>
                </a:solidFill>
              </a:rPr>
              <a:t>ьо</a:t>
            </a:r>
            <a:r>
              <a:rPr lang="uk-UA" sz="2400" b="1" dirty="0">
                <a:solidFill>
                  <a:schemeClr val="bg1"/>
                </a:solidFill>
              </a:rPr>
              <a:t> чи </a:t>
            </a:r>
            <a:r>
              <a:rPr lang="uk-UA" sz="2400" b="1" dirty="0" smtClean="0">
                <a:solidFill>
                  <a:srgbClr val="FFFF00"/>
                </a:solidFill>
              </a:rPr>
              <a:t>йо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Яке сполучення стоїть у середині складів?</a:t>
            </a: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Зроби висновок, коли пишемо </a:t>
            </a:r>
            <a:r>
              <a:rPr lang="uk-UA" sz="2400" b="1" dirty="0">
                <a:solidFill>
                  <a:srgbClr val="FFFF00"/>
                </a:solidFill>
              </a:rPr>
              <a:t>йо</a:t>
            </a:r>
            <a:r>
              <a:rPr lang="uk-UA" sz="2400" b="1" dirty="0">
                <a:solidFill>
                  <a:schemeClr val="bg1"/>
                </a:solidFill>
              </a:rPr>
              <a:t>, а коли – </a:t>
            </a:r>
            <a:r>
              <a:rPr lang="uk-UA" sz="2400" b="1" dirty="0" err="1">
                <a:solidFill>
                  <a:srgbClr val="FFFF00"/>
                </a:solidFill>
              </a:rPr>
              <a:t>ьо</a:t>
            </a:r>
            <a:r>
              <a:rPr lang="uk-UA" sz="2400" b="1" dirty="0">
                <a:solidFill>
                  <a:schemeClr val="bg1"/>
                </a:solidFill>
              </a:rPr>
              <a:t>. Перевір себе за правилом.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4407" y="2913142"/>
            <a:ext cx="5723811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Пам'ятка</a:t>
            </a:r>
          </a:p>
          <a:p>
            <a:pPr marL="514350" indent="-514350">
              <a:buAutoNum type="arabicPeriod"/>
            </a:pPr>
            <a:r>
              <a:rPr lang="uk-UA" sz="3200" b="1" dirty="0"/>
              <a:t>На початку слова і складу пишу  </a:t>
            </a:r>
            <a:r>
              <a:rPr lang="uk-UA" sz="3200" b="1" dirty="0" smtClean="0">
                <a:solidFill>
                  <a:srgbClr val="FF0000"/>
                </a:solidFill>
              </a:rPr>
              <a:t>ЙО</a:t>
            </a:r>
            <a:r>
              <a:rPr lang="uk-UA" sz="3200" b="1" dirty="0" smtClean="0"/>
              <a:t>. </a:t>
            </a:r>
            <a:endParaRPr lang="uk-UA" sz="3200" b="1" dirty="0"/>
          </a:p>
          <a:p>
            <a:pPr marL="514350" indent="-514350">
              <a:buAutoNum type="arabicPeriod"/>
            </a:pPr>
            <a:r>
              <a:rPr lang="uk-UA" sz="3200" b="1" dirty="0"/>
              <a:t>У середині складу після </a:t>
            </a:r>
            <a:r>
              <a:rPr lang="uk-UA" sz="3200" b="1" dirty="0" smtClean="0"/>
              <a:t>м’якого </a:t>
            </a:r>
            <a:r>
              <a:rPr lang="uk-UA" sz="3200" b="1" dirty="0"/>
              <a:t>приголосного звука пишу  </a:t>
            </a:r>
            <a:r>
              <a:rPr lang="uk-UA" sz="3200" b="1" dirty="0" smtClean="0">
                <a:solidFill>
                  <a:srgbClr val="FF0000"/>
                </a:solidFill>
              </a:rPr>
              <a:t>ЬО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1499511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7752" y="461872"/>
            <a:ext cx="10646248" cy="10089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текст. Допоможи Читалочці визначити, які букви пропущені в словах.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51" y="1523545"/>
            <a:ext cx="2059921" cy="285002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3024000" y="1523546"/>
            <a:ext cx="7566834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</a:rPr>
              <a:t>     </a:t>
            </a:r>
            <a:r>
              <a:rPr lang="uk-UA" sz="2800" dirty="0" err="1">
                <a:solidFill>
                  <a:srgbClr val="0070C0"/>
                </a:solidFill>
              </a:rPr>
              <a:t>Літн</a:t>
            </a:r>
            <a:r>
              <a:rPr lang="uk-UA" sz="2800" dirty="0">
                <a:solidFill>
                  <a:srgbClr val="0070C0"/>
                </a:solidFill>
              </a:rPr>
              <a:t>…ого дня я пішла у га…</a:t>
            </a:r>
            <a:r>
              <a:rPr lang="uk-UA" sz="2800" dirty="0" err="1">
                <a:solidFill>
                  <a:srgbClr val="0070C0"/>
                </a:solidFill>
              </a:rPr>
              <a:t>ок</a:t>
            </a:r>
            <a:r>
              <a:rPr lang="uk-UA" sz="2800" dirty="0">
                <a:solidFill>
                  <a:srgbClr val="0070C0"/>
                </a:solidFill>
              </a:rPr>
              <a:t>. Там т…охкав соловейко. У траві блищали </a:t>
            </a:r>
            <a:r>
              <a:rPr lang="uk-UA" sz="2800" dirty="0" err="1">
                <a:solidFill>
                  <a:srgbClr val="0070C0"/>
                </a:solidFill>
              </a:rPr>
              <a:t>сл</a:t>
            </a:r>
            <a:r>
              <a:rPr lang="uk-UA" sz="2800" dirty="0">
                <a:solidFill>
                  <a:srgbClr val="0070C0"/>
                </a:solidFill>
              </a:rPr>
              <a:t>…</a:t>
            </a:r>
            <a:r>
              <a:rPr lang="uk-UA" sz="2800" dirty="0" err="1">
                <a:solidFill>
                  <a:srgbClr val="0070C0"/>
                </a:solidFill>
              </a:rPr>
              <a:t>озинки</a:t>
            </a:r>
            <a:r>
              <a:rPr lang="uk-UA" sz="2800" dirty="0">
                <a:solidFill>
                  <a:srgbClr val="0070C0"/>
                </a:solidFill>
              </a:rPr>
              <a:t> роси. </a:t>
            </a:r>
            <a:r>
              <a:rPr lang="uk-UA" sz="2800" dirty="0" err="1">
                <a:solidFill>
                  <a:srgbClr val="0070C0"/>
                </a:solidFill>
              </a:rPr>
              <a:t>Зна</a:t>
            </a:r>
            <a:r>
              <a:rPr lang="uk-UA" sz="2800" dirty="0">
                <a:solidFill>
                  <a:srgbClr val="0070C0"/>
                </a:solidFill>
              </a:rPr>
              <a:t>…</a:t>
            </a:r>
            <a:r>
              <a:rPr lang="uk-UA" sz="2800" dirty="0" err="1">
                <a:solidFill>
                  <a:srgbClr val="0070C0"/>
                </a:solidFill>
              </a:rPr>
              <a:t>ома</a:t>
            </a:r>
            <a:r>
              <a:rPr lang="uk-UA" sz="2800" dirty="0">
                <a:solidFill>
                  <a:srgbClr val="0070C0"/>
                </a:solidFill>
              </a:rPr>
              <a:t> галявина стала </a:t>
            </a:r>
            <a:r>
              <a:rPr lang="uk-UA" sz="2800" dirty="0" err="1">
                <a:solidFill>
                  <a:srgbClr val="0070C0"/>
                </a:solidFill>
              </a:rPr>
              <a:t>кол</a:t>
            </a:r>
            <a:r>
              <a:rPr lang="uk-UA" sz="2800" dirty="0">
                <a:solidFill>
                  <a:srgbClr val="0070C0"/>
                </a:solidFill>
              </a:rPr>
              <a:t>…</a:t>
            </a:r>
            <a:r>
              <a:rPr lang="uk-UA" sz="2800" dirty="0" err="1">
                <a:solidFill>
                  <a:srgbClr val="0070C0"/>
                </a:solidFill>
              </a:rPr>
              <a:t>оровою</a:t>
            </a:r>
            <a:r>
              <a:rPr lang="uk-UA" sz="2800" dirty="0">
                <a:solidFill>
                  <a:srgbClr val="0070C0"/>
                </a:solidFill>
              </a:rPr>
              <a:t> від квітів.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1" r="44693" b="65267"/>
          <a:stretch/>
        </p:blipFill>
        <p:spPr>
          <a:xfrm>
            <a:off x="3024000" y="3065428"/>
            <a:ext cx="8460000" cy="340644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4081407" y="1412922"/>
            <a:ext cx="432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ь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0904" y="1427668"/>
            <a:ext cx="4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71589" y="1470798"/>
            <a:ext cx="44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42288" y="1885747"/>
            <a:ext cx="44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74981" y="2297069"/>
            <a:ext cx="320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ь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0181" y="2297488"/>
            <a:ext cx="4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3302328-6C29-4081-A171-B9928D63F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42" y="3199988"/>
            <a:ext cx="8242506" cy="3206774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3915774" y="1931420"/>
            <a:ext cx="324091" cy="162046"/>
          </a:xfrm>
          <a:prstGeom prst="mathEqua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7214795" y="1931420"/>
            <a:ext cx="108861" cy="12674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 19"/>
          <p:cNvSpPr/>
          <p:nvPr/>
        </p:nvSpPr>
        <p:spPr>
          <a:xfrm>
            <a:off x="8655843" y="1911378"/>
            <a:ext cx="324091" cy="162046"/>
          </a:xfrm>
          <a:prstGeom prst="mathEqua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7480242" y="2320049"/>
            <a:ext cx="324091" cy="162046"/>
          </a:xfrm>
          <a:prstGeom prst="mathEqua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7161611" y="2746495"/>
            <a:ext cx="324091" cy="162046"/>
          </a:xfrm>
          <a:prstGeom prst="mathEqua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510181" y="2786490"/>
            <a:ext cx="96354" cy="12205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4610911" y="3726930"/>
            <a:ext cx="586121" cy="220038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9879320" y="3726930"/>
            <a:ext cx="711514" cy="220038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0430" y="4583984"/>
            <a:ext cx="205992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>
                <a:solidFill>
                  <a:schemeClr val="bg1"/>
                </a:solidFill>
              </a:rPr>
              <a:t>Спиши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перше речення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66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743" y="494527"/>
            <a:ext cx="10391366" cy="1138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Прочитай разом зі Щебетунчиком скоромовку.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</a:t>
            </a:r>
            <a:r>
              <a:rPr lang="uk-UA" sz="3200" b="1" dirty="0">
                <a:solidFill>
                  <a:schemeClr val="bg1"/>
                </a:solidFill>
              </a:rPr>
              <a:t>, яка буква пропущена в словах.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11" r="19742"/>
          <a:stretch/>
        </p:blipFill>
        <p:spPr>
          <a:xfrm flipH="1">
            <a:off x="733563" y="1764710"/>
            <a:ext cx="1876283" cy="2840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9443" y="1765641"/>
            <a:ext cx="525051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…</a:t>
            </a:r>
            <a:r>
              <a:rPr lang="uk-UA" sz="2800" dirty="0" err="1">
                <a:solidFill>
                  <a:schemeClr val="bg1"/>
                </a:solidFill>
              </a:rPr>
              <a:t>оржа</a:t>
            </a:r>
            <a:r>
              <a:rPr lang="uk-UA" sz="2800" dirty="0">
                <a:solidFill>
                  <a:schemeClr val="bg1"/>
                </a:solidFill>
              </a:rPr>
              <a:t> впіймав на вудку …осип.</a:t>
            </a:r>
          </a:p>
          <a:p>
            <a:r>
              <a:rPr lang="uk-UA" sz="2800" dirty="0">
                <a:solidFill>
                  <a:schemeClr val="bg1"/>
                </a:solidFill>
              </a:rPr>
              <a:t>Схопив і зойкнув: Ой-ой-ой!</a:t>
            </a:r>
          </a:p>
          <a:p>
            <a:r>
              <a:rPr lang="uk-UA" sz="2800" dirty="0">
                <a:solidFill>
                  <a:schemeClr val="bg1"/>
                </a:solidFill>
              </a:rPr>
              <a:t>Не знав, </a:t>
            </a:r>
            <a:r>
              <a:rPr lang="uk-UA" sz="2800" dirty="0" err="1">
                <a:solidFill>
                  <a:schemeClr val="bg1"/>
                </a:solidFill>
              </a:rPr>
              <a:t>навпевно</a:t>
            </a:r>
            <a:r>
              <a:rPr lang="uk-UA" sz="2800" dirty="0">
                <a:solidFill>
                  <a:schemeClr val="bg1"/>
                </a:solidFill>
              </a:rPr>
              <a:t>, …осип досі,</a:t>
            </a:r>
          </a:p>
          <a:p>
            <a:r>
              <a:rPr lang="uk-UA" sz="2800" dirty="0">
                <a:solidFill>
                  <a:schemeClr val="bg1"/>
                </a:solidFill>
              </a:rPr>
              <a:t>Який колючий …</a:t>
            </a:r>
            <a:r>
              <a:rPr lang="uk-UA" sz="2800" dirty="0" err="1">
                <a:solidFill>
                  <a:schemeClr val="bg1"/>
                </a:solidFill>
              </a:rPr>
              <a:t>оржик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той.</a:t>
            </a:r>
          </a:p>
          <a:p>
            <a:r>
              <a:rPr lang="uk-UA" sz="2800" i="1" dirty="0">
                <a:solidFill>
                  <a:schemeClr val="bg1"/>
                </a:solidFill>
              </a:rPr>
              <a:t> </a:t>
            </a:r>
            <a:r>
              <a:rPr lang="uk-UA" sz="2800" i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uk-UA" sz="2400" i="1" dirty="0" smtClean="0">
                <a:solidFill>
                  <a:schemeClr val="bg1"/>
                </a:solidFill>
              </a:rPr>
              <a:t>Наталя </a:t>
            </a:r>
            <a:r>
              <a:rPr lang="uk-UA" sz="2400" i="1" dirty="0">
                <a:solidFill>
                  <a:schemeClr val="bg1"/>
                </a:solidFill>
              </a:rPr>
              <a:t>Забіла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32" r="47566" b="88955"/>
          <a:stretch/>
        </p:blipFill>
        <p:spPr>
          <a:xfrm>
            <a:off x="2719443" y="4070804"/>
            <a:ext cx="8529665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664038" y="1708265"/>
            <a:ext cx="5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 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1173" y="1730843"/>
            <a:ext cx="5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Й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5668" y="2623865"/>
            <a:ext cx="5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FF00"/>
                </a:solidFill>
              </a:rPr>
              <a:t>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3214" y="2962755"/>
            <a:ext cx="50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sz="3200" dirty="0">
                <a:solidFill>
                  <a:srgbClr val="FFFF00"/>
                </a:solidFill>
              </a:rPr>
              <a:t>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15817" r="57654" b="68350"/>
          <a:stretch/>
        </p:blipFill>
        <p:spPr>
          <a:xfrm>
            <a:off x="10983485" y="4264131"/>
            <a:ext cx="156108" cy="84079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601038" y="4860081"/>
            <a:ext cx="220278" cy="59531"/>
            <a:chOff x="4325582" y="5837648"/>
            <a:chExt cx="220278" cy="59531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5460439" y="4890174"/>
            <a:ext cx="220278" cy="59531"/>
            <a:chOff x="4325582" y="5837648"/>
            <a:chExt cx="220278" cy="59531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5831222" y="4890436"/>
            <a:ext cx="220278" cy="59531"/>
            <a:chOff x="4325582" y="5837648"/>
            <a:chExt cx="220278" cy="59531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9708020" y="4906127"/>
            <a:ext cx="220278" cy="59531"/>
            <a:chOff x="4325582" y="5837648"/>
            <a:chExt cx="220278" cy="59531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325582" y="5837648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325582" y="5897179"/>
              <a:ext cx="2202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691AF-2F20-47E6-A34E-B4C07CBA3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7" y="4172158"/>
            <a:ext cx="7315834" cy="932769"/>
          </a:xfrm>
          <a:prstGeom prst="rect">
            <a:avLst/>
          </a:prstGeom>
        </p:spPr>
      </p:pic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3933" y="1764710"/>
            <a:ext cx="3287486" cy="18499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Спиши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перше речення. Підкресли букви, які позначають м'які приголосні звуки.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09846" y="5280479"/>
            <a:ext cx="8639263" cy="8132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Вивчи скоромовку напам'ять.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Позмагайся </a:t>
            </a:r>
            <a:r>
              <a:rPr lang="uk-UA" sz="2400" b="1" dirty="0">
                <a:solidFill>
                  <a:srgbClr val="0070C0"/>
                </a:solidFill>
              </a:rPr>
              <a:t>з друзями, хто швидше її розкаже й не зіб'ється.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771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5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381965"/>
            <a:ext cx="10199914" cy="1033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Знайди </a:t>
            </a:r>
            <a:r>
              <a:rPr lang="uk-UA" sz="3200" b="1" dirty="0">
                <a:solidFill>
                  <a:schemeClr val="bg1"/>
                </a:solidFill>
              </a:rPr>
              <a:t>слова, «заховані» серед букв.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Склади </a:t>
            </a:r>
            <a:r>
              <a:rPr lang="uk-UA" sz="3200" b="1" dirty="0">
                <a:solidFill>
                  <a:schemeClr val="bg1"/>
                </a:solidFill>
              </a:rPr>
              <a:t>з ними розповідь </a:t>
            </a:r>
            <a:r>
              <a:rPr lang="uk-UA" sz="3200" b="1" dirty="0" smtClean="0">
                <a:solidFill>
                  <a:schemeClr val="bg1"/>
                </a:solidFill>
              </a:rPr>
              <a:t>(</a:t>
            </a:r>
            <a:r>
              <a:rPr lang="uk-UA" sz="3200" b="1" dirty="0">
                <a:solidFill>
                  <a:schemeClr val="bg1"/>
                </a:solidFill>
              </a:rPr>
              <a:t>2-3 речення</a:t>
            </a:r>
            <a:r>
              <a:rPr lang="uk-UA" sz="3200" b="1" dirty="0" smtClean="0">
                <a:solidFill>
                  <a:schemeClr val="bg1"/>
                </a:solidFill>
              </a:rPr>
              <a:t>).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5025" y="1484522"/>
            <a:ext cx="94475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АМПЙОСИПШУЙЙОРЖВІЬОЗЧНЙОДЛІУЕЦ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05703" y="1492366"/>
            <a:ext cx="132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ЙОРЖ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05728" y="1484522"/>
            <a:ext cx="1017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ЙОД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3746" y="1493563"/>
            <a:ext cx="1562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ЙОСИП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70" r="50258" b="73837"/>
          <a:stretch/>
        </p:blipFill>
        <p:spPr>
          <a:xfrm>
            <a:off x="3345084" y="2202609"/>
            <a:ext cx="7834038" cy="25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829" y="2212710"/>
            <a:ext cx="2084917" cy="25348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1D2745-58E6-4932-BC21-B851EBDB4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5" y="2278026"/>
            <a:ext cx="7614564" cy="2469094"/>
          </a:xfrm>
          <a:prstGeom prst="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910" y="4819281"/>
            <a:ext cx="3421893" cy="67982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Поясни і згадай, які значення має слово «йорж».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3284" y="4819281"/>
            <a:ext cx="776151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ЙОРЖ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дрібна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прісноводна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риба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колючими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плавцями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056" y="5375798"/>
            <a:ext cx="481646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ЙОРЖ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щітка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чищення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миття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348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621</Words>
  <Application>Microsoft Office PowerPoint</Application>
  <PresentationFormat>Произвольный</PresentationFormat>
  <Paragraphs>136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339</cp:revision>
  <dcterms:created xsi:type="dcterms:W3CDTF">2018-01-05T16:38:53Z</dcterms:created>
  <dcterms:modified xsi:type="dcterms:W3CDTF">2024-09-09T12:13:36Z</dcterms:modified>
</cp:coreProperties>
</file>