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71" r:id="rId3"/>
    <p:sldId id="362" r:id="rId4"/>
    <p:sldId id="368" r:id="rId5"/>
    <p:sldId id="360" r:id="rId6"/>
    <p:sldId id="355" r:id="rId7"/>
    <p:sldId id="343" r:id="rId8"/>
    <p:sldId id="344" r:id="rId9"/>
    <p:sldId id="357" r:id="rId10"/>
    <p:sldId id="358" r:id="rId11"/>
    <p:sldId id="364" r:id="rId12"/>
    <p:sldId id="370" r:id="rId13"/>
    <p:sldId id="353" r:id="rId14"/>
    <p:sldId id="369" r:id="rId15"/>
    <p:sldId id="372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55A11"/>
    <a:srgbClr val="00B050"/>
    <a:srgbClr val="FFFF00"/>
    <a:srgbClr val="295FFF"/>
    <a:srgbClr val="709E32"/>
    <a:srgbClr val="2F3242"/>
    <a:srgbClr val="1694E9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fuoe9xhc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6905" y="536792"/>
            <a:ext cx="3792887" cy="3463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maltzewa17.ru/wp-content/uploads/2013/05/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32" y="1427580"/>
            <a:ext cx="1527925" cy="1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6905" y="4261730"/>
            <a:ext cx="10079181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слова з подовженими приголосними </a:t>
            </a:r>
            <a:r>
              <a:rPr lang="uk-UA" sz="4800" b="1" dirty="0" smtClean="0">
                <a:solidFill>
                  <a:srgbClr val="0070C0"/>
                </a:solidFill>
              </a:rPr>
              <a:t>звуками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34" y="2474752"/>
            <a:ext cx="1651635" cy="14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ltzewa17.ru/wp-content/uploads/2013/05/L-225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86" y="591812"/>
            <a:ext cx="1668780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96223" y="1014713"/>
            <a:ext cx="3500377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</a:t>
            </a:r>
            <a:r>
              <a:rPr lang="uk-UA" sz="2400" b="1" dirty="0" smtClean="0">
                <a:solidFill>
                  <a:srgbClr val="0070C0"/>
                </a:solidFill>
              </a:rPr>
              <a:t>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8" y="3381948"/>
            <a:ext cx="2225528" cy="2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0979" y="473747"/>
            <a:ext cx="10579683" cy="974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Разом </a:t>
            </a:r>
            <a:r>
              <a:rPr lang="uk-UA" sz="3200" b="1" dirty="0">
                <a:solidFill>
                  <a:schemeClr val="bg1"/>
                </a:solidFill>
              </a:rPr>
              <a:t>з однокласниками допоможи зайчатам </a:t>
            </a:r>
            <a:r>
              <a:rPr lang="uk-UA" sz="3200" b="1" dirty="0" smtClean="0">
                <a:solidFill>
                  <a:schemeClr val="bg1"/>
                </a:solidFill>
              </a:rPr>
              <a:t>скласти </a:t>
            </a:r>
            <a:r>
              <a:rPr lang="uk-UA" sz="3200" b="1" dirty="0">
                <a:solidFill>
                  <a:schemeClr val="bg1"/>
                </a:solidFill>
              </a:rPr>
              <a:t>оголошення про наступний футбольний </a:t>
            </a:r>
            <a:r>
              <a:rPr lang="uk-UA" sz="3200" b="1" dirty="0" smtClean="0">
                <a:solidFill>
                  <a:schemeClr val="bg1"/>
                </a:solidFill>
              </a:rPr>
              <a:t>матч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63415"/>
            <a:ext cx="7530661" cy="41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8828" y="2116117"/>
            <a:ext cx="5773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ОГОЛОШЕННЯ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     1 жовтня на лісовій галявині відбудеться футбольний матч на кубок Ліги чемпіонів серед команд зайченят. 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     Початок о 10 годині.</a:t>
            </a:r>
          </a:p>
          <a:p>
            <a:pPr algn="r"/>
            <a:r>
              <a:rPr lang="uk-UA" sz="2800" b="1" i="1" dirty="0">
                <a:solidFill>
                  <a:srgbClr val="0070C0"/>
                </a:solidFill>
              </a:rPr>
              <a:t>Тренер </a:t>
            </a:r>
            <a:r>
              <a:rPr lang="uk-UA" sz="2800" b="1" i="1" dirty="0" smtClean="0">
                <a:solidFill>
                  <a:srgbClr val="0070C0"/>
                </a:solidFill>
              </a:rPr>
              <a:t>із </a:t>
            </a:r>
            <a:r>
              <a:rPr lang="uk-UA" sz="2800" b="1" i="1" dirty="0">
                <a:solidFill>
                  <a:srgbClr val="0070C0"/>
                </a:solidFill>
              </a:rPr>
              <a:t>футболу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8772" r="5037" b="18301"/>
          <a:stretch/>
        </p:blipFill>
        <p:spPr bwMode="auto">
          <a:xfrm>
            <a:off x="760979" y="1563414"/>
            <a:ext cx="2828546" cy="17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09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1 Українська мова\1 Пономарьова\1 Звуки букви\№008 - Слова з подовж приголосними звуками\2024-09-12_163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7" y="2080658"/>
            <a:ext cx="8586104" cy="39614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47" y="2080658"/>
            <a:ext cx="5689996" cy="549198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dirty="0" err="1" smtClean="0">
                <a:latin typeface="+mn-lt"/>
              </a:rPr>
              <a:t>Читалочка</a:t>
            </a:r>
            <a:r>
              <a:rPr lang="uk-UA" sz="2800" dirty="0" smtClean="0">
                <a:latin typeface="+mn-lt"/>
              </a:rPr>
              <a:t> захоплюється читанням.</a:t>
            </a:r>
            <a:endParaRPr lang="ru-RU" sz="2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2047" y="2728594"/>
            <a:ext cx="5689996" cy="54919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normalizeH="0" baseline="0" noProof="0" dirty="0" err="1" smtClean="0">
                <a:uLnTx/>
                <a:uFillTx/>
                <a:ea typeface="+mj-ea"/>
                <a:cs typeface="+mj-cs"/>
              </a:rPr>
              <a:t>Ґаджикові</a:t>
            </a: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 </a:t>
            </a: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подобається малювання.</a:t>
            </a:r>
            <a:endParaRPr kumimoji="0" lang="ru-RU" sz="2800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42047" y="3412084"/>
            <a:ext cx="5689996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Родзинка займається плаванням.</a:t>
            </a:r>
            <a:endParaRPr kumimoji="0" lang="ru-RU" sz="2800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42047" y="4061431"/>
            <a:ext cx="5689996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А </a:t>
            </a: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Щебетунчик </a:t>
            </a:r>
            <a:r>
              <a:rPr kumimoji="0" lang="uk-UA" sz="28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полюбляє варення. </a:t>
            </a:r>
            <a:endParaRPr kumimoji="0" lang="ru-RU" sz="2800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338" y="494529"/>
            <a:ext cx="10327747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5" y="5775314"/>
            <a:ext cx="1004595" cy="1082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337" y="1293922"/>
            <a:ext cx="10327747" cy="6969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1. Дізнайся, хто чим захоплюється. Наведи лінії кольоровими олівцями.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Встав у речення пропущені слова.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304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539" y="1353165"/>
            <a:ext cx="6170546" cy="178188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err="1" smtClean="0"/>
              <a:t>Завда</a:t>
            </a:r>
            <a:r>
              <a:rPr lang="uk-UA" sz="3200" b="1" dirty="0" smtClean="0"/>
              <a:t> _____                </a:t>
            </a:r>
            <a:r>
              <a:rPr lang="uk-UA" sz="3200" b="1" dirty="0" err="1" smtClean="0"/>
              <a:t>вихова</a:t>
            </a:r>
            <a:r>
              <a:rPr lang="uk-UA" sz="3200" b="1" dirty="0" smtClean="0"/>
              <a:t> _____</a:t>
            </a:r>
            <a:br>
              <a:rPr lang="uk-UA" sz="3200" b="1" dirty="0" smtClean="0"/>
            </a:br>
            <a:r>
              <a:rPr lang="uk-UA" sz="3200" b="1" dirty="0" smtClean="0"/>
              <a:t>воло _____                  ката _____</a:t>
            </a:r>
            <a:br>
              <a:rPr lang="uk-UA" sz="3200" b="1" dirty="0" smtClean="0"/>
            </a:br>
            <a:r>
              <a:rPr lang="uk-UA" sz="3200" b="1" dirty="0" err="1" smtClean="0"/>
              <a:t>знаря</a:t>
            </a:r>
            <a:r>
              <a:rPr lang="uk-UA" sz="3200" b="1" dirty="0" smtClean="0"/>
              <a:t> _____                вугі _____</a:t>
            </a:r>
            <a:br>
              <a:rPr lang="uk-UA" sz="3200" b="1" dirty="0" smtClean="0"/>
            </a:br>
            <a:r>
              <a:rPr lang="uk-UA" sz="3200" b="1" dirty="0" err="1" smtClean="0"/>
              <a:t>бага</a:t>
            </a:r>
            <a:r>
              <a:rPr lang="uk-UA" sz="3200" b="1" dirty="0" smtClean="0"/>
              <a:t> _____                   </a:t>
            </a:r>
            <a:r>
              <a:rPr lang="uk-UA" sz="3200" b="1" dirty="0" err="1" smtClean="0"/>
              <a:t>взу</a:t>
            </a:r>
            <a:r>
              <a:rPr lang="uk-UA" sz="3200" b="1" dirty="0" smtClean="0"/>
              <a:t> _____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4916" y="4153610"/>
            <a:ext cx="1393253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жити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91418" y="4153610"/>
            <a:ext cx="1863159" cy="54919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бажати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02982" y="4153610"/>
            <a:ext cx="1849656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знати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338" y="494529"/>
            <a:ext cx="10327747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5" y="5775314"/>
            <a:ext cx="1004595" cy="1082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339" y="1353165"/>
            <a:ext cx="4041454" cy="15289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2. Закінчи слова складами з подовженими м’якими приголосними звуками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8337" y="3220445"/>
            <a:ext cx="10327747" cy="8515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3. Від поданих слів утвори слова з подовженими приголосними звуками і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. Побудуй їх звукові схеми.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704" r="49474" b="89121"/>
          <a:stretch/>
        </p:blipFill>
        <p:spPr>
          <a:xfrm>
            <a:off x="1272406" y="4875314"/>
            <a:ext cx="9118503" cy="9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620278" y="5798049"/>
            <a:ext cx="1356599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– о = : о</a:t>
            </a:r>
            <a:endParaRPr kumimoji="0" lang="ru-RU" sz="28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20278" y="5050715"/>
            <a:ext cx="1398058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життя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62570" y="5050715"/>
            <a:ext cx="1863159" cy="54919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бажання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62570" y="5798049"/>
            <a:ext cx="1849656" cy="54919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– о –</a:t>
            </a:r>
            <a:r>
              <a:rPr kumimoji="0" lang="uk-UA" sz="2800" b="1" i="0" u="none" strike="noStrike" kern="1200" normalizeH="0" noProof="0" dirty="0" smtClean="0">
                <a:uLnTx/>
                <a:uFillTx/>
                <a:ea typeface="+mj-ea"/>
                <a:cs typeface="+mj-cs"/>
              </a:rPr>
              <a:t> о =: о</a:t>
            </a:r>
            <a:endParaRPr kumimoji="0" lang="ru-RU" sz="28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902982" y="5050715"/>
            <a:ext cx="1849656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знання</a:t>
            </a:r>
            <a:endParaRPr kumimoji="0" lang="ru-RU" sz="32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916891" y="5820784"/>
            <a:ext cx="1849656" cy="549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– –</a:t>
            </a:r>
            <a:r>
              <a:rPr kumimoji="0" lang="uk-UA" sz="2800" b="1" i="0" u="none" strike="noStrike" kern="1200" normalizeH="0" noProof="0" dirty="0" smtClean="0">
                <a:uLnTx/>
                <a:uFillTx/>
                <a:ea typeface="+mj-ea"/>
                <a:cs typeface="+mj-cs"/>
              </a:rPr>
              <a:t> о =: о</a:t>
            </a:r>
            <a:endParaRPr kumimoji="0" lang="ru-RU" sz="2800" b="1" i="0" u="none" strike="noStrike" kern="1200" normalizeH="0" baseline="0" noProof="0" dirty="0">
              <a:uLnTx/>
              <a:uFillTx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43765" y="1293833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ння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894158" y="1713843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сся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25066" y="2117630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ддя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831657" y="2607497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ття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820239" y="1283048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ння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375031" y="1720832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ння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9249569" y="2121076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лля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9249568" y="2607497"/>
            <a:ext cx="1141339" cy="5491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solidFill>
                  <a:srgbClr val="FFFF00"/>
                </a:solidFill>
                <a:uLnTx/>
                <a:uFillTx/>
                <a:ea typeface="+mj-ea"/>
                <a:cs typeface="+mj-cs"/>
              </a:rPr>
              <a:t>ття</a:t>
            </a:r>
            <a:endParaRPr kumimoji="0" lang="ru-RU" sz="3600" b="1" i="0" u="none" strike="noStrike" kern="1200" normalizeH="0" baseline="0" noProof="0" dirty="0">
              <a:solidFill>
                <a:srgbClr val="FFFF00"/>
              </a:solidFill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10677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8338" y="494529"/>
            <a:ext cx="10327747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</a:t>
            </a:r>
            <a:r>
              <a:rPr lang="uk-UA" sz="3600" b="1" dirty="0" smtClean="0">
                <a:solidFill>
                  <a:schemeClr val="bg1"/>
                </a:solidFill>
              </a:rPr>
              <a:t>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286" r="49947" b="73652"/>
          <a:stretch/>
        </p:blipFill>
        <p:spPr>
          <a:xfrm>
            <a:off x="2387661" y="2825486"/>
            <a:ext cx="7560000" cy="255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5" name="Прямоугольник 54"/>
          <p:cNvSpPr/>
          <p:nvPr/>
        </p:nvSpPr>
        <p:spPr>
          <a:xfrm>
            <a:off x="2387661" y="1749905"/>
            <a:ext cx="8748424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Юрко поспішає на </a:t>
            </a:r>
            <a:r>
              <a:rPr lang="uk-UA" sz="2800" b="1" dirty="0" err="1">
                <a:solidFill>
                  <a:srgbClr val="0070C0"/>
                </a:solidFill>
              </a:rPr>
              <a:t>тренуван</a:t>
            </a:r>
            <a:r>
              <a:rPr lang="uk-UA" sz="2800" b="1" dirty="0">
                <a:solidFill>
                  <a:srgbClr val="0070C0"/>
                </a:solidFill>
              </a:rPr>
              <a:t>…я з боксу. А Сашко відвідує гурток з </a:t>
            </a:r>
            <a:r>
              <a:rPr lang="uk-UA" sz="2800" b="1" dirty="0" err="1">
                <a:solidFill>
                  <a:srgbClr val="0070C0"/>
                </a:solidFill>
              </a:rPr>
              <a:t>малюван</a:t>
            </a:r>
            <a:r>
              <a:rPr lang="uk-UA" sz="2800" b="1" dirty="0">
                <a:solidFill>
                  <a:srgbClr val="0070C0"/>
                </a:solidFill>
              </a:rPr>
              <a:t>…я.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84571" y="1649239"/>
            <a:ext cx="43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4343" y="2101225"/>
            <a:ext cx="45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н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8" y="2406483"/>
            <a:ext cx="1885238" cy="2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9AC85F8-1133-4C36-A821-36B1BE102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88" y="2906486"/>
            <a:ext cx="7401185" cy="2438611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8338" y="1293922"/>
            <a:ext cx="7317748" cy="4559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Спиши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текст. </a:t>
            </a:r>
            <a:r>
              <a:rPr lang="uk-UA" sz="2400" b="1" dirty="0" smtClean="0">
                <a:solidFill>
                  <a:srgbClr val="0070C0"/>
                </a:solidFill>
              </a:rPr>
              <a:t>Устав </a:t>
            </a:r>
            <a:r>
              <a:rPr lang="uk-UA" sz="2400" b="1" dirty="0">
                <a:solidFill>
                  <a:srgbClr val="0070C0"/>
                </a:solidFill>
              </a:rPr>
              <a:t>у слова пропущені букви.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ÐÐ°ÑÑÐ¸Ð½ÐºÐ¸ Ð¿Ð¾ Ð·Ð°Ð¿ÑÐ¾ÑÑ ÐºÐ»Ð¸Ð¿Ð°ÑÑ Ð¼Ð°Ð»ÑÑÐ¸Ðº ÑÐ¸ÑÑÐµ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714" y1="11538" x2="57714" y2="11538"/>
                        <a14:foregroundMark x1="39619" y1="18308" x2="39619" y2="18308"/>
                        <a14:foregroundMark x1="75429" y1="6308" x2="75429" y2="6308"/>
                        <a14:foregroundMark x1="74857" y1="26308" x2="74857" y2="26308"/>
                        <a14:foregroundMark x1="47810" y1="16000" x2="47810" y2="16000"/>
                        <a14:foregroundMark x1="65524" y1="8923" x2="65524" y2="8923"/>
                        <a14:foregroundMark x1="66095" y1="41846" x2="66095" y2="41846"/>
                        <a14:foregroundMark x1="60571" y1="93846" x2="60571" y2="93846"/>
                        <a14:foregroundMark x1="46857" y1="94308" x2="46857" y2="94308"/>
                        <a14:foregroundMark x1="56762" y1="96154" x2="56762" y2="96154"/>
                        <a14:foregroundMark x1="70476" y1="61385" x2="70476" y2="61385"/>
                        <a14:foregroundMark x1="42476" y1="13846" x2="42476" y2="13846"/>
                        <a14:foregroundMark x1="36952" y1="22769" x2="36952" y2="22769"/>
                        <a14:foregroundMark x1="38476" y1="46308" x2="38476" y2="46308"/>
                        <a14:foregroundMark x1="32571" y1="85385" x2="32571" y2="85385"/>
                        <a14:foregroundMark x1="76000" y1="71231" x2="76000" y2="71231"/>
                        <a14:foregroundMark x1="52762" y1="52000" x2="5276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41" y="3587564"/>
            <a:ext cx="2187267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516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668" y="1676639"/>
            <a:ext cx="519349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— </a:t>
            </a:r>
            <a:r>
              <a:rPr lang="ru-RU" sz="2800" b="1" dirty="0" smtClean="0">
                <a:solidFill>
                  <a:srgbClr val="0070C0"/>
                </a:solidFill>
              </a:rPr>
              <a:t>Як на </a:t>
            </a:r>
            <a:r>
              <a:rPr lang="ru-RU" sz="2800" b="1" dirty="0" err="1" smtClean="0">
                <a:solidFill>
                  <a:srgbClr val="0070C0"/>
                </a:solidFill>
              </a:rPr>
              <a:t>письмі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позначаємо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подовжені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м’які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приголосні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звуки?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— </a:t>
            </a:r>
            <a:r>
              <a:rPr lang="ru-RU" sz="2800" b="1" dirty="0" err="1" smtClean="0">
                <a:solidFill>
                  <a:srgbClr val="0070C0"/>
                </a:solidFill>
              </a:rPr>
              <a:t>Які</a:t>
            </a:r>
            <a:r>
              <a:rPr lang="ru-RU" sz="2800" b="1" dirty="0" smtClean="0">
                <a:solidFill>
                  <a:srgbClr val="0070C0"/>
                </a:solidFill>
              </a:rPr>
              <a:t> слова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подовженими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м’якими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приголосними</a:t>
            </a:r>
            <a:r>
              <a:rPr lang="ru-RU" sz="2800" b="1" dirty="0" smtClean="0">
                <a:solidFill>
                  <a:srgbClr val="0070C0"/>
                </a:solidFill>
              </a:rPr>
              <a:t> звуками </a:t>
            </a:r>
            <a:r>
              <a:rPr lang="ru-RU" sz="2800" b="1" dirty="0" err="1" smtClean="0">
                <a:solidFill>
                  <a:srgbClr val="0070C0"/>
                </a:solidFill>
              </a:rPr>
              <a:t>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запам’ятав</a:t>
            </a:r>
            <a:r>
              <a:rPr lang="ru-RU" sz="2800" b="1" dirty="0" smtClean="0">
                <a:solidFill>
                  <a:srgbClr val="0070C0"/>
                </a:solidFill>
              </a:rPr>
              <a:t>/ла?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254643" y="1771372"/>
            <a:ext cx="2958059" cy="3752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35250" y="2259454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86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rgbClr val="0070C0"/>
                </a:solidFill>
              </a:rPr>
              <a:t>Обери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</a:rPr>
              <a:t>смайл</a:t>
            </a:r>
            <a:r>
              <a:rPr lang="uk-UA" sz="2400" dirty="0" smtClean="0">
                <a:solidFill>
                  <a:srgbClr val="0070C0"/>
                </a:solidFill>
              </a:rPr>
              <a:t>, яким визначиш </a:t>
            </a:r>
            <a:r>
              <a:rPr lang="uk-UA" sz="2400" smtClean="0">
                <a:solidFill>
                  <a:srgbClr val="0070C0"/>
                </a:solidFill>
              </a:rPr>
              <a:t>свої емоції </a:t>
            </a:r>
            <a:r>
              <a:rPr lang="uk-UA" sz="2400" dirty="0" smtClean="0">
                <a:solidFill>
                  <a:srgbClr val="0070C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31429140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6686" y="507152"/>
            <a:ext cx="10755085" cy="962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</a:t>
            </a:r>
            <a:r>
              <a:rPr lang="uk-UA" sz="3200" b="1" dirty="0" smtClean="0">
                <a:solidFill>
                  <a:schemeClr val="bg1"/>
                </a:solidFill>
              </a:rPr>
              <a:t>натисни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696686" y="1469573"/>
            <a:ext cx="10910666" cy="4661949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56315" y="1823314"/>
            <a:ext cx="6041572" cy="28263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5416" y="489968"/>
            <a:ext cx="10527023" cy="731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" y="1718299"/>
            <a:ext cx="2976329" cy="28109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6055" y="1329948"/>
            <a:ext cx="10688563" cy="132802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 </a:t>
            </a:r>
            <a:r>
              <a:rPr lang="uk-UA" sz="2400" b="1" dirty="0" smtClean="0">
                <a:solidFill>
                  <a:srgbClr val="0070C0"/>
                </a:solidFill>
              </a:rPr>
              <a:t> Я </a:t>
            </a:r>
            <a:r>
              <a:rPr lang="uk-UA" sz="2400" b="1" dirty="0">
                <a:solidFill>
                  <a:srgbClr val="0070C0"/>
                </a:solidFill>
              </a:rPr>
              <a:t>принесла </a:t>
            </a:r>
            <a:r>
              <a:rPr lang="uk-UA" sz="2400" b="1" dirty="0" smtClean="0">
                <a:solidFill>
                  <a:srgbClr val="0070C0"/>
                </a:solidFill>
              </a:rPr>
              <a:t>на урок віртуальні рожеві окуляри, через які люди </a:t>
            </a:r>
            <a:r>
              <a:rPr lang="uk-UA" sz="2400" b="1" dirty="0">
                <a:solidFill>
                  <a:srgbClr val="0070C0"/>
                </a:solidFill>
              </a:rPr>
              <a:t>бачать тільки </a:t>
            </a:r>
            <a:r>
              <a:rPr lang="uk-UA" sz="2400" b="1" dirty="0" smtClean="0">
                <a:solidFill>
                  <a:srgbClr val="0070C0"/>
                </a:solidFill>
              </a:rPr>
              <a:t>добро. </a:t>
            </a:r>
            <a:r>
              <a:rPr lang="uk-UA" sz="2400" b="1" dirty="0">
                <a:solidFill>
                  <a:srgbClr val="0070C0"/>
                </a:solidFill>
              </a:rPr>
              <a:t>Зараз я пропоную </a:t>
            </a:r>
            <a:r>
              <a:rPr lang="uk-UA" sz="2400" b="1" dirty="0" smtClean="0">
                <a:solidFill>
                  <a:srgbClr val="0070C0"/>
                </a:solidFill>
              </a:rPr>
              <a:t>одягти </a:t>
            </a:r>
            <a:r>
              <a:rPr lang="uk-UA" sz="2400" b="1" dirty="0">
                <a:solidFill>
                  <a:srgbClr val="0070C0"/>
                </a:solidFill>
              </a:rPr>
              <a:t>ці </a:t>
            </a:r>
            <a:r>
              <a:rPr lang="uk-UA" sz="2400" b="1" dirty="0" smtClean="0">
                <a:solidFill>
                  <a:srgbClr val="0070C0"/>
                </a:solidFill>
              </a:rPr>
              <a:t>уявні рожеві </a:t>
            </a:r>
            <a:r>
              <a:rPr lang="uk-UA" sz="2400" b="1" dirty="0">
                <a:solidFill>
                  <a:srgbClr val="0070C0"/>
                </a:solidFill>
              </a:rPr>
              <a:t>окуляри, подивитися на </a:t>
            </a:r>
            <a:r>
              <a:rPr lang="uk-UA" sz="2400" b="1" dirty="0" smtClean="0">
                <a:solidFill>
                  <a:srgbClr val="0070C0"/>
                </a:solidFill>
              </a:rPr>
              <a:t>слоників </a:t>
            </a:r>
            <a:r>
              <a:rPr lang="uk-UA" sz="2400" b="1" dirty="0" smtClean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0070C0"/>
                </a:solidFill>
              </a:rPr>
              <a:t>назвати, який з них співпадає з твоїм настроєм на початку уроку.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06055" y="495056"/>
            <a:ext cx="10636383" cy="7151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Емоційний настрій «Рожеві окуляри»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img.panama.ua/4/4o/4ohk50lg9i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1" y="2820017"/>
            <a:ext cx="2367880" cy="881126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iro.medium.com/max/431/0*qWQiNMxrf8i8UhU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7" y="3869252"/>
            <a:ext cx="2571213" cy="162585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0.gstatic.com/images?q=tbn:ANd9GcS-qEmKH2_PuMlYmAWLATlC8oZtQwaQTdyZeox7yaRMdaGuI0Xzl2Rrtq4l671LTUQ5ppI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89" y="3778919"/>
            <a:ext cx="2124947" cy="1905000"/>
          </a:xfrm>
          <a:prstGeom prst="roundRect">
            <a:avLst/>
          </a:prstGeom>
          <a:noFill/>
          <a:ln w="38100"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0.gstatic.com/images?q=tbn:ANd9GcSGxcDrr3H9uEfYbd2f-qPT6sXgwqsD4NPiVoEAmE5B9kSzOJhrWxa1gKIE5lsLS_fdQYs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58" y="3701143"/>
            <a:ext cx="1883981" cy="206055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encrypted-tbn0.gstatic.com/images?q=tbn:ANd9GcQ_slkpGfBSQx_VzkInS7-Bt-1CFejhSqooJKPO15A6z9ri4JZ4jsTWPZyNnt9GE1jZny0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83" y="3778919"/>
            <a:ext cx="2058451" cy="1837186"/>
          </a:xfrm>
          <a:prstGeom prst="roundRect">
            <a:avLst/>
          </a:prstGeom>
          <a:noFill/>
          <a:ln w="38100"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748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0405" y="435859"/>
            <a:ext cx="9455788" cy="84124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Яке буквосполучення загубили?</a:t>
            </a:r>
            <a:endParaRPr lang="ru-RU" sz="40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72561" y="1440168"/>
            <a:ext cx="9799297" cy="2862322"/>
          </a:xfrm>
          <a:prstGeom prst="rect">
            <a:avLst/>
          </a:prstGeom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С....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годні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знаєш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— завтра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вмієш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Дорогою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додому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Максим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зайшов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до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зна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….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мих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зайшли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березовий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га….к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 час 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обідн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….ї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 перерви 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побіг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 до тата.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житі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червоніли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квітки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пол….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вого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маку.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67577" y="485310"/>
            <a:ext cx="93326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ЙО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61462" y="1360599"/>
            <a:ext cx="87876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Ь</a:t>
            </a:r>
            <a:r>
              <a:rPr lang="uk-UA" sz="4400" b="1" dirty="0" smtClean="0">
                <a:solidFill>
                  <a:srgbClr val="0070C0"/>
                </a:solidFill>
              </a:rPr>
              <a:t>О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6923" y="1360599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rgbClr val="FF0000"/>
                </a:solidFill>
              </a:rPr>
              <a:t>Ьо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3486" y="3016444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rgbClr val="FF0000"/>
                </a:solidFill>
              </a:rPr>
              <a:t>Ьо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7700" y="3531065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rgbClr val="FF0000"/>
                </a:solidFill>
              </a:rPr>
              <a:t>Ьо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1565" y="1888308"/>
            <a:ext cx="68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йо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78" y="2375997"/>
            <a:ext cx="10541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Малювання по номерам Жито і маки (BK-GX45506) (Без коробки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65" y="4552814"/>
            <a:ext cx="2708477" cy="21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ому місяць назвали березнем і чому українці так люблять березу –  Долинська.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1" y="4515683"/>
            <a:ext cx="3107190" cy="21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28" y="3923680"/>
            <a:ext cx="2795915" cy="27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560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8946" r="59105" b="74163"/>
          <a:stretch/>
        </p:blipFill>
        <p:spPr>
          <a:xfrm>
            <a:off x="792000" y="1728000"/>
            <a:ext cx="7791625" cy="79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773105" y="658264"/>
            <a:ext cx="10246716" cy="6924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Каліграфічна </a:t>
            </a:r>
            <a:r>
              <a:rPr lang="uk-UA" sz="4000" b="1" dirty="0" smtClean="0">
                <a:solidFill>
                  <a:schemeClr val="bg1"/>
                </a:solidFill>
              </a:rPr>
              <a:t>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762065" y="658264"/>
            <a:ext cx="1025775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прислів’я. Як ти його розумієш?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D9BDD72-B735-4EC2-9264-DAA0A3AF6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44841" r="57200" b="50114"/>
          <a:stretch/>
        </p:blipFill>
        <p:spPr>
          <a:xfrm>
            <a:off x="1185081" y="1843964"/>
            <a:ext cx="900000" cy="396000"/>
          </a:xfrm>
          <a:prstGeom prst="rect">
            <a:avLst/>
          </a:prstGeom>
        </p:spPr>
      </p:pic>
      <p:sp>
        <p:nvSpPr>
          <p:cNvPr id="30" name="Дуга 7"/>
          <p:cNvSpPr/>
          <p:nvPr/>
        </p:nvSpPr>
        <p:spPr>
          <a:xfrm rot="17712313">
            <a:off x="2347300" y="1995919"/>
            <a:ext cx="245818" cy="136868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7"/>
          <p:cNvSpPr/>
          <p:nvPr/>
        </p:nvSpPr>
        <p:spPr>
          <a:xfrm rot="17712313">
            <a:off x="2601714" y="1995920"/>
            <a:ext cx="245818" cy="136868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D9BDD72-B735-4EC2-9264-DAA0A3AF6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44841" r="56963" b="50114"/>
          <a:stretch/>
        </p:blipFill>
        <p:spPr>
          <a:xfrm>
            <a:off x="2781520" y="1832389"/>
            <a:ext cx="469053" cy="429965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>
            <a:off x="3601225" y="1945228"/>
            <a:ext cx="226218" cy="208231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3812091" y="1947780"/>
            <a:ext cx="226218" cy="208231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D9BDD72-B735-4EC2-9264-DAA0A3AF6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44841" r="56963" b="50114"/>
          <a:stretch/>
        </p:blipFill>
        <p:spPr>
          <a:xfrm>
            <a:off x="4000567" y="1832389"/>
            <a:ext cx="469053" cy="429965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43715" y="4025332"/>
            <a:ext cx="4407690" cy="954107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ЗНАННЯ, </a:t>
            </a:r>
            <a:r>
              <a:rPr lang="uk-UA" sz="2800" b="1" dirty="0" smtClean="0">
                <a:solidFill>
                  <a:srgbClr val="002060"/>
                </a:solidFill>
                <a:ea typeface="Times New Roman" pitchFamily="18" charset="0"/>
              </a:rPr>
              <a:t>ЧИТАННЯ,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2060"/>
                </a:solidFill>
                <a:ea typeface="Times New Roman" pitchFamily="18" charset="0"/>
              </a:rPr>
              <a:t>ВОЛОССЯ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, </a:t>
            </a:r>
            <a:r>
              <a:rPr lang="uk-UA" sz="2800" b="1" dirty="0" smtClean="0">
                <a:solidFill>
                  <a:srgbClr val="002060"/>
                </a:solidFill>
                <a:ea typeface="Times New Roman" pitchFamily="18" charset="0"/>
              </a:rPr>
              <a:t>КОЛОССЯ,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B417872-9D55-476B-9830-7EE588494B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4649983" y="1861451"/>
            <a:ext cx="633998" cy="3825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6757981-8EC4-454C-BDDF-95823177A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054120" y="1872204"/>
            <a:ext cx="633998" cy="38253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D9BDD72-B735-4EC2-9264-DAA0A3AF6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44841" r="56963" b="50114"/>
          <a:stretch/>
        </p:blipFill>
        <p:spPr>
          <a:xfrm>
            <a:off x="5553504" y="1832389"/>
            <a:ext cx="469053" cy="42996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D9BDD72-B735-4EC2-9264-DAA0A3AF6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44841" r="56963" b="50114"/>
          <a:stretch/>
        </p:blipFill>
        <p:spPr>
          <a:xfrm>
            <a:off x="6884582" y="1832970"/>
            <a:ext cx="469053" cy="4299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6228454" y="1887433"/>
            <a:ext cx="528344" cy="6457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48FD73FB-C8B5-4B68-97CB-725301A05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6470589" y="1881828"/>
            <a:ext cx="528344" cy="645754"/>
          </a:xfrm>
          <a:prstGeom prst="rect">
            <a:avLst/>
          </a:prstGeom>
        </p:spPr>
      </p:pic>
      <p:sp>
        <p:nvSpPr>
          <p:cNvPr id="51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695737" y="2604342"/>
            <a:ext cx="804291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склади</a:t>
            </a:r>
            <a:r>
              <a:rPr lang="ru-RU" sz="2400" b="1" dirty="0" smtClean="0">
                <a:solidFill>
                  <a:srgbClr val="0070C0"/>
                </a:solidFill>
              </a:rPr>
              <a:t>. Чим вони </a:t>
            </a:r>
            <a:r>
              <a:rPr lang="ru-RU" sz="2400" b="1" dirty="0" err="1" smtClean="0">
                <a:solidFill>
                  <a:srgbClr val="0070C0"/>
                </a:solidFill>
              </a:rPr>
              <a:t>цікаві</a:t>
            </a:r>
            <a:r>
              <a:rPr lang="ru-RU" sz="2400" b="1" dirty="0" smtClean="0">
                <a:solidFill>
                  <a:srgbClr val="0070C0"/>
                </a:solidFill>
              </a:rPr>
              <a:t>?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вказує</a:t>
            </a:r>
            <a:r>
              <a:rPr lang="ru-RU" sz="2400" b="1" dirty="0" smtClean="0">
                <a:solidFill>
                  <a:srgbClr val="0070C0"/>
                </a:solidFill>
              </a:rPr>
              <a:t> буква </a:t>
            </a:r>
            <a:r>
              <a:rPr lang="ru-RU" sz="2400" b="1" i="1" dirty="0" smtClean="0">
                <a:solidFill>
                  <a:srgbClr val="FF0000"/>
                </a:solidFill>
              </a:rPr>
              <a:t>я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Запиши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склади</a:t>
            </a:r>
            <a:r>
              <a:rPr lang="ru-RU" sz="2400" b="1" dirty="0" smtClean="0">
                <a:solidFill>
                  <a:srgbClr val="0070C0"/>
                </a:solidFill>
              </a:rPr>
              <a:t> за </a:t>
            </a:r>
            <a:r>
              <a:rPr lang="ru-RU" sz="2400" b="1" dirty="0" err="1" smtClean="0">
                <a:solidFill>
                  <a:srgbClr val="0070C0"/>
                </a:solidFill>
              </a:rPr>
              <a:t>зразком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5051493" y="4020483"/>
            <a:ext cx="4284975" cy="954107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2060"/>
                </a:solidFill>
                <a:ea typeface="Times New Roman" pitchFamily="18" charset="0"/>
              </a:rPr>
              <a:t>ВЗУТТЯ</a:t>
            </a:r>
            <a:r>
              <a:rPr lang="uk-UA" sz="2800" b="1" dirty="0">
                <a:solidFill>
                  <a:srgbClr val="002060"/>
                </a:solidFill>
                <a:ea typeface="Times New Roman" pitchFamily="18" charset="0"/>
              </a:rPr>
              <a:t>, ЖИТТЯ</a:t>
            </a:r>
            <a:endParaRPr lang="uk-UA" sz="2800" dirty="0">
              <a:solidFill>
                <a:srgbClr val="00206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ІЛЛЯ, ГІЛЛЯ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,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СУДДЯ. 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3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1470730" y="3485970"/>
            <a:ext cx="6602907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слова з цими складами.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051" name="Picture 3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8" y="1483498"/>
            <a:ext cx="2464443" cy="246444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олосся пшениці фарбоване.... - Сухоцвіти і не тільки.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060" y="4150789"/>
            <a:ext cx="1834705" cy="24494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Гілля — Київський столичн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81" y="5096194"/>
            <a:ext cx="1970373" cy="14751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Херсонська майстриня робить в'язане взутт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" y="5096194"/>
            <a:ext cx="2676311" cy="15040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СУДДЯ КРОТОВА О.Б., ПОРУШИЛА ПРИСЯГУ СУДДІ? – ІА &quot;ЖУРНАЛІСТИ ПРОТИ КОРУПЦІЇ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63" y="5125067"/>
            <a:ext cx="2380505" cy="15207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31" idx="1"/>
          </p:cNvCxnSpPr>
          <p:nvPr/>
        </p:nvCxnSpPr>
        <p:spPr>
          <a:xfrm flipV="1">
            <a:off x="2610362" y="2143576"/>
            <a:ext cx="38005" cy="1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481784" y="2012152"/>
            <a:ext cx="169975" cy="157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752454" y="1702074"/>
            <a:ext cx="7903445" cy="846386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робить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красним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765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30" grpId="0" animBg="1"/>
      <p:bldP spid="31" grpId="0" animBg="1"/>
      <p:bldP spid="40" grpId="0" animBg="1"/>
      <p:bldP spid="41" grpId="0" animBg="1"/>
      <p:bldP spid="43" grpId="0" animBg="1"/>
      <p:bldP spid="51" grpId="0" animBg="1"/>
      <p:bldP spid="52" grpId="0" animBg="1"/>
      <p:bldP spid="5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53013" y="1900538"/>
            <a:ext cx="674253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Сьогодні</a:t>
            </a:r>
            <a:r>
              <a:rPr lang="ru-RU" sz="3200" dirty="0"/>
              <a:t> на </a:t>
            </a:r>
            <a:r>
              <a:rPr lang="ru-RU" sz="3200" dirty="0" err="1"/>
              <a:t>уроці</a:t>
            </a:r>
            <a:r>
              <a:rPr lang="ru-RU" sz="3200" dirty="0"/>
              <a:t>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мови</a:t>
            </a:r>
            <a:r>
              <a:rPr lang="ru-RU" sz="3200" dirty="0" smtClean="0"/>
              <a:t> ми </a:t>
            </a:r>
            <a:r>
              <a:rPr lang="ru-RU" sz="3200" dirty="0" err="1"/>
              <a:t>вдосконалимо</a:t>
            </a:r>
            <a:r>
              <a:rPr lang="ru-RU" sz="3200" dirty="0"/>
              <a:t> </a:t>
            </a:r>
            <a:r>
              <a:rPr lang="ru-RU" sz="3200" dirty="0" err="1" smtClean="0"/>
              <a:t>навички</a:t>
            </a:r>
            <a:r>
              <a:rPr lang="ru-RU" sz="3200" dirty="0" smtClean="0"/>
              <a:t> </a:t>
            </a:r>
            <a:r>
              <a:rPr lang="ru-RU" sz="3200" dirty="0" err="1" smtClean="0"/>
              <a:t>читати</a:t>
            </a:r>
            <a:r>
              <a:rPr lang="ru-RU" sz="3200" dirty="0" smtClean="0"/>
              <a:t> слова з </a:t>
            </a:r>
            <a:r>
              <a:rPr lang="ru-RU" sz="3200" dirty="0" err="1" smtClean="0"/>
              <a:t>подовженими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приголосними</a:t>
            </a:r>
            <a:r>
              <a:rPr lang="ru-RU" sz="3200" dirty="0" smtClean="0"/>
              <a:t> звуками. </a:t>
            </a:r>
            <a:r>
              <a:rPr lang="ru-RU" sz="3200" dirty="0" err="1" smtClean="0"/>
              <a:t>Дізнаємось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якими</a:t>
            </a:r>
            <a:r>
              <a:rPr lang="ru-RU" sz="3200" dirty="0" smtClean="0"/>
              <a:t> буквами </a:t>
            </a:r>
            <a:r>
              <a:rPr lang="ru-RU" sz="3200" dirty="0" err="1" smtClean="0"/>
              <a:t>позначатимемо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письмі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55341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133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5236" y="1621171"/>
            <a:ext cx="2642372" cy="3215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629" y="444773"/>
            <a:ext cx="10448033" cy="1118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повідомлення, яке побачив Ґаджик на дошці оголошень. </a:t>
            </a:r>
          </a:p>
        </p:txBody>
      </p:sp>
      <p:pic>
        <p:nvPicPr>
          <p:cNvPr id="2050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4" y="1621171"/>
            <a:ext cx="8053177" cy="33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7085" y="1878933"/>
            <a:ext cx="6814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ОГОЛОШЕННЯ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     </a:t>
            </a:r>
            <a:r>
              <a:rPr lang="uk-UA" sz="3200" dirty="0">
                <a:solidFill>
                  <a:srgbClr val="0070C0"/>
                </a:solidFill>
              </a:rPr>
              <a:t>20 </a:t>
            </a:r>
            <a:r>
              <a:rPr lang="uk-UA" sz="3200" b="1" dirty="0">
                <a:solidFill>
                  <a:srgbClr val="0070C0"/>
                </a:solidFill>
              </a:rPr>
              <a:t>вересня</a:t>
            </a:r>
            <a:r>
              <a:rPr lang="uk-UA" sz="3200" dirty="0">
                <a:solidFill>
                  <a:srgbClr val="0070C0"/>
                </a:solidFill>
              </a:rPr>
              <a:t> у шкільному басейні відбудуться </a:t>
            </a:r>
            <a:r>
              <a:rPr lang="uk-UA" sz="3200" b="1" dirty="0">
                <a:solidFill>
                  <a:srgbClr val="0070C0"/>
                </a:solidFill>
              </a:rPr>
              <a:t>змагання</a:t>
            </a:r>
            <a:r>
              <a:rPr lang="uk-UA" sz="3200" dirty="0">
                <a:solidFill>
                  <a:srgbClr val="0070C0"/>
                </a:solidFill>
              </a:rPr>
              <a:t> з </a:t>
            </a:r>
            <a:r>
              <a:rPr lang="uk-UA" sz="3200" b="1" dirty="0">
                <a:solidFill>
                  <a:srgbClr val="0070C0"/>
                </a:solidFill>
              </a:rPr>
              <a:t>плавання</a:t>
            </a:r>
            <a:r>
              <a:rPr lang="uk-UA" sz="3200" dirty="0">
                <a:solidFill>
                  <a:srgbClr val="0070C0"/>
                </a:solidFill>
              </a:rPr>
              <a:t>. Початок о 12 годині.</a:t>
            </a:r>
          </a:p>
          <a:p>
            <a:r>
              <a:rPr lang="uk-UA" sz="3200" dirty="0">
                <a:solidFill>
                  <a:srgbClr val="0070C0"/>
                </a:solidFill>
              </a:rPr>
              <a:t>     Переможців очікує приз.</a:t>
            </a:r>
          </a:p>
          <a:p>
            <a:pPr algn="r"/>
            <a:r>
              <a:rPr lang="uk-UA" sz="3200" i="1" dirty="0">
                <a:solidFill>
                  <a:srgbClr val="0070C0"/>
                </a:solidFill>
              </a:rPr>
              <a:t>Тренер із плавання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7501" y="4856471"/>
            <a:ext cx="8893160" cy="1741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Поясни</a:t>
            </a:r>
            <a:r>
              <a:rPr lang="uk-UA" sz="2000" b="1" dirty="0">
                <a:solidFill>
                  <a:schemeClr val="bg1"/>
                </a:solidFill>
              </a:rPr>
              <a:t>, про що повідомляється в оголошенні. Коли відбудуться змагання?</a:t>
            </a:r>
          </a:p>
          <a:p>
            <a:pPr marL="358775" indent="-358775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Де проводяться </a:t>
            </a:r>
            <a:r>
              <a:rPr lang="uk-UA" sz="2000" b="1" dirty="0" smtClean="0">
                <a:solidFill>
                  <a:schemeClr val="bg1"/>
                </a:solidFill>
              </a:rPr>
              <a:t>змагання?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Яка </a:t>
            </a:r>
            <a:r>
              <a:rPr lang="uk-UA" sz="2000" b="1" dirty="0">
                <a:solidFill>
                  <a:schemeClr val="bg1"/>
                </a:solidFill>
              </a:rPr>
              <a:t>нагорода очікує переможців?</a:t>
            </a:r>
          </a:p>
          <a:p>
            <a:pPr marL="358775" indent="-358775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Хто дав </a:t>
            </a:r>
            <a:r>
              <a:rPr lang="uk-UA" sz="2000" b="1" dirty="0" smtClean="0">
                <a:solidFill>
                  <a:schemeClr val="bg1"/>
                </a:solidFill>
              </a:rPr>
              <a:t>оголошення?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58775" indent="-358775">
              <a:buFontTx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Чи </a:t>
            </a:r>
            <a:r>
              <a:rPr lang="uk-UA" sz="2000" b="1" dirty="0">
                <a:solidFill>
                  <a:schemeClr val="bg1"/>
                </a:solidFill>
              </a:rPr>
              <a:t>хотілося б тобі взяти участь у змаганнях із </a:t>
            </a:r>
            <a:r>
              <a:rPr lang="uk-UA" sz="2000" b="1" dirty="0" smtClean="0">
                <a:solidFill>
                  <a:schemeClr val="bg1"/>
                </a:solidFill>
              </a:rPr>
              <a:t>плавання?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58775" indent="-358775">
              <a:buFontTx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виділені в оголошенні слова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35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630" y="1553936"/>
            <a:ext cx="2592198" cy="2806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9920" y="477748"/>
            <a:ext cx="10455829" cy="841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 оголошення </a:t>
            </a:r>
            <a:r>
              <a:rPr lang="uk-UA" sz="4000" b="1" dirty="0" smtClean="0">
                <a:solidFill>
                  <a:schemeClr val="bg1"/>
                </a:solidFill>
              </a:rPr>
              <a:t>виділені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665" r="47669" b="82450"/>
          <a:stretch/>
        </p:blipFill>
        <p:spPr>
          <a:xfrm>
            <a:off x="3369749" y="1575257"/>
            <a:ext cx="7956000" cy="165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4489545" y="2291512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899013" y="2316904"/>
            <a:ext cx="220278" cy="59531"/>
            <a:chOff x="4325582" y="5837648"/>
            <a:chExt cx="220278" cy="5953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7376081" y="2322580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276783" y="2311811"/>
            <a:ext cx="220278" cy="59531"/>
            <a:chOff x="4325582" y="5837648"/>
            <a:chExt cx="220278" cy="5953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>
            <a:off x="4174863" y="233088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274641" y="3091313"/>
            <a:ext cx="220278" cy="59531"/>
            <a:chOff x="4325582" y="5837648"/>
            <a:chExt cx="220278" cy="59531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29"/>
          <p:cNvCxnSpPr/>
          <p:nvPr/>
        </p:nvCxnSpPr>
        <p:spPr>
          <a:xfrm>
            <a:off x="4647421" y="233088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25879" y="233088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29768" y="2322580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359937" y="2328920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52671" y="2322580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098683" y="2325729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4911058" y="2291512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374744" y="2293201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642587" y="2285754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04010" y="2291512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594599" y="2293603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10355932" y="2313482"/>
            <a:ext cx="220278" cy="59531"/>
            <a:chOff x="4325582" y="5837648"/>
            <a:chExt cx="220278" cy="5953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8009152" y="2072156"/>
            <a:ext cx="336335" cy="513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7" name="Овал 46"/>
          <p:cNvSpPr/>
          <p:nvPr/>
        </p:nvSpPr>
        <p:spPr>
          <a:xfrm>
            <a:off x="9646302" y="2291512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9841220" y="2322994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716045" y="3063461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062865" y="3063461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512669" y="3055705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040651" y="3060116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631713" y="3059503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814897" y="2285754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111256" y="2291512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426431" y="2835799"/>
            <a:ext cx="336335" cy="513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469070" y="2072156"/>
            <a:ext cx="336335" cy="513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733196" y="3100345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227121" y="3100345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754162" y="3100345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9BA9906-875E-4A97-A5F4-8735BF5D9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82" y="1671166"/>
            <a:ext cx="7730398" cy="1335140"/>
          </a:xfrm>
          <a:prstGeom prst="rect">
            <a:avLst/>
          </a:prstGeom>
        </p:spPr>
      </p:pic>
      <p:sp>
        <p:nvSpPr>
          <p:cNvPr id="6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8556" y="3592424"/>
            <a:ext cx="7956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Прочитай виписані слова.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Порівняй вимову м'яких приголосних звуків. У </a:t>
            </a:r>
            <a:r>
              <a:rPr lang="uk-UA" sz="2800" b="1" dirty="0" smtClean="0">
                <a:solidFill>
                  <a:schemeClr val="bg1"/>
                </a:solidFill>
              </a:rPr>
              <a:t>яких словах </a:t>
            </a:r>
            <a:r>
              <a:rPr lang="uk-UA" sz="2800" b="1" dirty="0">
                <a:solidFill>
                  <a:schemeClr val="bg1"/>
                </a:solidFill>
              </a:rPr>
              <a:t>цей звук подовжений?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Зроби висновок, якими буквами позначено подовжений звук. Перевір себе за правилом.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72306" y="2586788"/>
            <a:ext cx="3867861" cy="644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Побудуй </a:t>
            </a:r>
            <a:r>
              <a:rPr lang="uk-UA" sz="2400" b="1" dirty="0">
                <a:solidFill>
                  <a:schemeClr val="bg1"/>
                </a:solidFill>
              </a:rPr>
              <a:t>їх звукові </a:t>
            </a:r>
            <a:r>
              <a:rPr lang="uk-UA" sz="2400" b="1" dirty="0" smtClean="0">
                <a:solidFill>
                  <a:schemeClr val="bg1"/>
                </a:solidFill>
              </a:rPr>
              <a:t>схеми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6938" y="3653980"/>
            <a:ext cx="7977144" cy="25545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Пам'ятка</a:t>
            </a:r>
          </a:p>
          <a:p>
            <a:pPr marL="514350" indent="-514350">
              <a:buAutoNum type="arabicPeriod"/>
            </a:pPr>
            <a:r>
              <a:rPr lang="uk-UA" sz="3200" b="1" dirty="0"/>
              <a:t>Подовжені м'які приголосні звуки позначаю на письмі …….….. однаковими буквами.</a:t>
            </a:r>
          </a:p>
          <a:p>
            <a:pPr marL="514350" indent="-514350">
              <a:buAutoNum type="arabicPeriod"/>
            </a:pPr>
            <a:r>
              <a:rPr lang="uk-UA" sz="3200" b="1" dirty="0"/>
              <a:t>У звукових схемах їх позначаємо так:          </a:t>
            </a:r>
            <a:r>
              <a:rPr lang="uk-UA" sz="3200" b="1" dirty="0" smtClean="0"/>
              <a:t>                   </a:t>
            </a:r>
            <a:endParaRPr lang="uk-UA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591890" y="4488389"/>
            <a:ext cx="134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двома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" name="Равно 1"/>
          <p:cNvSpPr/>
          <p:nvPr/>
        </p:nvSpPr>
        <p:spPr>
          <a:xfrm>
            <a:off x="10547042" y="5770711"/>
            <a:ext cx="491862" cy="269212"/>
          </a:xfrm>
          <a:prstGeom prst="mathEqua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55832"/>
              </p:ext>
            </p:extLst>
          </p:nvPr>
        </p:nvGraphicFramePr>
        <p:xfrm>
          <a:off x="10951975" y="5569457"/>
          <a:ext cx="20828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4892"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775505" y="494529"/>
            <a:ext cx="10578576" cy="1007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Допоможи Ґаджикові скласти пам'ятку.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Встав </a:t>
            </a:r>
            <a:r>
              <a:rPr lang="uk-UA" sz="3200" b="1" dirty="0">
                <a:solidFill>
                  <a:schemeClr val="bg1"/>
                </a:solidFill>
              </a:rPr>
              <a:t>пропущене слово.</a:t>
            </a:r>
          </a:p>
        </p:txBody>
      </p:sp>
    </p:spTree>
    <p:extLst>
      <p:ext uri="{BB962C8B-B14F-4D97-AF65-F5344CB8AC3E}">
        <p14:creationId xmlns:p14="http://schemas.microsoft.com/office/powerpoint/2010/main" val="3149951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0" grpId="0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64" grpId="0" animBg="1"/>
      <p:bldP spid="65" grpId="0"/>
      <p:bldP spid="2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1114" y="1666446"/>
            <a:ext cx="3063372" cy="3015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076" name="Picture 4" descr="ÐÐ°ÑÑÐ¸Ð½ÐºÐ¸ Ð¿Ð¾ Ð·Ð°Ð¿ÑÐ¾ÑÑ ÐºÐ»Ð¸Ð¿Ð°ÑÑ Ð¸Ð³ÑÐ°ÑÑ Ð² ÑÑÑÐ±Ð¾Ð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0" t="5677" r="41585" b="11050"/>
          <a:stretch/>
        </p:blipFill>
        <p:spPr bwMode="auto">
          <a:xfrm>
            <a:off x="1294486" y="4826847"/>
            <a:ext cx="25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1114" y="505414"/>
            <a:ext cx="10607205" cy="10614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текст.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Устав, де потрібно, пропущені букви.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64429" y="1634740"/>
            <a:ext cx="749389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     Уранці на </a:t>
            </a:r>
            <a:r>
              <a:rPr lang="uk-UA" sz="3200" b="1" dirty="0" err="1">
                <a:solidFill>
                  <a:srgbClr val="0070C0"/>
                </a:solidFill>
              </a:rPr>
              <a:t>узліс</a:t>
            </a:r>
            <a:r>
              <a:rPr lang="uk-UA" sz="3200" b="1" dirty="0">
                <a:solidFill>
                  <a:srgbClr val="0070C0"/>
                </a:solidFill>
              </a:rPr>
              <a:t>…і 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відбувалос</a:t>
            </a:r>
            <a:r>
              <a:rPr lang="uk-UA" sz="3200" b="1" dirty="0" smtClean="0">
                <a:solidFill>
                  <a:srgbClr val="0070C0"/>
                </a:solidFill>
              </a:rPr>
              <a:t>…я </a:t>
            </a:r>
            <a:r>
              <a:rPr lang="uk-UA" sz="3200" b="1" dirty="0" err="1">
                <a:solidFill>
                  <a:srgbClr val="0070C0"/>
                </a:solidFill>
              </a:rPr>
              <a:t>змаган</a:t>
            </a:r>
            <a:r>
              <a:rPr lang="uk-UA" sz="3200" b="1" dirty="0">
                <a:solidFill>
                  <a:srgbClr val="0070C0"/>
                </a:solidFill>
              </a:rPr>
              <a:t>…я. </a:t>
            </a:r>
            <a:r>
              <a:rPr lang="uk-UA" sz="3200" dirty="0">
                <a:solidFill>
                  <a:srgbClr val="0070C0"/>
                </a:solidFill>
              </a:rPr>
              <a:t>Дві команди зайчиків грали у футбол.</a:t>
            </a:r>
          </a:p>
          <a:p>
            <a:r>
              <a:rPr lang="uk-UA" sz="3200" dirty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Суд…я дав свисток. </a:t>
            </a:r>
            <a:r>
              <a:rPr lang="uk-UA" sz="3200" dirty="0">
                <a:solidFill>
                  <a:srgbClr val="0070C0"/>
                </a:solidFill>
              </a:rPr>
              <a:t>Гра </a:t>
            </a:r>
            <a:r>
              <a:rPr lang="uk-UA" sz="3200" dirty="0" err="1">
                <a:solidFill>
                  <a:srgbClr val="0070C0"/>
                </a:solidFill>
              </a:rPr>
              <a:t>розпочалас</a:t>
            </a:r>
            <a:r>
              <a:rPr lang="uk-UA" sz="3200" dirty="0">
                <a:solidFill>
                  <a:srgbClr val="0070C0"/>
                </a:solidFill>
              </a:rPr>
              <a:t>…я. На весь ліс лунало </a:t>
            </a:r>
            <a:r>
              <a:rPr lang="uk-UA" sz="3200" dirty="0" err="1">
                <a:solidFill>
                  <a:srgbClr val="0070C0"/>
                </a:solidFill>
              </a:rPr>
              <a:t>стрекотан</a:t>
            </a:r>
            <a:r>
              <a:rPr lang="uk-UA" sz="3200" dirty="0">
                <a:solidFill>
                  <a:srgbClr val="0070C0"/>
                </a:solidFill>
              </a:rPr>
              <a:t>…я сороки</a:t>
            </a:r>
            <a:r>
              <a:rPr lang="uk-UA" sz="3200" b="1" dirty="0">
                <a:solidFill>
                  <a:srgbClr val="0070C0"/>
                </a:solidFill>
              </a:rPr>
              <a:t>. </a:t>
            </a:r>
            <a:r>
              <a:rPr lang="uk-UA" sz="3200" dirty="0">
                <a:solidFill>
                  <a:srgbClr val="0070C0"/>
                </a:solidFill>
              </a:rPr>
              <a:t>Вона була </a:t>
            </a:r>
            <a:r>
              <a:rPr lang="uk-UA" sz="3200" dirty="0" err="1">
                <a:solidFill>
                  <a:srgbClr val="0070C0"/>
                </a:solidFill>
              </a:rPr>
              <a:t>коментаторкою</a:t>
            </a:r>
            <a:r>
              <a:rPr lang="uk-UA" sz="3200" dirty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8122" y="1987127"/>
            <a:ext cx="5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393" y="1534210"/>
            <a:ext cx="49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1059" y="2930975"/>
            <a:ext cx="57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61489" y="3479334"/>
            <a:ext cx="5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4886" r="4964" b="5111"/>
          <a:stretch/>
        </p:blipFill>
        <p:spPr bwMode="auto">
          <a:xfrm>
            <a:off x="9297052" y="4196310"/>
            <a:ext cx="2061267" cy="20963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56381" y="4856470"/>
            <a:ext cx="4995022" cy="1436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Скільки абзаців в цьому тексті?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Скільки речень в кожному абзаці?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перші речення кожного абзацу.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6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909" r="49961" b="79637"/>
          <a:stretch/>
        </p:blipFill>
        <p:spPr>
          <a:xfrm>
            <a:off x="4032000" y="3060000"/>
            <a:ext cx="7560000" cy="1908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1203767" y="1223064"/>
            <a:ext cx="9606987" cy="139181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в записаних реченнях слова з подовженими м'якими приголосними звуками. Визнач, якому слову відповідає така звукова схема</a:t>
            </a:r>
            <a:r>
              <a:rPr lang="uk-UA" sz="2400" b="1" dirty="0" smtClean="0">
                <a:solidFill>
                  <a:srgbClr val="0070C0"/>
                </a:solidFill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         </a:t>
            </a:r>
            <a:r>
              <a:rPr lang="en-US" sz="2400" b="1" dirty="0" smtClean="0">
                <a:solidFill>
                  <a:srgbClr val="0070C0"/>
                </a:solidFill>
              </a:rPr>
              <a:t>    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73" name="Picture 4" descr="ÐÐ°ÑÑÐ¸Ð½ÐºÐ¸ Ð¿Ð¾ Ð·Ð°Ð¿ÑÐ¾ÑÑ ÐºÐ»Ð¸Ð¿Ð°ÑÑ Ð¸Ð³ÑÐ°ÑÑ Ð² ÑÑÑÐ±Ð¾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8" y="4486063"/>
            <a:ext cx="2472307" cy="10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6849" y="494529"/>
            <a:ext cx="10201155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Запиши виділені </a:t>
            </a:r>
            <a:r>
              <a:rPr lang="uk-UA" sz="4000" b="1" dirty="0" smtClean="0">
                <a:solidFill>
                  <a:schemeClr val="bg1"/>
                </a:solidFill>
              </a:rPr>
              <a:t>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3245031"/>
            <a:ext cx="1716036" cy="16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13871" y="2367847"/>
            <a:ext cx="21224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24339" y="2287889"/>
            <a:ext cx="132348" cy="140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48518" y="2278341"/>
            <a:ext cx="132348" cy="1406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1077" y="2287889"/>
            <a:ext cx="21224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61078" y="2419242"/>
            <a:ext cx="21224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94895" y="2015868"/>
            <a:ext cx="66174" cy="1535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313635" y="2036552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:</a:t>
            </a:r>
            <a:endParaRPr lang="ru-RU" sz="3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7B9037-C64C-4C63-806C-8D06F04866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289"/>
          <a:stretch/>
        </p:blipFill>
        <p:spPr>
          <a:xfrm>
            <a:off x="4032000" y="3134785"/>
            <a:ext cx="7297544" cy="1620000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6775945" y="4510241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7702246" y="4480109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043021" y="4480109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7266505" y="4486063"/>
            <a:ext cx="220278" cy="59531"/>
            <a:chOff x="4325582" y="5837648"/>
            <a:chExt cx="220278" cy="59531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/>
          <p:cNvSpPr/>
          <p:nvPr/>
        </p:nvSpPr>
        <p:spPr>
          <a:xfrm>
            <a:off x="7399340" y="4241258"/>
            <a:ext cx="336335" cy="513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775945" y="4754785"/>
            <a:ext cx="1154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192785" y="4691172"/>
            <a:ext cx="2289038" cy="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075376" y="3723084"/>
            <a:ext cx="1547763" cy="13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02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688</Words>
  <Application>Microsoft Office PowerPoint</Application>
  <PresentationFormat>Произвольный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Яке буквосполучення загубили?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Читалочка захоплюється читанням.</vt:lpstr>
      <vt:lpstr>Завда _____                вихова _____ воло _____                  ката _____ знаря _____                вугі _____ бага _____                   взу _____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403</cp:revision>
  <dcterms:created xsi:type="dcterms:W3CDTF">2018-01-05T16:38:53Z</dcterms:created>
  <dcterms:modified xsi:type="dcterms:W3CDTF">2024-09-12T15:27:16Z</dcterms:modified>
</cp:coreProperties>
</file>